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/>
    <p:restoredTop sz="90041"/>
  </p:normalViewPr>
  <p:slideViewPr>
    <p:cSldViewPr snapToGrid="0" snapToObjects="1">
      <p:cViewPr>
        <p:scale>
          <a:sx n="110" d="100"/>
          <a:sy n="110" d="100"/>
        </p:scale>
        <p:origin x="41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02E9-21E3-D34A-859E-46FBF827FD0B}" type="datetimeFigureOut">
              <a:t>04/03/2016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D7E99-BA79-8D4F-B412-152F761B480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477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73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24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79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20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74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41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53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7E99-BA79-8D4F-B412-152F761B480A}" type="slidenum"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50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2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83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24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5E02-C3E4-A941-B8D8-16123D358B3B}" type="datetimeFigureOut">
              <a:t>04/03/2016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9105-456C-7445-B501-D047133CC63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0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gl/dialog/topmain.asp?lang=da&amp;subject=Turisme&amp;sc=TU" TargetMode="External"/><Relationship Id="rId4" Type="http://schemas.openxmlformats.org/officeDocument/2006/relationships/hyperlink" Target="http://www.e-unwto.org/toc/unwtotfb/current" TargetMode="External"/><Relationship Id="rId5" Type="http://schemas.openxmlformats.org/officeDocument/2006/relationships/hyperlink" Target="mailto:lumholt@greenland.com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statista.com/statistics/274011/outbound-visitor-growth-forecast-worldwide-by-region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2g4yH" TargetMode="External"/><Relationship Id="rId4" Type="http://schemas.openxmlformats.org/officeDocument/2006/relationships/hyperlink" Target="http://goo.gl/BSiHJy" TargetMode="External"/><Relationship Id="rId5" Type="http://schemas.openxmlformats.org/officeDocument/2006/relationships/hyperlink" Target="http://www.latimes.com/business/la-fi-us-travel-abroad-up-in-2014-20150223-story.html" TargetMode="External"/><Relationship Id="rId6" Type="http://schemas.openxmlformats.org/officeDocument/2006/relationships/hyperlink" Target="http://www.ons.gov.uk/ons/dcp171776_431061.pdf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0" y="5191027"/>
            <a:ext cx="5899728" cy="14759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>SERMERSOOQ WEST REGION</a:t>
            </a:r>
            <a:br>
              <a:rPr lang="da-DK" sz="28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</a:br>
            <a:r>
              <a:rPr lang="da-DK" sz="28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>TOURISM REPORT</a:t>
            </a:r>
            <a:r>
              <a:rPr lang="da-DK" sz="24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> </a:t>
            </a:r>
            <a:br>
              <a:rPr lang="da-DK" sz="24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</a:br>
            <a:r>
              <a:rPr lang="da-DK" sz="20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>Q 3 – Q 4  2015 </a:t>
            </a:r>
            <a:r>
              <a:rPr lang="da-DK" sz="24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/>
            </a:r>
            <a:br>
              <a:rPr lang="da-DK" sz="24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</a:br>
            <a:r>
              <a:rPr lang="da-DK" sz="24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> </a:t>
            </a:r>
            <a:r>
              <a:rPr lang="da-DK" sz="1400" dirty="0">
                <a:solidFill>
                  <a:schemeClr val="bg1"/>
                </a:solidFill>
                <a:latin typeface="+mn-lt"/>
                <a:ea typeface="Pioneerbrush" charset="0"/>
                <a:cs typeface="Century Gothic"/>
              </a:rPr>
              <a:t>VISIT GREENLAND</a:t>
            </a:r>
          </a:p>
        </p:txBody>
      </p:sp>
    </p:spTree>
    <p:extLst>
      <p:ext uri="{BB962C8B-B14F-4D97-AF65-F5344CB8AC3E}">
        <p14:creationId xmlns:p14="http://schemas.microsoft.com/office/powerpoint/2010/main" val="4335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37860" y="273747"/>
            <a:ext cx="84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ea typeface="Pioneerbrush" charset="0"/>
                <a:cs typeface="Pioneerbrush" charset="0"/>
              </a:rPr>
              <a:t>INTRO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36744" y="711071"/>
            <a:ext cx="111635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This is the </a:t>
            </a:r>
            <a:r>
              <a:rPr lang="da-DK" sz="1400" dirty="0" err="1" smtClean="0"/>
              <a:t>first</a:t>
            </a:r>
            <a:r>
              <a:rPr lang="da-DK" sz="1400" dirty="0" smtClean="0"/>
              <a:t> region </a:t>
            </a:r>
            <a:r>
              <a:rPr lang="da-DK" sz="1400" dirty="0" err="1" smtClean="0"/>
              <a:t>specific</a:t>
            </a:r>
            <a:r>
              <a:rPr lang="da-DK" sz="1400" dirty="0" smtClean="0"/>
              <a:t> </a:t>
            </a:r>
            <a:r>
              <a:rPr lang="da-DK" sz="1400" dirty="0" err="1" smtClean="0"/>
              <a:t>quarterly</a:t>
            </a:r>
            <a:r>
              <a:rPr lang="da-DK" sz="1400" dirty="0" smtClean="0"/>
              <a:t> </a:t>
            </a:r>
            <a:r>
              <a:rPr lang="da-DK" sz="1400" dirty="0" err="1" smtClean="0"/>
              <a:t>report</a:t>
            </a:r>
            <a:r>
              <a:rPr lang="da-DK" sz="1400" dirty="0" smtClean="0"/>
              <a:t> on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</a:t>
            </a:r>
            <a:r>
              <a:rPr lang="da-DK" sz="1400" dirty="0" err="1" smtClean="0"/>
              <a:t>statistics</a:t>
            </a:r>
            <a:r>
              <a:rPr lang="da-DK" sz="1400" dirty="0" smtClean="0"/>
              <a:t> from Visit Greenland. The </a:t>
            </a:r>
            <a:r>
              <a:rPr lang="da-DK" sz="1400" dirty="0" err="1" smtClean="0"/>
              <a:t>first</a:t>
            </a:r>
            <a:r>
              <a:rPr lang="da-DK" sz="1400" dirty="0" smtClean="0"/>
              <a:t> </a:t>
            </a:r>
            <a:r>
              <a:rPr lang="da-DK" sz="1400" dirty="0" err="1" smtClean="0"/>
              <a:t>quarterly</a:t>
            </a:r>
            <a:r>
              <a:rPr lang="da-DK" sz="1400" dirty="0" smtClean="0"/>
              <a:t> </a:t>
            </a:r>
            <a:r>
              <a:rPr lang="da-DK" sz="1400" dirty="0" err="1" smtClean="0"/>
              <a:t>report</a:t>
            </a:r>
            <a:r>
              <a:rPr lang="da-DK" sz="1400" dirty="0" smtClean="0"/>
              <a:t> (Q2-15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found</a:t>
            </a:r>
            <a:r>
              <a:rPr lang="da-DK" sz="1400" dirty="0" smtClean="0"/>
              <a:t> on tourismstat.gl/analyser</a:t>
            </a:r>
            <a:r>
              <a:rPr lang="da-DK" sz="1400" dirty="0"/>
              <a:t>) </a:t>
            </a:r>
            <a:r>
              <a:rPr lang="da-DK" sz="1400" dirty="0" err="1" smtClean="0"/>
              <a:t>only</a:t>
            </a:r>
            <a:r>
              <a:rPr lang="da-DK" sz="1400" dirty="0" smtClean="0"/>
              <a:t> </a:t>
            </a:r>
            <a:r>
              <a:rPr lang="da-DK" sz="1400" dirty="0" err="1" smtClean="0"/>
              <a:t>dealt</a:t>
            </a:r>
            <a:r>
              <a:rPr lang="da-DK" sz="1400" dirty="0" smtClean="0"/>
              <a:t> with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in a national </a:t>
            </a:r>
            <a:r>
              <a:rPr lang="da-DK" sz="1400" dirty="0" err="1" smtClean="0"/>
              <a:t>perspective</a:t>
            </a:r>
            <a:r>
              <a:rPr lang="da-DK" sz="1400" dirty="0" smtClean="0"/>
              <a:t>, as </a:t>
            </a:r>
            <a:r>
              <a:rPr lang="da-DK" sz="1400" dirty="0" err="1" smtClean="0"/>
              <a:t>no</a:t>
            </a:r>
            <a:r>
              <a:rPr lang="da-DK" sz="1400" dirty="0" smtClean="0"/>
              <a:t> </a:t>
            </a:r>
            <a:r>
              <a:rPr lang="da-DK" sz="1400" dirty="0" err="1" smtClean="0"/>
              <a:t>complete</a:t>
            </a:r>
            <a:r>
              <a:rPr lang="da-DK" sz="1400" dirty="0" smtClean="0"/>
              <a:t> sets of data on the </a:t>
            </a:r>
            <a:r>
              <a:rPr lang="da-DK" sz="1400" dirty="0" err="1" smtClean="0"/>
              <a:t>important</a:t>
            </a:r>
            <a:r>
              <a:rPr lang="da-DK" sz="1400" dirty="0" smtClean="0"/>
              <a:t> </a:t>
            </a:r>
            <a:r>
              <a:rPr lang="da-DK" sz="1400" dirty="0" err="1" smtClean="0"/>
              <a:t>high</a:t>
            </a:r>
            <a:r>
              <a:rPr lang="da-DK" sz="1400" dirty="0" smtClean="0"/>
              <a:t> </a:t>
            </a:r>
            <a:r>
              <a:rPr lang="da-DK" sz="1400" dirty="0" err="1" smtClean="0"/>
              <a:t>season</a:t>
            </a:r>
            <a:r>
              <a:rPr lang="da-DK" sz="1400" dirty="0" smtClean="0"/>
              <a:t> (Q3: </a:t>
            </a:r>
            <a:r>
              <a:rPr lang="da-DK" sz="1400" dirty="0" err="1" smtClean="0"/>
              <a:t>July</a:t>
            </a:r>
            <a:r>
              <a:rPr lang="da-DK" sz="1400" dirty="0" smtClean="0"/>
              <a:t>, August, September) </a:t>
            </a:r>
            <a:r>
              <a:rPr lang="da-DK" sz="1400" dirty="0" err="1" smtClean="0"/>
              <a:t>were</a:t>
            </a:r>
            <a:r>
              <a:rPr lang="da-DK" sz="1400" dirty="0" smtClean="0"/>
              <a:t> </a:t>
            </a:r>
            <a:r>
              <a:rPr lang="da-DK" sz="1400" dirty="0" err="1" smtClean="0"/>
              <a:t>available</a:t>
            </a:r>
            <a:r>
              <a:rPr lang="da-DK" sz="1400" dirty="0" smtClean="0"/>
              <a:t> at the time. </a:t>
            </a:r>
            <a:r>
              <a:rPr lang="da-DK" sz="1400" dirty="0" err="1" smtClean="0"/>
              <a:t>Henceforth</a:t>
            </a:r>
            <a:r>
              <a:rPr lang="da-DK" sz="1400" dirty="0" smtClean="0"/>
              <a:t> VG </a:t>
            </a:r>
            <a:r>
              <a:rPr lang="da-DK" sz="1400" dirty="0" err="1" smtClean="0"/>
              <a:t>will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publishing</a:t>
            </a:r>
            <a:r>
              <a:rPr lang="da-DK" sz="1400" dirty="0" smtClean="0"/>
              <a:t> </a:t>
            </a:r>
            <a:r>
              <a:rPr lang="da-DK" sz="1400" dirty="0" err="1" smtClean="0"/>
              <a:t>quarterly</a:t>
            </a:r>
            <a:r>
              <a:rPr lang="da-DK" sz="1400" dirty="0" smtClean="0"/>
              <a:t> </a:t>
            </a:r>
            <a:r>
              <a:rPr lang="da-DK" sz="1400" dirty="0" err="1" smtClean="0"/>
              <a:t>summaries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data </a:t>
            </a:r>
            <a:r>
              <a:rPr lang="da-DK" sz="1400" dirty="0" err="1" smtClean="0"/>
              <a:t>including</a:t>
            </a:r>
            <a:r>
              <a:rPr lang="da-DK" sz="1400" dirty="0" smtClean="0"/>
              <a:t> </a:t>
            </a:r>
            <a:r>
              <a:rPr lang="da-DK" sz="1400" dirty="0" err="1" smtClean="0"/>
              <a:t>findings</a:t>
            </a:r>
            <a:r>
              <a:rPr lang="da-DK" sz="1400" dirty="0" smtClean="0"/>
              <a:t> and </a:t>
            </a:r>
            <a:r>
              <a:rPr lang="da-DK" sz="1400" dirty="0" err="1" smtClean="0"/>
              <a:t>analysis</a:t>
            </a:r>
            <a:r>
              <a:rPr lang="da-DK" sz="1400" dirty="0" smtClean="0"/>
              <a:t> on the </a:t>
            </a:r>
            <a:r>
              <a:rPr lang="da-DK" sz="1400" dirty="0" err="1" smtClean="0"/>
              <a:t>high</a:t>
            </a:r>
            <a:r>
              <a:rPr lang="da-DK" sz="1400" dirty="0" smtClean="0"/>
              <a:t> </a:t>
            </a:r>
            <a:r>
              <a:rPr lang="da-DK" sz="1400" dirty="0" err="1" smtClean="0"/>
              <a:t>season</a:t>
            </a:r>
            <a:r>
              <a:rPr lang="da-DK" sz="1400" dirty="0" smtClean="0"/>
              <a:t>. </a:t>
            </a:r>
          </a:p>
          <a:p>
            <a:endParaRPr lang="da-DK" sz="1400" dirty="0"/>
          </a:p>
          <a:p>
            <a:r>
              <a:rPr lang="da-DK" sz="1400" b="1" dirty="0" smtClean="0"/>
              <a:t>Method</a:t>
            </a:r>
            <a:endParaRPr lang="da-DK" sz="1400" b="1" dirty="0"/>
          </a:p>
          <a:p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</a:t>
            </a:r>
            <a:r>
              <a:rPr lang="da-DK" sz="1400" dirty="0" err="1" smtClean="0"/>
              <a:t>primarily</a:t>
            </a:r>
            <a:r>
              <a:rPr lang="da-DK" sz="1400" dirty="0" smtClean="0"/>
              <a:t> </a:t>
            </a:r>
            <a:r>
              <a:rPr lang="da-DK" sz="1400" dirty="0" err="1" smtClean="0"/>
              <a:t>using</a:t>
            </a:r>
            <a:r>
              <a:rPr lang="da-DK" sz="1400" dirty="0" smtClean="0"/>
              <a:t> data from </a:t>
            </a:r>
            <a:r>
              <a:rPr lang="da-DK" sz="1400" dirty="0" err="1"/>
              <a:t>Statistics</a:t>
            </a:r>
            <a:r>
              <a:rPr lang="da-DK" sz="1400" dirty="0"/>
              <a:t> Greenland (</a:t>
            </a:r>
            <a:r>
              <a:rPr lang="da-DK" sz="1400" dirty="0">
                <a:hlinkClick r:id="rId3"/>
              </a:rPr>
              <a:t>stat.gl</a:t>
            </a:r>
            <a:r>
              <a:rPr lang="da-DK" sz="1400" dirty="0"/>
              <a:t>), </a:t>
            </a:r>
            <a:r>
              <a:rPr lang="da-DK" sz="1400" dirty="0" smtClean="0"/>
              <a:t>but </a:t>
            </a:r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will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referencing</a:t>
            </a:r>
            <a:r>
              <a:rPr lang="da-DK" sz="1400" dirty="0" smtClean="0"/>
              <a:t>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data from </a:t>
            </a:r>
            <a:r>
              <a:rPr lang="da-DK" sz="1400" dirty="0" err="1" smtClean="0"/>
              <a:t>Iceland</a:t>
            </a:r>
            <a:r>
              <a:rPr lang="da-DK" sz="1400" dirty="0" smtClean="0"/>
              <a:t> as </a:t>
            </a:r>
            <a:r>
              <a:rPr lang="da-DK" sz="1400" dirty="0" err="1" smtClean="0"/>
              <a:t>well</a:t>
            </a:r>
            <a:r>
              <a:rPr lang="da-DK" sz="1400" dirty="0" smtClean="0"/>
              <a:t> as </a:t>
            </a:r>
            <a:r>
              <a:rPr lang="da-DK" sz="1400" dirty="0" err="1" smtClean="0"/>
              <a:t>other</a:t>
            </a:r>
            <a:r>
              <a:rPr lang="da-DK" sz="1400" dirty="0" smtClean="0"/>
              <a:t> relevant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 and regions </a:t>
            </a:r>
            <a:r>
              <a:rPr lang="da-DK" sz="1400" dirty="0" err="1" smtClean="0"/>
              <a:t>either</a:t>
            </a:r>
            <a:r>
              <a:rPr lang="da-DK" sz="1400" dirty="0" smtClean="0"/>
              <a:t> </a:t>
            </a:r>
            <a:r>
              <a:rPr lang="da-DK" sz="1400" dirty="0" err="1" smtClean="0"/>
              <a:t>through</a:t>
            </a:r>
            <a:r>
              <a:rPr lang="da-DK" sz="1400" dirty="0" smtClean="0"/>
              <a:t> national </a:t>
            </a:r>
            <a:r>
              <a:rPr lang="da-DK" sz="1400" dirty="0" err="1" smtClean="0"/>
              <a:t>statistics</a:t>
            </a:r>
            <a:r>
              <a:rPr lang="da-DK" sz="1400" dirty="0" smtClean="0"/>
              <a:t> bureaus or international </a:t>
            </a:r>
            <a:r>
              <a:rPr lang="da-DK" sz="1400" dirty="0" err="1" smtClean="0"/>
              <a:t>organizations</a:t>
            </a:r>
            <a:r>
              <a:rPr lang="da-DK" sz="1400" dirty="0" smtClean="0"/>
              <a:t> </a:t>
            </a:r>
            <a:r>
              <a:rPr lang="da-DK" sz="1400" dirty="0" err="1" smtClean="0"/>
              <a:t>such</a:t>
            </a:r>
            <a:r>
              <a:rPr lang="da-DK" sz="1400" dirty="0" smtClean="0"/>
              <a:t> as </a:t>
            </a:r>
            <a:r>
              <a:rPr lang="da-DK" sz="1400" dirty="0" smtClean="0">
                <a:hlinkClick r:id="rId4"/>
              </a:rPr>
              <a:t>unwto.org</a:t>
            </a:r>
            <a:r>
              <a:rPr lang="da-DK" sz="1400" dirty="0"/>
              <a:t>. </a:t>
            </a:r>
            <a:r>
              <a:rPr lang="da-DK" sz="1400" dirty="0" smtClean="0"/>
              <a:t>All diagrams and data sets </a:t>
            </a:r>
            <a:r>
              <a:rPr lang="da-DK" sz="1400" dirty="0" err="1" smtClean="0"/>
              <a:t>are</a:t>
            </a:r>
            <a:r>
              <a:rPr lang="da-DK" sz="1400" dirty="0" smtClean="0"/>
              <a:t> </a:t>
            </a:r>
            <a:r>
              <a:rPr lang="da-DK" sz="1400" dirty="0" err="1" smtClean="0"/>
              <a:t>available</a:t>
            </a:r>
            <a:r>
              <a:rPr lang="da-DK" sz="1400" dirty="0" smtClean="0"/>
              <a:t> to all, and </a:t>
            </a:r>
            <a:r>
              <a:rPr lang="da-DK" sz="1400" dirty="0" err="1" smtClean="0"/>
              <a:t>this</a:t>
            </a:r>
            <a:r>
              <a:rPr lang="da-DK" sz="1400" dirty="0" smtClean="0"/>
              <a:t> </a:t>
            </a:r>
            <a:r>
              <a:rPr lang="da-DK" sz="1400" dirty="0" err="1" smtClean="0"/>
              <a:t>report</a:t>
            </a:r>
            <a:r>
              <a:rPr lang="da-DK" sz="1400" dirty="0" smtClean="0"/>
              <a:t>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downloaded</a:t>
            </a:r>
            <a:r>
              <a:rPr lang="da-DK" sz="1400" dirty="0" smtClean="0"/>
              <a:t> as a power point </a:t>
            </a:r>
            <a:r>
              <a:rPr lang="da-DK" sz="1400" dirty="0" err="1" smtClean="0"/>
              <a:t>presentation</a:t>
            </a:r>
            <a:r>
              <a:rPr lang="da-DK" sz="1400" dirty="0" smtClean="0"/>
              <a:t> with diagrams and </a:t>
            </a:r>
            <a:r>
              <a:rPr lang="da-DK" sz="1400" dirty="0" err="1" smtClean="0"/>
              <a:t>text</a:t>
            </a:r>
            <a:r>
              <a:rPr lang="da-DK" sz="1400" dirty="0" smtClean="0"/>
              <a:t> for </a:t>
            </a:r>
            <a:r>
              <a:rPr lang="da-DK" sz="1400" dirty="0" err="1" smtClean="0"/>
              <a:t>free</a:t>
            </a:r>
            <a:r>
              <a:rPr lang="da-DK" sz="1400" dirty="0" smtClean="0"/>
              <a:t> </a:t>
            </a:r>
            <a:r>
              <a:rPr lang="da-DK" sz="1400" dirty="0" err="1" smtClean="0"/>
              <a:t>use</a:t>
            </a:r>
            <a:r>
              <a:rPr lang="da-DK" sz="1400" dirty="0" smtClean="0"/>
              <a:t>. Feel </a:t>
            </a:r>
            <a:r>
              <a:rPr lang="da-DK" sz="1400" dirty="0" err="1" smtClean="0"/>
              <a:t>free</a:t>
            </a:r>
            <a:r>
              <a:rPr lang="da-DK" sz="1400" dirty="0" smtClean="0"/>
              <a:t> to </a:t>
            </a:r>
            <a:r>
              <a:rPr lang="da-DK" sz="1400" dirty="0" err="1" smtClean="0"/>
              <a:t>email</a:t>
            </a:r>
            <a:r>
              <a:rPr lang="da-DK" sz="1400" dirty="0" smtClean="0"/>
              <a:t> </a:t>
            </a:r>
            <a:r>
              <a:rPr lang="da-DK" sz="1400" dirty="0" err="1" smtClean="0"/>
              <a:t>market</a:t>
            </a:r>
            <a:r>
              <a:rPr lang="da-DK" sz="1400" dirty="0" smtClean="0"/>
              <a:t> research </a:t>
            </a:r>
            <a:r>
              <a:rPr lang="da-DK" sz="1400" dirty="0" err="1" smtClean="0"/>
              <a:t>consultant</a:t>
            </a:r>
            <a:r>
              <a:rPr lang="da-DK" sz="1400" dirty="0"/>
              <a:t> </a:t>
            </a:r>
            <a:r>
              <a:rPr lang="da-DK" sz="1400" dirty="0" smtClean="0"/>
              <a:t>Mads </a:t>
            </a:r>
            <a:r>
              <a:rPr lang="da-DK" sz="1400" dirty="0"/>
              <a:t>Lumholt (</a:t>
            </a:r>
            <a:r>
              <a:rPr lang="da-DK" sz="1400" dirty="0">
                <a:hlinkClick r:id="rId5"/>
              </a:rPr>
              <a:t>lumholt@greenland.com</a:t>
            </a:r>
            <a:r>
              <a:rPr lang="da-DK" sz="1400" dirty="0"/>
              <a:t>) </a:t>
            </a:r>
            <a:r>
              <a:rPr lang="da-DK" sz="1400" dirty="0" smtClean="0"/>
              <a:t>to </a:t>
            </a:r>
            <a:r>
              <a:rPr lang="da-DK" sz="1400" dirty="0" err="1" smtClean="0"/>
              <a:t>request</a:t>
            </a:r>
            <a:r>
              <a:rPr lang="da-DK" sz="1400" dirty="0" smtClean="0"/>
              <a:t> </a:t>
            </a:r>
            <a:r>
              <a:rPr lang="da-DK" sz="1400" dirty="0" err="1" smtClean="0"/>
              <a:t>specific</a:t>
            </a:r>
            <a:r>
              <a:rPr lang="da-DK" sz="1400" dirty="0" smtClean="0"/>
              <a:t> data, </a:t>
            </a:r>
            <a:r>
              <a:rPr lang="da-DK" sz="1400" dirty="0" err="1" smtClean="0"/>
              <a:t>estimates</a:t>
            </a:r>
            <a:r>
              <a:rPr lang="da-DK" sz="1400" dirty="0" smtClean="0"/>
              <a:t> or diagrams </a:t>
            </a:r>
            <a:r>
              <a:rPr lang="da-DK" sz="1400" dirty="0" err="1" smtClean="0"/>
              <a:t>should</a:t>
            </a:r>
            <a:r>
              <a:rPr lang="da-DK" sz="1400" dirty="0" smtClean="0"/>
              <a:t> the </a:t>
            </a:r>
            <a:r>
              <a:rPr lang="da-DK" sz="1400" dirty="0" err="1" smtClean="0"/>
              <a:t>need</a:t>
            </a:r>
            <a:r>
              <a:rPr lang="da-DK" sz="1400" dirty="0" smtClean="0"/>
              <a:t> </a:t>
            </a:r>
            <a:r>
              <a:rPr lang="da-DK" sz="1400" dirty="0" err="1" smtClean="0"/>
              <a:t>arise</a:t>
            </a:r>
            <a:r>
              <a:rPr lang="da-DK" sz="1400" dirty="0" smtClean="0"/>
              <a:t>. </a:t>
            </a:r>
          </a:p>
          <a:p>
            <a:r>
              <a:rPr lang="da-DK" sz="1400" dirty="0" smtClean="0"/>
              <a:t>It </a:t>
            </a:r>
            <a:r>
              <a:rPr lang="da-DK" sz="1400" dirty="0" err="1" smtClean="0"/>
              <a:t>should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noted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in </a:t>
            </a:r>
            <a:r>
              <a:rPr lang="da-DK" sz="1400" dirty="0" err="1" smtClean="0"/>
              <a:t>regards</a:t>
            </a:r>
            <a:r>
              <a:rPr lang="da-DK" sz="1400" dirty="0" smtClean="0"/>
              <a:t> to </a:t>
            </a:r>
            <a:r>
              <a:rPr lang="da-DK" sz="1400" dirty="0" err="1" smtClean="0"/>
              <a:t>flight</a:t>
            </a:r>
            <a:r>
              <a:rPr lang="da-DK" sz="1400" dirty="0" smtClean="0"/>
              <a:t> </a:t>
            </a:r>
            <a:r>
              <a:rPr lang="da-DK" sz="1400" dirty="0" err="1" smtClean="0"/>
              <a:t>passenger</a:t>
            </a:r>
            <a:r>
              <a:rPr lang="da-DK" sz="1400" dirty="0" smtClean="0"/>
              <a:t> </a:t>
            </a:r>
            <a:r>
              <a:rPr lang="da-DK" sz="1400" dirty="0" err="1" smtClean="0"/>
              <a:t>statistics</a:t>
            </a:r>
            <a:r>
              <a:rPr lang="da-DK" sz="1400" dirty="0" smtClean="0"/>
              <a:t> </a:t>
            </a:r>
            <a:r>
              <a:rPr lang="da-DK" sz="1400" dirty="0" err="1"/>
              <a:t>Statistics</a:t>
            </a:r>
            <a:r>
              <a:rPr lang="da-DK" sz="1400" dirty="0"/>
              <a:t> Greenland (</a:t>
            </a:r>
            <a:r>
              <a:rPr lang="da-DK" sz="1400" dirty="0">
                <a:hlinkClick r:id="rId3"/>
              </a:rPr>
              <a:t>stat.gl</a:t>
            </a:r>
            <a:r>
              <a:rPr lang="da-DK" sz="1400" dirty="0" smtClean="0"/>
              <a:t>), VG  and the Department of Business (Erhvervsdepartementet) have </a:t>
            </a:r>
            <a:r>
              <a:rPr lang="da-DK" sz="1400" dirty="0" err="1" smtClean="0"/>
              <a:t>joined</a:t>
            </a:r>
            <a:r>
              <a:rPr lang="da-DK" sz="1400" dirty="0" smtClean="0"/>
              <a:t> forces and </a:t>
            </a:r>
            <a:r>
              <a:rPr lang="da-DK" sz="1400" dirty="0" err="1" smtClean="0"/>
              <a:t>began</a:t>
            </a:r>
            <a:r>
              <a:rPr lang="da-DK" sz="1400" dirty="0" smtClean="0"/>
              <a:t> the </a:t>
            </a:r>
            <a:r>
              <a:rPr lang="da-DK" sz="1400" dirty="0" err="1" smtClean="0"/>
              <a:t>registration</a:t>
            </a:r>
            <a:r>
              <a:rPr lang="da-DK" sz="1400" dirty="0" smtClean="0"/>
              <a:t> of country of </a:t>
            </a:r>
            <a:r>
              <a:rPr lang="da-DK" sz="1400" dirty="0" err="1" smtClean="0"/>
              <a:t>residence</a:t>
            </a:r>
            <a:r>
              <a:rPr lang="da-DK" sz="1400" dirty="0" smtClean="0"/>
              <a:t> </a:t>
            </a:r>
            <a:r>
              <a:rPr lang="da-DK" sz="1400" dirty="0" err="1" smtClean="0"/>
              <a:t>July</a:t>
            </a:r>
            <a:r>
              <a:rPr lang="da-DK" sz="1400" dirty="0" smtClean="0"/>
              <a:t> 1st 2014</a:t>
            </a:r>
            <a:r>
              <a:rPr lang="da-DK" sz="1400" dirty="0"/>
              <a:t>, </a:t>
            </a:r>
            <a:r>
              <a:rPr lang="da-DK" sz="1400" dirty="0" err="1" smtClean="0"/>
              <a:t>which</a:t>
            </a:r>
            <a:r>
              <a:rPr lang="da-DK" sz="1400" dirty="0" smtClean="0"/>
              <a:t> is the </a:t>
            </a:r>
            <a:r>
              <a:rPr lang="da-DK" sz="1400" dirty="0" err="1" smtClean="0"/>
              <a:t>reason</a:t>
            </a:r>
            <a:r>
              <a:rPr lang="da-DK" sz="1400" dirty="0" smtClean="0"/>
              <a:t> </a:t>
            </a:r>
            <a:r>
              <a:rPr lang="da-DK" sz="1400" dirty="0" err="1" smtClean="0"/>
              <a:t>why</a:t>
            </a:r>
            <a:r>
              <a:rPr lang="da-DK" sz="1400" dirty="0" smtClean="0"/>
              <a:t> </a:t>
            </a:r>
            <a:r>
              <a:rPr lang="da-DK" sz="1400" dirty="0" err="1" smtClean="0"/>
              <a:t>this</a:t>
            </a:r>
            <a:r>
              <a:rPr lang="da-DK" sz="1400" dirty="0" smtClean="0"/>
              <a:t> </a:t>
            </a:r>
            <a:r>
              <a:rPr lang="da-DK" sz="1400" dirty="0" err="1" smtClean="0"/>
              <a:t>report</a:t>
            </a:r>
            <a:r>
              <a:rPr lang="da-DK" sz="1400" dirty="0" smtClean="0"/>
              <a:t> </a:t>
            </a:r>
            <a:r>
              <a:rPr lang="da-DK" sz="1400" dirty="0" err="1" smtClean="0"/>
              <a:t>only</a:t>
            </a:r>
            <a:r>
              <a:rPr lang="da-DK" sz="1400" dirty="0" smtClean="0"/>
              <a:t> shows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</a:t>
            </a:r>
            <a:r>
              <a:rPr lang="da-DK" sz="1400" dirty="0" err="1" smtClean="0"/>
              <a:t>calculations</a:t>
            </a:r>
            <a:r>
              <a:rPr lang="da-DK" sz="1400" dirty="0"/>
              <a:t> </a:t>
            </a:r>
            <a:r>
              <a:rPr lang="da-DK" sz="1400" dirty="0" smtClean="0"/>
              <a:t>on the basis of a </a:t>
            </a:r>
            <a:r>
              <a:rPr lang="da-DK" sz="1400" dirty="0" err="1" smtClean="0"/>
              <a:t>comparison</a:t>
            </a:r>
            <a:r>
              <a:rPr lang="da-DK" sz="1400" dirty="0" smtClean="0"/>
              <a:t> </a:t>
            </a:r>
            <a:r>
              <a:rPr lang="da-DK" sz="1400" dirty="0" err="1" smtClean="0"/>
              <a:t>between</a:t>
            </a:r>
            <a:r>
              <a:rPr lang="da-DK" sz="1400" dirty="0" smtClean="0"/>
              <a:t> Q3-14 and </a:t>
            </a:r>
            <a:r>
              <a:rPr lang="da-DK" sz="1400" dirty="0"/>
              <a:t>Q3-15, </a:t>
            </a:r>
            <a:r>
              <a:rPr lang="da-DK" sz="1400" dirty="0" smtClean="0"/>
              <a:t>as it is the </a:t>
            </a:r>
            <a:r>
              <a:rPr lang="da-DK" sz="1400" dirty="0" err="1" smtClean="0"/>
              <a:t>first</a:t>
            </a:r>
            <a:r>
              <a:rPr lang="da-DK" sz="1400" dirty="0" smtClean="0"/>
              <a:t> </a:t>
            </a:r>
            <a:r>
              <a:rPr lang="da-DK" sz="1400" dirty="0" err="1" smtClean="0"/>
              <a:t>period</a:t>
            </a:r>
            <a:r>
              <a:rPr lang="da-DK" sz="1400" dirty="0" smtClean="0"/>
              <a:t> to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compared</a:t>
            </a:r>
            <a:r>
              <a:rPr lang="da-DK" sz="1400" dirty="0" smtClean="0"/>
              <a:t> </a:t>
            </a:r>
            <a:r>
              <a:rPr lang="da-DK" sz="1400" dirty="0" err="1" smtClean="0"/>
              <a:t>historically</a:t>
            </a:r>
            <a:r>
              <a:rPr lang="da-DK" sz="1400" dirty="0" smtClean="0"/>
              <a:t>. In time the data </a:t>
            </a:r>
            <a:r>
              <a:rPr lang="da-DK" sz="1400" dirty="0" err="1" smtClean="0"/>
              <a:t>history</a:t>
            </a:r>
            <a:r>
              <a:rPr lang="da-DK" sz="1400" dirty="0" smtClean="0"/>
              <a:t> </a:t>
            </a:r>
            <a:r>
              <a:rPr lang="da-DK" sz="1400" dirty="0" err="1" smtClean="0"/>
              <a:t>will</a:t>
            </a:r>
            <a:r>
              <a:rPr lang="da-DK" sz="1400" dirty="0" smtClean="0"/>
              <a:t> </a:t>
            </a:r>
            <a:r>
              <a:rPr lang="da-DK" sz="1400" dirty="0" err="1" smtClean="0"/>
              <a:t>allow</a:t>
            </a:r>
            <a:r>
              <a:rPr lang="da-DK" sz="1400" dirty="0" smtClean="0"/>
              <a:t> </a:t>
            </a:r>
            <a:r>
              <a:rPr lang="da-DK" sz="1400" dirty="0" err="1" smtClean="0"/>
              <a:t>us</a:t>
            </a:r>
            <a:r>
              <a:rPr lang="da-DK" sz="1400" dirty="0" smtClean="0"/>
              <a:t> to </a:t>
            </a:r>
            <a:r>
              <a:rPr lang="da-DK" sz="1400" dirty="0" err="1" smtClean="0"/>
              <a:t>apply</a:t>
            </a:r>
            <a:r>
              <a:rPr lang="da-DK" sz="1400" dirty="0" smtClean="0"/>
              <a:t> more long-term and in </a:t>
            </a:r>
            <a:r>
              <a:rPr lang="da-DK" sz="1400" dirty="0" err="1" smtClean="0"/>
              <a:t>depth</a:t>
            </a:r>
            <a:r>
              <a:rPr lang="da-DK" sz="1400" dirty="0" smtClean="0"/>
              <a:t> </a:t>
            </a:r>
            <a:r>
              <a:rPr lang="da-DK" sz="1400" dirty="0" err="1" smtClean="0"/>
              <a:t>perspectives</a:t>
            </a:r>
            <a:r>
              <a:rPr lang="da-DK" sz="1400" dirty="0" smtClean="0"/>
              <a:t>. </a:t>
            </a:r>
            <a:endParaRPr lang="da-DK" sz="1400" dirty="0"/>
          </a:p>
          <a:p>
            <a:endParaRPr lang="da-DK" sz="1400" dirty="0"/>
          </a:p>
          <a:p>
            <a:r>
              <a:rPr lang="da-DK" sz="1400" b="1" dirty="0" err="1" smtClean="0"/>
              <a:t>Registration</a:t>
            </a:r>
            <a:r>
              <a:rPr lang="da-DK" sz="1400" b="1" dirty="0" smtClean="0"/>
              <a:t> of country of </a:t>
            </a:r>
            <a:r>
              <a:rPr lang="da-DK" sz="1400" b="1" dirty="0" err="1" smtClean="0"/>
              <a:t>residence</a:t>
            </a:r>
            <a:endParaRPr lang="da-DK" sz="1400" b="1" dirty="0" smtClean="0"/>
          </a:p>
          <a:p>
            <a:r>
              <a:rPr lang="da-DK" sz="1400" dirty="0" smtClean="0"/>
              <a:t>VG </a:t>
            </a:r>
            <a:r>
              <a:rPr lang="da-DK" sz="1400" dirty="0" err="1" smtClean="0"/>
              <a:t>cooperates</a:t>
            </a:r>
            <a:r>
              <a:rPr lang="da-DK" sz="1400" dirty="0" smtClean="0"/>
              <a:t> with Grønlands </a:t>
            </a:r>
            <a:r>
              <a:rPr lang="da-DK" sz="1400" dirty="0"/>
              <a:t>Statistik </a:t>
            </a:r>
            <a:r>
              <a:rPr lang="da-DK" sz="1400" dirty="0" smtClean="0"/>
              <a:t>in </a:t>
            </a:r>
            <a:r>
              <a:rPr lang="da-DK" sz="1400" dirty="0" err="1" smtClean="0"/>
              <a:t>order</a:t>
            </a:r>
            <a:r>
              <a:rPr lang="da-DK" sz="1400" dirty="0" smtClean="0"/>
              <a:t> to </a:t>
            </a:r>
            <a:r>
              <a:rPr lang="da-DK" sz="1400" dirty="0" err="1" smtClean="0"/>
              <a:t>standardize</a:t>
            </a:r>
            <a:r>
              <a:rPr lang="da-DK" sz="1400" dirty="0" smtClean="0"/>
              <a:t> the </a:t>
            </a:r>
            <a:r>
              <a:rPr lang="da-DK" sz="1400" dirty="0" err="1" smtClean="0"/>
              <a:t>registration</a:t>
            </a:r>
            <a:r>
              <a:rPr lang="da-DK" sz="1400" dirty="0" smtClean="0"/>
              <a:t> of country of </a:t>
            </a:r>
            <a:r>
              <a:rPr lang="da-DK" sz="1400" dirty="0" err="1" smtClean="0"/>
              <a:t>residence</a:t>
            </a:r>
            <a:r>
              <a:rPr lang="da-DK" sz="1400" dirty="0" smtClean="0"/>
              <a:t> </a:t>
            </a:r>
            <a:r>
              <a:rPr lang="da-DK" sz="1400" dirty="0" err="1" smtClean="0"/>
              <a:t>concerning</a:t>
            </a:r>
            <a:r>
              <a:rPr lang="da-DK" sz="1400" dirty="0" smtClean="0"/>
              <a:t> data on </a:t>
            </a:r>
            <a:r>
              <a:rPr lang="da-DK" sz="1400" dirty="0" err="1" smtClean="0"/>
              <a:t>flights</a:t>
            </a:r>
            <a:r>
              <a:rPr lang="da-DK" sz="1400" dirty="0" smtClean="0"/>
              <a:t>, cruises and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accommodation</a:t>
            </a:r>
            <a:r>
              <a:rPr lang="da-DK" sz="1400" dirty="0" smtClean="0"/>
              <a:t>.  Up </a:t>
            </a:r>
            <a:r>
              <a:rPr lang="da-DK" sz="1400" dirty="0" err="1" smtClean="0"/>
              <a:t>until</a:t>
            </a:r>
            <a:r>
              <a:rPr lang="da-DK" sz="1400" dirty="0" smtClean="0"/>
              <a:t> </a:t>
            </a:r>
            <a:r>
              <a:rPr lang="da-DK" sz="1400" dirty="0" err="1" smtClean="0"/>
              <a:t>now</a:t>
            </a:r>
            <a:r>
              <a:rPr lang="da-DK" sz="1400" dirty="0" smtClean="0"/>
              <a:t> the </a:t>
            </a:r>
            <a:r>
              <a:rPr lang="da-DK" sz="1400" dirty="0" err="1" smtClean="0"/>
              <a:t>selection</a:t>
            </a:r>
            <a:r>
              <a:rPr lang="da-DK" sz="1400" dirty="0" smtClean="0"/>
              <a:t> of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have </a:t>
            </a:r>
            <a:r>
              <a:rPr lang="da-DK" sz="1400" dirty="0" err="1" smtClean="0"/>
              <a:t>been</a:t>
            </a:r>
            <a:r>
              <a:rPr lang="da-DK" sz="1400" dirty="0" smtClean="0"/>
              <a:t> </a:t>
            </a:r>
            <a:r>
              <a:rPr lang="da-DK" sz="1400" dirty="0" err="1" smtClean="0"/>
              <a:t>able</a:t>
            </a:r>
            <a:r>
              <a:rPr lang="da-DK" sz="1400" dirty="0" smtClean="0"/>
              <a:t> to register has not </a:t>
            </a:r>
            <a:r>
              <a:rPr lang="da-DK" sz="1400" dirty="0" err="1" smtClean="0"/>
              <a:t>coincided</a:t>
            </a:r>
            <a:r>
              <a:rPr lang="da-DK" sz="1400" dirty="0" smtClean="0"/>
              <a:t>, but in </a:t>
            </a:r>
            <a:r>
              <a:rPr lang="da-DK" sz="1400" dirty="0" err="1" smtClean="0"/>
              <a:t>regards</a:t>
            </a:r>
            <a:r>
              <a:rPr lang="da-DK" sz="1400" dirty="0" smtClean="0"/>
              <a:t> to 2016 it </a:t>
            </a:r>
            <a:r>
              <a:rPr lang="da-DK" sz="1400" dirty="0" err="1" smtClean="0"/>
              <a:t>appears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will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able</a:t>
            </a:r>
            <a:r>
              <a:rPr lang="da-DK" sz="1400" dirty="0" smtClean="0"/>
              <a:t> to </a:t>
            </a:r>
            <a:r>
              <a:rPr lang="da-DK" sz="1400" dirty="0" err="1" smtClean="0"/>
              <a:t>extract</a:t>
            </a:r>
            <a:r>
              <a:rPr lang="da-DK" sz="1400" dirty="0" smtClean="0"/>
              <a:t> data on the </a:t>
            </a:r>
            <a:r>
              <a:rPr lang="da-DK" sz="1400" dirty="0" err="1" smtClean="0"/>
              <a:t>three</a:t>
            </a:r>
            <a:r>
              <a:rPr lang="da-DK" sz="1400" dirty="0" smtClean="0"/>
              <a:t> </a:t>
            </a:r>
            <a:r>
              <a:rPr lang="da-DK" sz="1400" dirty="0" err="1" smtClean="0"/>
              <a:t>areas</a:t>
            </a:r>
            <a:r>
              <a:rPr lang="da-DK" sz="1400" dirty="0" smtClean="0"/>
              <a:t> in the </a:t>
            </a:r>
            <a:r>
              <a:rPr lang="da-DK" sz="1400" dirty="0" err="1" smtClean="0"/>
              <a:t>following</a:t>
            </a:r>
            <a:r>
              <a:rPr lang="da-DK" sz="1400" dirty="0" smtClean="0"/>
              <a:t> 26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:  </a:t>
            </a:r>
            <a:endParaRPr lang="da-DK" sz="1400" dirty="0"/>
          </a:p>
          <a:p>
            <a:r>
              <a:rPr lang="da-DK" sz="1400" i="1" dirty="0" smtClean="0"/>
              <a:t>The Nordic Region</a:t>
            </a:r>
            <a:r>
              <a:rPr lang="da-DK" sz="1400" dirty="0" smtClean="0"/>
              <a:t>: Greenland, </a:t>
            </a:r>
            <a:r>
              <a:rPr lang="da-DK" sz="1400" dirty="0" err="1" smtClean="0"/>
              <a:t>Iceland</a:t>
            </a:r>
            <a:r>
              <a:rPr lang="da-DK" sz="1400" dirty="0"/>
              <a:t>, </a:t>
            </a:r>
            <a:r>
              <a:rPr lang="da-DK" sz="1400" dirty="0" smtClean="0"/>
              <a:t>Denmark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/>
              <a:t>. </a:t>
            </a:r>
            <a:r>
              <a:rPr lang="da-DK" sz="1400" dirty="0" err="1" smtClean="0"/>
              <a:t>Faroe</a:t>
            </a:r>
            <a:r>
              <a:rPr lang="da-DK" sz="1400" dirty="0" smtClean="0"/>
              <a:t> Islands), </a:t>
            </a:r>
            <a:r>
              <a:rPr lang="da-DK" sz="1400" dirty="0" err="1" smtClean="0"/>
              <a:t>Sweden</a:t>
            </a:r>
            <a:r>
              <a:rPr lang="da-DK" sz="1400" dirty="0" smtClean="0"/>
              <a:t>, </a:t>
            </a:r>
            <a:r>
              <a:rPr lang="da-DK" sz="1400" dirty="0" err="1" smtClean="0"/>
              <a:t>Norway</a:t>
            </a:r>
            <a:r>
              <a:rPr lang="da-DK" sz="1400" dirty="0" smtClean="0"/>
              <a:t>. </a:t>
            </a:r>
            <a:r>
              <a:rPr lang="da-DK" sz="1400" i="1" dirty="0" smtClean="0"/>
              <a:t>Europe</a:t>
            </a:r>
            <a:r>
              <a:rPr lang="da-DK" sz="1400" dirty="0" smtClean="0"/>
              <a:t>: </a:t>
            </a:r>
            <a:r>
              <a:rPr lang="da-DK" sz="1400" dirty="0"/>
              <a:t>England, </a:t>
            </a:r>
            <a:r>
              <a:rPr lang="da-DK" sz="1400" dirty="0" smtClean="0"/>
              <a:t>Germany, France, </a:t>
            </a:r>
            <a:r>
              <a:rPr lang="da-DK" sz="1400" dirty="0" err="1" smtClean="0"/>
              <a:t>Switzerland</a:t>
            </a:r>
            <a:r>
              <a:rPr lang="da-DK" sz="1400" dirty="0" smtClean="0"/>
              <a:t>, </a:t>
            </a:r>
            <a:r>
              <a:rPr lang="da-DK" sz="1400" dirty="0" err="1"/>
              <a:t>A</a:t>
            </a:r>
            <a:r>
              <a:rPr lang="da-DK" sz="1400" dirty="0" err="1" smtClean="0"/>
              <a:t>ustria</a:t>
            </a:r>
            <a:r>
              <a:rPr lang="da-DK" sz="1400" dirty="0" smtClean="0"/>
              <a:t>, Holland</a:t>
            </a:r>
            <a:r>
              <a:rPr lang="da-DK" sz="1400" dirty="0"/>
              <a:t>, </a:t>
            </a:r>
            <a:r>
              <a:rPr lang="da-DK" sz="1400" dirty="0" smtClean="0"/>
              <a:t>Spain, </a:t>
            </a:r>
            <a:r>
              <a:rPr lang="da-DK" sz="1400" dirty="0" err="1" smtClean="0"/>
              <a:t>Italy</a:t>
            </a:r>
            <a:r>
              <a:rPr lang="da-DK" sz="1400" dirty="0" smtClean="0"/>
              <a:t>, </a:t>
            </a:r>
            <a:r>
              <a:rPr lang="da-DK" sz="1400" dirty="0" err="1" smtClean="0"/>
              <a:t>Russia</a:t>
            </a:r>
            <a:r>
              <a:rPr lang="da-DK" sz="1400" dirty="0" smtClean="0"/>
              <a:t>, </a:t>
            </a:r>
            <a:r>
              <a:rPr lang="da-DK" sz="1400" dirty="0" err="1" smtClean="0"/>
              <a:t>Poland</a:t>
            </a:r>
            <a:r>
              <a:rPr lang="da-DK" sz="1400" dirty="0" smtClean="0"/>
              <a:t> and ’</a:t>
            </a:r>
            <a:r>
              <a:rPr lang="da-DK" sz="1400" dirty="0" err="1" smtClean="0"/>
              <a:t>Other</a:t>
            </a:r>
            <a:r>
              <a:rPr lang="da-DK" sz="1400" dirty="0" smtClean="0"/>
              <a:t> European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’. </a:t>
            </a:r>
            <a:r>
              <a:rPr lang="da-DK" sz="1400" i="1" dirty="0" smtClean="0"/>
              <a:t>Asia</a:t>
            </a:r>
            <a:r>
              <a:rPr lang="da-DK" sz="1400" dirty="0" smtClean="0"/>
              <a:t>: China, </a:t>
            </a:r>
            <a:r>
              <a:rPr lang="da-DK" sz="1400" dirty="0"/>
              <a:t>Japan, </a:t>
            </a:r>
            <a:r>
              <a:rPr lang="da-DK" sz="1400" dirty="0" smtClean="0"/>
              <a:t>South Korea, </a:t>
            </a:r>
            <a:r>
              <a:rPr lang="da-DK" sz="1400" dirty="0"/>
              <a:t>Taiwan, Hong Kong, Malaysia, </a:t>
            </a:r>
            <a:r>
              <a:rPr lang="da-DK" sz="1400" dirty="0" err="1" smtClean="0"/>
              <a:t>Indonesia</a:t>
            </a:r>
            <a:r>
              <a:rPr lang="da-DK" sz="1400" dirty="0" smtClean="0"/>
              <a:t>, </a:t>
            </a:r>
            <a:r>
              <a:rPr lang="da-DK" sz="1400" dirty="0"/>
              <a:t>Singapore </a:t>
            </a:r>
            <a:r>
              <a:rPr lang="da-DK" sz="1400" dirty="0" smtClean="0"/>
              <a:t>and ’</a:t>
            </a:r>
            <a:r>
              <a:rPr lang="da-DK" sz="1400" dirty="0" err="1" smtClean="0"/>
              <a:t>Other</a:t>
            </a:r>
            <a:r>
              <a:rPr lang="da-DK" sz="1400" dirty="0" smtClean="0"/>
              <a:t> </a:t>
            </a:r>
            <a:r>
              <a:rPr lang="da-DK" sz="1400" dirty="0" err="1" smtClean="0"/>
              <a:t>Asian</a:t>
            </a:r>
            <a:r>
              <a:rPr lang="da-DK" sz="1400" dirty="0" smtClean="0"/>
              <a:t>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’. In addition: </a:t>
            </a:r>
            <a:r>
              <a:rPr lang="da-DK" sz="1400" dirty="0"/>
              <a:t>USA, Canada, </a:t>
            </a:r>
            <a:r>
              <a:rPr lang="da-DK" sz="1400" dirty="0" smtClean="0"/>
              <a:t>Australia and ’</a:t>
            </a:r>
            <a:r>
              <a:rPr lang="da-DK" sz="1400" dirty="0" err="1" smtClean="0"/>
              <a:t>Others</a:t>
            </a:r>
            <a:r>
              <a:rPr lang="da-DK" sz="1400" dirty="0" smtClean="0"/>
              <a:t>’.</a:t>
            </a:r>
            <a:endParaRPr lang="da-DK" sz="1400" dirty="0"/>
          </a:p>
          <a:p>
            <a:endParaRPr lang="da-DK" sz="1400" dirty="0"/>
          </a:p>
          <a:p>
            <a:r>
              <a:rPr lang="da-DK" sz="1400" b="1" dirty="0" err="1" smtClean="0"/>
              <a:t>Cooperation</a:t>
            </a:r>
            <a:r>
              <a:rPr lang="da-DK" sz="1400" b="1" dirty="0" smtClean="0"/>
              <a:t> with </a:t>
            </a:r>
            <a:r>
              <a:rPr lang="da-DK" sz="1400" b="1" dirty="0"/>
              <a:t>Air Greenland</a:t>
            </a:r>
          </a:p>
          <a:p>
            <a:r>
              <a:rPr lang="da-DK" sz="1400" dirty="0" smtClean="0"/>
              <a:t>It is a </a:t>
            </a:r>
            <a:r>
              <a:rPr lang="da-DK" sz="1400" dirty="0" err="1" smtClean="0"/>
              <a:t>great</a:t>
            </a:r>
            <a:r>
              <a:rPr lang="da-DK" sz="1400" dirty="0" smtClean="0"/>
              <a:t> </a:t>
            </a:r>
            <a:r>
              <a:rPr lang="da-DK" sz="1400" dirty="0" err="1" smtClean="0"/>
              <a:t>advantage</a:t>
            </a:r>
            <a:r>
              <a:rPr lang="da-DK" sz="1400" dirty="0" smtClean="0"/>
              <a:t> to VG </a:t>
            </a:r>
            <a:r>
              <a:rPr lang="da-DK" sz="1400" dirty="0" err="1" smtClean="0"/>
              <a:t>that</a:t>
            </a:r>
            <a:r>
              <a:rPr lang="da-DK" sz="1400" dirty="0" smtClean="0"/>
              <a:t> has a </a:t>
            </a:r>
            <a:r>
              <a:rPr lang="da-DK" sz="1400" dirty="0" err="1" smtClean="0"/>
              <a:t>cooperation</a:t>
            </a:r>
            <a:r>
              <a:rPr lang="da-DK" sz="1400" dirty="0" smtClean="0"/>
              <a:t> agreement with Air </a:t>
            </a:r>
            <a:r>
              <a:rPr lang="da-DK" sz="1400" dirty="0"/>
              <a:t>Greenland </a:t>
            </a:r>
            <a:r>
              <a:rPr lang="da-DK" sz="1400" dirty="0" smtClean="0"/>
              <a:t>on a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areas</a:t>
            </a:r>
            <a:r>
              <a:rPr lang="da-DK" sz="1400" dirty="0" smtClean="0"/>
              <a:t>, </a:t>
            </a:r>
            <a:r>
              <a:rPr lang="da-DK" sz="1400" dirty="0" err="1" smtClean="0"/>
              <a:t>including</a:t>
            </a:r>
            <a:r>
              <a:rPr lang="da-DK" sz="1400" dirty="0" smtClean="0"/>
              <a:t> </a:t>
            </a:r>
            <a:r>
              <a:rPr lang="da-DK" sz="1400" dirty="0" err="1" smtClean="0"/>
              <a:t>market</a:t>
            </a:r>
            <a:r>
              <a:rPr lang="da-DK" sz="1400" dirty="0" smtClean="0"/>
              <a:t> research. This spring </a:t>
            </a:r>
            <a:r>
              <a:rPr lang="da-DK" sz="1400" dirty="0" err="1" smtClean="0"/>
              <a:t>we</a:t>
            </a:r>
            <a:r>
              <a:rPr lang="da-DK" sz="1400" dirty="0" smtClean="0"/>
              <a:t> have </a:t>
            </a:r>
            <a:r>
              <a:rPr lang="da-DK" sz="1400" dirty="0" err="1" smtClean="0"/>
              <a:t>collectively</a:t>
            </a:r>
            <a:r>
              <a:rPr lang="da-DK" sz="1400" dirty="0" smtClean="0"/>
              <a:t> </a:t>
            </a:r>
            <a:r>
              <a:rPr lang="da-DK" sz="1400" dirty="0" err="1" smtClean="0"/>
              <a:t>ordered</a:t>
            </a:r>
            <a:r>
              <a:rPr lang="da-DK" sz="1400" dirty="0" smtClean="0"/>
              <a:t> </a:t>
            </a:r>
            <a:r>
              <a:rPr lang="da-DK" sz="1400" dirty="0" err="1" smtClean="0"/>
              <a:t>two</a:t>
            </a:r>
            <a:r>
              <a:rPr lang="da-DK" sz="1400" dirty="0" smtClean="0"/>
              <a:t> </a:t>
            </a:r>
            <a:r>
              <a:rPr lang="da-DK" sz="1400" dirty="0" err="1" smtClean="0"/>
              <a:t>thorough</a:t>
            </a:r>
            <a:r>
              <a:rPr lang="da-DK" sz="1400" dirty="0" smtClean="0"/>
              <a:t> </a:t>
            </a:r>
            <a:r>
              <a:rPr lang="da-DK" sz="1400" dirty="0" err="1" smtClean="0"/>
              <a:t>market</a:t>
            </a:r>
            <a:r>
              <a:rPr lang="da-DK" sz="1400" dirty="0" smtClean="0"/>
              <a:t> </a:t>
            </a:r>
            <a:r>
              <a:rPr lang="da-DK" sz="1400" dirty="0" err="1" smtClean="0"/>
              <a:t>surveys</a:t>
            </a:r>
            <a:r>
              <a:rPr lang="da-DK" sz="1400" dirty="0" smtClean="0"/>
              <a:t> on Great Britain and the USA (with 4,000 respondents) </a:t>
            </a:r>
            <a:r>
              <a:rPr lang="da-DK" sz="1400" dirty="0" err="1" smtClean="0"/>
              <a:t>through</a:t>
            </a:r>
            <a:r>
              <a:rPr lang="da-DK" sz="1400" dirty="0" smtClean="0"/>
              <a:t> nit-kiel.de</a:t>
            </a:r>
            <a:r>
              <a:rPr lang="da-DK" sz="1400" dirty="0"/>
              <a:t>. </a:t>
            </a:r>
            <a:r>
              <a:rPr lang="da-DK" sz="1400" dirty="0" smtClean="0"/>
              <a:t>VG has </a:t>
            </a:r>
            <a:r>
              <a:rPr lang="da-DK" sz="1400" dirty="0" err="1" smtClean="0"/>
              <a:t>also</a:t>
            </a:r>
            <a:r>
              <a:rPr lang="da-DK" sz="1400" dirty="0" smtClean="0"/>
              <a:t> </a:t>
            </a:r>
            <a:r>
              <a:rPr lang="da-DK" sz="1400" dirty="0" err="1" smtClean="0"/>
              <a:t>requested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NATA </a:t>
            </a:r>
            <a:r>
              <a:rPr lang="da-DK" sz="1400" dirty="0" err="1" smtClean="0"/>
              <a:t>finances</a:t>
            </a:r>
            <a:r>
              <a:rPr lang="da-DK" sz="1400" dirty="0" smtClean="0"/>
              <a:t> a </a:t>
            </a:r>
            <a:r>
              <a:rPr lang="da-DK" sz="1400" dirty="0" err="1" smtClean="0"/>
              <a:t>similar</a:t>
            </a:r>
            <a:r>
              <a:rPr lang="da-DK" sz="1400" dirty="0" smtClean="0"/>
              <a:t> </a:t>
            </a:r>
            <a:r>
              <a:rPr lang="da-DK" sz="1400" dirty="0" err="1" smtClean="0"/>
              <a:t>survey</a:t>
            </a:r>
            <a:r>
              <a:rPr lang="da-DK" sz="1400" dirty="0" smtClean="0"/>
              <a:t> on Germany in Q1-16</a:t>
            </a:r>
            <a:r>
              <a:rPr lang="da-DK" sz="1400" dirty="0"/>
              <a:t>, </a:t>
            </a:r>
            <a:r>
              <a:rPr lang="da-DK" sz="1400" dirty="0" smtClean="0"/>
              <a:t>and </a:t>
            </a:r>
            <a:r>
              <a:rPr lang="da-DK" sz="1400" dirty="0" err="1" smtClean="0"/>
              <a:t>this</a:t>
            </a:r>
            <a:r>
              <a:rPr lang="da-DK" sz="1400" dirty="0" smtClean="0"/>
              <a:t> has </a:t>
            </a:r>
            <a:r>
              <a:rPr lang="da-DK" sz="1400" dirty="0" err="1" smtClean="0"/>
              <a:t>been</a:t>
            </a:r>
            <a:r>
              <a:rPr lang="da-DK" sz="1400" dirty="0" smtClean="0"/>
              <a:t> </a:t>
            </a:r>
            <a:r>
              <a:rPr lang="da-DK" sz="1400" dirty="0" err="1" smtClean="0"/>
              <a:t>granted</a:t>
            </a:r>
            <a:r>
              <a:rPr lang="da-DK" sz="1400" dirty="0" smtClean="0"/>
              <a:t>. </a:t>
            </a:r>
            <a:r>
              <a:rPr lang="da-DK" sz="1400" dirty="0" err="1" smtClean="0"/>
              <a:t>We</a:t>
            </a:r>
            <a:r>
              <a:rPr lang="da-DK" sz="1400" dirty="0" smtClean="0"/>
              <a:t> look forward to </a:t>
            </a:r>
            <a:r>
              <a:rPr lang="da-DK" sz="1400" dirty="0" err="1" smtClean="0"/>
              <a:t>seeing</a:t>
            </a:r>
            <a:r>
              <a:rPr lang="da-DK" sz="1400" dirty="0" smtClean="0"/>
              <a:t> the </a:t>
            </a:r>
            <a:r>
              <a:rPr lang="da-DK" sz="1400" dirty="0" err="1" smtClean="0"/>
              <a:t>results</a:t>
            </a:r>
            <a:r>
              <a:rPr lang="da-DK" sz="1400" dirty="0" smtClean="0"/>
              <a:t> of the large </a:t>
            </a:r>
            <a:r>
              <a:rPr lang="da-DK" sz="1400" dirty="0" err="1" smtClean="0"/>
              <a:t>surveys</a:t>
            </a:r>
            <a:r>
              <a:rPr lang="da-DK" sz="1400" dirty="0" smtClean="0"/>
              <a:t> and to </a:t>
            </a:r>
            <a:r>
              <a:rPr lang="da-DK" sz="1400" dirty="0" err="1" smtClean="0"/>
              <a:t>share</a:t>
            </a:r>
            <a:r>
              <a:rPr lang="da-DK" sz="1400" dirty="0" smtClean="0"/>
              <a:t> the </a:t>
            </a:r>
            <a:r>
              <a:rPr lang="da-DK" sz="1400" dirty="0" err="1" smtClean="0"/>
              <a:t>valuable</a:t>
            </a:r>
            <a:r>
              <a:rPr lang="da-DK" sz="1400" dirty="0" smtClean="0"/>
              <a:t> </a:t>
            </a:r>
            <a:r>
              <a:rPr lang="da-DK" sz="1400" dirty="0" err="1" smtClean="0"/>
              <a:t>knowledge</a:t>
            </a:r>
            <a:r>
              <a:rPr lang="da-DK" sz="1400" dirty="0" smtClean="0"/>
              <a:t> with the </a:t>
            </a:r>
            <a:r>
              <a:rPr lang="da-DK" sz="1400" dirty="0" err="1" smtClean="0"/>
              <a:t>industry</a:t>
            </a:r>
            <a:r>
              <a:rPr lang="da-DK" sz="1400" dirty="0" smtClean="0"/>
              <a:t>. </a:t>
            </a:r>
            <a:endParaRPr lang="da-DK" sz="1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61010" y="308472"/>
            <a:ext cx="2312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ea typeface="Pioneerbrush" charset="0"/>
                <a:cs typeface="Pioneerbrush" charset="0"/>
              </a:rPr>
              <a:t>FLIGHT PASSENGERS</a:t>
            </a:r>
            <a:endParaRPr lang="da-DK" sz="2000" dirty="0">
              <a:ea typeface="Pioneerbrush" charset="0"/>
              <a:cs typeface="Pioneerbrush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83044" y="687921"/>
            <a:ext cx="114244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A </a:t>
            </a:r>
            <a:r>
              <a:rPr lang="da-DK" sz="1400" b="1" dirty="0" smtClean="0"/>
              <a:t>5.8 %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in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 </a:t>
            </a:r>
            <a:r>
              <a:rPr lang="da-DK" sz="1400" dirty="0" err="1" smtClean="0"/>
              <a:t>leaving</a:t>
            </a:r>
            <a:r>
              <a:rPr lang="da-DK" sz="1400" dirty="0" smtClean="0"/>
              <a:t> via Nuuk </a:t>
            </a:r>
            <a:r>
              <a:rPr lang="da-DK" sz="1400" dirty="0" err="1" smtClean="0"/>
              <a:t>Airport</a:t>
            </a:r>
            <a:r>
              <a:rPr lang="da-DK" sz="1400" dirty="0" smtClean="0"/>
              <a:t> is positive. </a:t>
            </a:r>
            <a:r>
              <a:rPr lang="da-DK" sz="1400" dirty="0" err="1" smtClean="0"/>
              <a:t>However</a:t>
            </a:r>
            <a:r>
              <a:rPr lang="da-DK" sz="1400" dirty="0" smtClean="0"/>
              <a:t>,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 to/from Nuuk </a:t>
            </a:r>
            <a:r>
              <a:rPr lang="da-DK" sz="1400" dirty="0" err="1" smtClean="0"/>
              <a:t>through</a:t>
            </a:r>
            <a:r>
              <a:rPr lang="da-DK" sz="1400" dirty="0" smtClean="0"/>
              <a:t> the </a:t>
            </a:r>
            <a:r>
              <a:rPr lang="da-DK" sz="1400" dirty="0" err="1" smtClean="0"/>
              <a:t>direct</a:t>
            </a:r>
            <a:r>
              <a:rPr lang="da-DK" sz="1400" dirty="0" smtClean="0"/>
              <a:t> </a:t>
            </a:r>
            <a:r>
              <a:rPr lang="da-DK" sz="1400" dirty="0" err="1" smtClean="0"/>
              <a:t>Iceland</a:t>
            </a:r>
            <a:r>
              <a:rPr lang="da-DK" sz="1400" dirty="0" smtClean="0"/>
              <a:t> route is still </a:t>
            </a:r>
            <a:r>
              <a:rPr lang="da-DK" sz="1400" dirty="0" err="1" smtClean="0"/>
              <a:t>fairly</a:t>
            </a:r>
            <a:r>
              <a:rPr lang="da-DK" sz="1400" dirty="0" smtClean="0"/>
              <a:t> modest </a:t>
            </a:r>
            <a:r>
              <a:rPr lang="da-DK" sz="1400" dirty="0" err="1" smtClean="0"/>
              <a:t>according</a:t>
            </a:r>
            <a:r>
              <a:rPr lang="da-DK" sz="1400" dirty="0" smtClean="0"/>
              <a:t> to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 </a:t>
            </a:r>
            <a:r>
              <a:rPr lang="da-DK" sz="1400" dirty="0" err="1" smtClean="0"/>
              <a:t>passing</a:t>
            </a:r>
            <a:r>
              <a:rPr lang="da-DK" sz="1400" dirty="0" smtClean="0"/>
              <a:t> </a:t>
            </a:r>
            <a:r>
              <a:rPr lang="da-DK" sz="1400" dirty="0" err="1" smtClean="0"/>
              <a:t>through</a:t>
            </a:r>
            <a:r>
              <a:rPr lang="da-DK" sz="1400" dirty="0" smtClean="0"/>
              <a:t> Kangerlussuaq</a:t>
            </a:r>
            <a:r>
              <a:rPr lang="da-DK" sz="1400" dirty="0"/>
              <a:t>. </a:t>
            </a:r>
            <a:r>
              <a:rPr lang="da-DK" sz="1400" dirty="0" err="1" smtClean="0"/>
              <a:t>We</a:t>
            </a:r>
            <a:r>
              <a:rPr lang="da-DK" sz="1400" dirty="0" smtClean="0"/>
              <a:t> do not have the </a:t>
            </a:r>
            <a:r>
              <a:rPr lang="da-DK" sz="1400" dirty="0" err="1" smtClean="0"/>
              <a:t>exact</a:t>
            </a:r>
            <a:r>
              <a:rPr lang="da-DK" sz="1400" dirty="0" smtClean="0"/>
              <a:t> data at the present time, but </a:t>
            </a:r>
            <a:r>
              <a:rPr lang="da-DK" sz="1400" dirty="0" err="1" smtClean="0"/>
              <a:t>typically</a:t>
            </a:r>
            <a:r>
              <a:rPr lang="da-DK" sz="1400" dirty="0" smtClean="0"/>
              <a:t> </a:t>
            </a:r>
            <a:r>
              <a:rPr lang="da-DK" sz="1400" dirty="0" err="1" smtClean="0"/>
              <a:t>there</a:t>
            </a:r>
            <a:r>
              <a:rPr lang="da-DK" sz="1400" dirty="0" smtClean="0"/>
              <a:t> </a:t>
            </a:r>
            <a:r>
              <a:rPr lang="da-DK" sz="1400" dirty="0" err="1" smtClean="0"/>
              <a:t>will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4-5 </a:t>
            </a:r>
            <a:r>
              <a:rPr lang="da-DK" sz="1400" dirty="0"/>
              <a:t>Dash-8 </a:t>
            </a:r>
            <a:r>
              <a:rPr lang="da-DK" sz="1400" dirty="0" err="1" smtClean="0"/>
              <a:t>flights</a:t>
            </a:r>
            <a:r>
              <a:rPr lang="da-DK" sz="1400" dirty="0" smtClean="0"/>
              <a:t> </a:t>
            </a:r>
            <a:r>
              <a:rPr lang="da-DK" sz="1400" dirty="0"/>
              <a:t>(37 </a:t>
            </a:r>
            <a:r>
              <a:rPr lang="da-DK" sz="1400" dirty="0" err="1"/>
              <a:t>pax</a:t>
            </a:r>
            <a:r>
              <a:rPr lang="da-DK" sz="1400" dirty="0"/>
              <a:t>) </a:t>
            </a:r>
            <a:r>
              <a:rPr lang="da-DK" sz="1400" dirty="0" err="1" smtClean="0"/>
              <a:t>daily</a:t>
            </a:r>
            <a:r>
              <a:rPr lang="da-DK" sz="1400" dirty="0" smtClean="0"/>
              <a:t> in Q3 and 4-5 </a:t>
            </a:r>
            <a:r>
              <a:rPr lang="da-DK" sz="1400" dirty="0" err="1" smtClean="0"/>
              <a:t>flights</a:t>
            </a:r>
            <a:r>
              <a:rPr lang="da-DK" sz="1400" dirty="0" smtClean="0"/>
              <a:t> </a:t>
            </a:r>
            <a:r>
              <a:rPr lang="da-DK" sz="1400" dirty="0" err="1" smtClean="0"/>
              <a:t>during</a:t>
            </a:r>
            <a:r>
              <a:rPr lang="da-DK" sz="1400" dirty="0" smtClean="0"/>
              <a:t> </a:t>
            </a:r>
            <a:r>
              <a:rPr lang="da-DK" sz="1400" dirty="0" err="1" smtClean="0"/>
              <a:t>weekdays</a:t>
            </a:r>
            <a:r>
              <a:rPr lang="da-DK" sz="1400" dirty="0" smtClean="0"/>
              <a:t> for the rest of the </a:t>
            </a:r>
            <a:r>
              <a:rPr lang="da-DK" sz="1400" dirty="0" err="1" smtClean="0"/>
              <a:t>year</a:t>
            </a:r>
            <a:r>
              <a:rPr lang="da-DK" sz="1400" dirty="0" smtClean="0"/>
              <a:t>, </a:t>
            </a:r>
            <a:r>
              <a:rPr lang="da-DK" sz="1400" dirty="0" err="1" smtClean="0"/>
              <a:t>approximately</a:t>
            </a:r>
            <a:r>
              <a:rPr lang="da-DK" sz="1400" dirty="0" smtClean="0"/>
              <a:t> 50,000 </a:t>
            </a:r>
            <a:r>
              <a:rPr lang="da-DK" sz="1400" dirty="0" err="1"/>
              <a:t>pax</a:t>
            </a:r>
            <a:r>
              <a:rPr lang="da-DK" sz="1400" dirty="0"/>
              <a:t> </a:t>
            </a:r>
            <a:r>
              <a:rPr lang="da-DK" sz="1400" dirty="0" smtClean="0"/>
              <a:t>per </a:t>
            </a:r>
            <a:r>
              <a:rPr lang="da-DK" sz="1400" dirty="0" err="1" smtClean="0"/>
              <a:t>annum</a:t>
            </a:r>
            <a:r>
              <a:rPr lang="da-DK" sz="1400" dirty="0" smtClean="0"/>
              <a:t>. </a:t>
            </a:r>
            <a:r>
              <a:rPr lang="da-DK" sz="1400" dirty="0" err="1" smtClean="0"/>
              <a:t>Therefore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cannot</a:t>
            </a:r>
            <a:r>
              <a:rPr lang="da-DK" sz="1400" dirty="0" smtClean="0"/>
              <a:t> </a:t>
            </a:r>
            <a:r>
              <a:rPr lang="da-DK" sz="1400" dirty="0" err="1" smtClean="0"/>
              <a:t>use</a:t>
            </a:r>
            <a:r>
              <a:rPr lang="da-DK" sz="1400" dirty="0" smtClean="0"/>
              <a:t> the data </a:t>
            </a:r>
            <a:r>
              <a:rPr lang="da-DK" sz="1400" dirty="0" err="1" smtClean="0"/>
              <a:t>below</a:t>
            </a:r>
            <a:r>
              <a:rPr lang="da-DK" sz="1400" dirty="0" smtClean="0"/>
              <a:t> to </a:t>
            </a:r>
            <a:r>
              <a:rPr lang="da-DK" sz="1400" dirty="0" err="1" smtClean="0"/>
              <a:t>deduce</a:t>
            </a:r>
            <a:r>
              <a:rPr lang="da-DK" sz="1400" dirty="0" smtClean="0"/>
              <a:t> </a:t>
            </a:r>
            <a:r>
              <a:rPr lang="da-DK" sz="1400" dirty="0" err="1" smtClean="0"/>
              <a:t>how</a:t>
            </a:r>
            <a:r>
              <a:rPr lang="da-DK" sz="1400" dirty="0" smtClean="0"/>
              <a:t> the </a:t>
            </a:r>
            <a:r>
              <a:rPr lang="da-DK" sz="1400" dirty="0" err="1" smtClean="0"/>
              <a:t>entire</a:t>
            </a:r>
            <a:r>
              <a:rPr lang="da-DK" sz="1400" dirty="0" smtClean="0"/>
              <a:t> </a:t>
            </a:r>
            <a:r>
              <a:rPr lang="da-DK" sz="1400" dirty="0" err="1" smtClean="0"/>
              <a:t>flight</a:t>
            </a:r>
            <a:r>
              <a:rPr lang="da-DK" sz="1400" dirty="0" smtClean="0"/>
              <a:t> </a:t>
            </a:r>
            <a:r>
              <a:rPr lang="da-DK" sz="1400" dirty="0" err="1" smtClean="0"/>
              <a:t>based</a:t>
            </a:r>
            <a:r>
              <a:rPr lang="da-DK" sz="1400" dirty="0" smtClean="0"/>
              <a:t> </a:t>
            </a:r>
            <a:r>
              <a:rPr lang="da-DK" sz="1400" dirty="0" err="1" smtClean="0"/>
              <a:t>tourist-inflow</a:t>
            </a:r>
            <a:r>
              <a:rPr lang="da-DK" sz="1400" dirty="0" smtClean="0"/>
              <a:t> to </a:t>
            </a:r>
            <a:r>
              <a:rPr lang="da-DK" sz="1400" dirty="0"/>
              <a:t>Nuuk </a:t>
            </a:r>
            <a:r>
              <a:rPr lang="da-DK" sz="1400" dirty="0" smtClean="0"/>
              <a:t>and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</a:t>
            </a:r>
            <a:r>
              <a:rPr lang="da-DK" sz="1400" dirty="0"/>
              <a:t>W</a:t>
            </a:r>
            <a:r>
              <a:rPr lang="da-DK" sz="1400" dirty="0" smtClean="0"/>
              <a:t>est is </a:t>
            </a:r>
            <a:r>
              <a:rPr lang="da-DK" sz="1400" dirty="0" err="1" smtClean="0"/>
              <a:t>doing</a:t>
            </a:r>
            <a:r>
              <a:rPr lang="da-DK" sz="1400" dirty="0" smtClean="0"/>
              <a:t> as a </a:t>
            </a:r>
            <a:r>
              <a:rPr lang="da-DK" sz="1400" dirty="0" err="1" smtClean="0"/>
              <a:t>whole</a:t>
            </a:r>
            <a:r>
              <a:rPr lang="da-DK" sz="1400" dirty="0" smtClean="0"/>
              <a:t>. It is still a </a:t>
            </a:r>
            <a:r>
              <a:rPr lang="da-DK" sz="1400" dirty="0" err="1" smtClean="0"/>
              <a:t>good</a:t>
            </a:r>
            <a:r>
              <a:rPr lang="da-DK" sz="1400" dirty="0" smtClean="0"/>
              <a:t> </a:t>
            </a:r>
            <a:r>
              <a:rPr lang="da-DK" sz="1400" dirty="0" err="1" smtClean="0"/>
              <a:t>indicator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suggests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traffic</a:t>
            </a:r>
            <a:r>
              <a:rPr lang="da-DK" sz="1400" dirty="0" smtClean="0"/>
              <a:t> </a:t>
            </a:r>
            <a:r>
              <a:rPr lang="da-DK" sz="1400" dirty="0" err="1" smtClean="0"/>
              <a:t>directly</a:t>
            </a:r>
            <a:r>
              <a:rPr lang="da-DK" sz="1400" dirty="0" smtClean="0"/>
              <a:t> via </a:t>
            </a:r>
            <a:r>
              <a:rPr lang="da-DK" sz="1400" dirty="0" err="1" smtClean="0"/>
              <a:t>Iceland</a:t>
            </a:r>
            <a:r>
              <a:rPr lang="da-DK" sz="1400" dirty="0" smtClean="0"/>
              <a:t> is </a:t>
            </a:r>
            <a:r>
              <a:rPr lang="da-DK" sz="1400" dirty="0" err="1" smtClean="0"/>
              <a:t>influenced</a:t>
            </a:r>
            <a:r>
              <a:rPr lang="da-DK" sz="1400" dirty="0" smtClean="0"/>
              <a:t> </a:t>
            </a:r>
            <a:r>
              <a:rPr lang="da-DK" sz="1400" dirty="0" err="1" smtClean="0"/>
              <a:t>positively</a:t>
            </a:r>
            <a:r>
              <a:rPr lang="da-DK" sz="1400" dirty="0" smtClean="0"/>
              <a:t> by the general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in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in </a:t>
            </a:r>
            <a:r>
              <a:rPr lang="da-DK" sz="1400" dirty="0" err="1" smtClean="0"/>
              <a:t>Iceland</a:t>
            </a:r>
            <a:r>
              <a:rPr lang="da-DK" sz="1400" dirty="0" smtClean="0"/>
              <a:t> </a:t>
            </a:r>
            <a:r>
              <a:rPr lang="da-DK" sz="1400" dirty="0" err="1" smtClean="0"/>
              <a:t>these</a:t>
            </a:r>
            <a:r>
              <a:rPr lang="da-DK" sz="1400" dirty="0" smtClean="0"/>
              <a:t> </a:t>
            </a:r>
            <a:r>
              <a:rPr lang="da-DK" sz="1400" dirty="0" err="1" smtClean="0"/>
              <a:t>years</a:t>
            </a:r>
            <a:r>
              <a:rPr lang="da-DK" sz="1400" dirty="0" smtClean="0"/>
              <a:t>. </a:t>
            </a:r>
            <a:endParaRPr lang="da-DK" sz="1400" dirty="0"/>
          </a:p>
        </p:txBody>
      </p:sp>
      <p:sp>
        <p:nvSpPr>
          <p:cNvPr id="3" name="Tekstfelt 2"/>
          <p:cNvSpPr txBox="1"/>
          <p:nvPr/>
        </p:nvSpPr>
        <p:spPr>
          <a:xfrm>
            <a:off x="9022813" y="2031036"/>
            <a:ext cx="30847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The </a:t>
            </a:r>
            <a:r>
              <a:rPr lang="da-DK" sz="1400" dirty="0" err="1" smtClean="0"/>
              <a:t>flight</a:t>
            </a:r>
            <a:r>
              <a:rPr lang="da-DK" sz="1400" dirty="0" smtClean="0"/>
              <a:t> </a:t>
            </a:r>
            <a:r>
              <a:rPr lang="da-DK" sz="1400" dirty="0" err="1" smtClean="0"/>
              <a:t>pax</a:t>
            </a:r>
            <a:r>
              <a:rPr lang="da-DK" sz="1400" dirty="0" smtClean="0"/>
              <a:t> diagram shows a large </a:t>
            </a:r>
            <a:r>
              <a:rPr lang="da-DK" sz="1400" dirty="0" err="1" smtClean="0"/>
              <a:t>decrease</a:t>
            </a:r>
            <a:r>
              <a:rPr lang="da-DK" sz="1400" dirty="0" smtClean="0"/>
              <a:t> for Greenland and Canada. It is </a:t>
            </a:r>
            <a:r>
              <a:rPr lang="da-DK" sz="1400" dirty="0" err="1" smtClean="0"/>
              <a:t>primarily</a:t>
            </a:r>
            <a:r>
              <a:rPr lang="da-DK" sz="1400" dirty="0" smtClean="0"/>
              <a:t> due to the </a:t>
            </a:r>
            <a:r>
              <a:rPr lang="da-DK" sz="1400" dirty="0" err="1" smtClean="0"/>
              <a:t>termination</a:t>
            </a:r>
            <a:r>
              <a:rPr lang="da-DK" sz="1400" dirty="0" smtClean="0"/>
              <a:t> of the Nuuk-</a:t>
            </a:r>
            <a:r>
              <a:rPr lang="da-DK" sz="1400" dirty="0" err="1" smtClean="0"/>
              <a:t>Iqaluit</a:t>
            </a:r>
            <a:r>
              <a:rPr lang="da-DK" sz="1400" dirty="0" smtClean="0"/>
              <a:t> route at the end of the 2014 </a:t>
            </a:r>
            <a:r>
              <a:rPr lang="da-DK" sz="1400" dirty="0" err="1" smtClean="0"/>
              <a:t>season</a:t>
            </a:r>
            <a:r>
              <a:rPr lang="da-DK" sz="1400" dirty="0" smtClean="0"/>
              <a:t>. The large </a:t>
            </a:r>
            <a:r>
              <a:rPr lang="da-DK" sz="1400" dirty="0" err="1" smtClean="0"/>
              <a:t>decrease</a:t>
            </a:r>
            <a:r>
              <a:rPr lang="da-DK" sz="1400" dirty="0" smtClean="0"/>
              <a:t> in </a:t>
            </a:r>
            <a:r>
              <a:rPr lang="da-DK" sz="1400" i="1" dirty="0" err="1" smtClean="0"/>
              <a:t>Other</a:t>
            </a:r>
            <a:r>
              <a:rPr lang="da-DK" sz="1400" dirty="0" smtClean="0"/>
              <a:t> </a:t>
            </a:r>
            <a:r>
              <a:rPr lang="da-DK" sz="1400" dirty="0" err="1" smtClean="0"/>
              <a:t>may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attributed</a:t>
            </a:r>
            <a:r>
              <a:rPr lang="da-DK" sz="1400" dirty="0" smtClean="0"/>
              <a:t> to the </a:t>
            </a:r>
            <a:r>
              <a:rPr lang="da-DK" sz="1400" dirty="0" err="1" smtClean="0"/>
              <a:t>decrease</a:t>
            </a:r>
            <a:r>
              <a:rPr lang="da-DK" sz="1400" dirty="0" smtClean="0"/>
              <a:t> in </a:t>
            </a:r>
            <a:r>
              <a:rPr lang="da-DK" sz="1400" dirty="0" err="1" smtClean="0"/>
              <a:t>investigative</a:t>
            </a:r>
            <a:r>
              <a:rPr lang="da-DK" sz="1400" dirty="0" smtClean="0"/>
              <a:t> </a:t>
            </a:r>
            <a:r>
              <a:rPr lang="da-DK" sz="1400" dirty="0" err="1" smtClean="0"/>
              <a:t>activities</a:t>
            </a:r>
            <a:r>
              <a:rPr lang="da-DK" sz="1400" dirty="0" smtClean="0"/>
              <a:t>.  </a:t>
            </a:r>
            <a:endParaRPr lang="da-DK" sz="1400" dirty="0"/>
          </a:p>
          <a:p>
            <a:endParaRPr lang="da-DK" sz="1400" dirty="0"/>
          </a:p>
          <a:p>
            <a:r>
              <a:rPr lang="da-DK" sz="1400" dirty="0" smtClean="0"/>
              <a:t>The </a:t>
            </a:r>
            <a:r>
              <a:rPr lang="da-DK" sz="1400" dirty="0" err="1" smtClean="0"/>
              <a:t>three</a:t>
            </a:r>
            <a:r>
              <a:rPr lang="da-DK" sz="1400" dirty="0" smtClean="0"/>
              <a:t> </a:t>
            </a:r>
            <a:r>
              <a:rPr lang="da-DK" sz="1400" dirty="0" err="1" smtClean="0"/>
              <a:t>largest</a:t>
            </a:r>
            <a:r>
              <a:rPr lang="da-DK" sz="1400" dirty="0" smtClean="0"/>
              <a:t> </a:t>
            </a:r>
            <a:r>
              <a:rPr lang="da-DK" sz="1400" dirty="0" err="1" smtClean="0"/>
              <a:t>markets</a:t>
            </a:r>
            <a:r>
              <a:rPr lang="da-DK" sz="1400" dirty="0" smtClean="0"/>
              <a:t> for Nuuk via </a:t>
            </a:r>
            <a:r>
              <a:rPr lang="da-DK" sz="1400" dirty="0" err="1" smtClean="0"/>
              <a:t>Iceland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still Denmark, </a:t>
            </a:r>
            <a:r>
              <a:rPr lang="da-DK" sz="1400" dirty="0" err="1" smtClean="0"/>
              <a:t>Iceland</a:t>
            </a:r>
            <a:r>
              <a:rPr lang="da-DK" sz="1400" dirty="0" smtClean="0"/>
              <a:t> and Canada, but USA is </a:t>
            </a:r>
            <a:r>
              <a:rPr lang="da-DK" sz="1400" dirty="0" err="1" smtClean="0"/>
              <a:t>catching</a:t>
            </a:r>
            <a:r>
              <a:rPr lang="da-DK" sz="1400" dirty="0" smtClean="0"/>
              <a:t> up with Canada.</a:t>
            </a:r>
          </a:p>
          <a:p>
            <a:endParaRPr lang="da-DK" sz="1400" dirty="0"/>
          </a:p>
          <a:p>
            <a:r>
              <a:rPr lang="da-DK" sz="1400" dirty="0" err="1" smtClean="0"/>
              <a:t>Since</a:t>
            </a:r>
            <a:r>
              <a:rPr lang="da-DK" sz="1400" dirty="0" smtClean="0"/>
              <a:t> 01/01/16 VG and mit.gl have </a:t>
            </a:r>
            <a:r>
              <a:rPr lang="da-DK" sz="1400" dirty="0" err="1" smtClean="0"/>
              <a:t>cooperated</a:t>
            </a:r>
            <a:r>
              <a:rPr lang="da-DK" sz="1400" dirty="0" smtClean="0"/>
              <a:t> to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country of </a:t>
            </a:r>
            <a:r>
              <a:rPr lang="da-DK" sz="1400" dirty="0" err="1" smtClean="0"/>
              <a:t>residence</a:t>
            </a:r>
            <a:r>
              <a:rPr lang="da-DK" sz="1400" dirty="0" smtClean="0"/>
              <a:t> to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registrered</a:t>
            </a:r>
            <a:r>
              <a:rPr lang="da-DK" sz="1400" dirty="0" smtClean="0"/>
              <a:t> and have </a:t>
            </a:r>
            <a:r>
              <a:rPr lang="da-DK" sz="1400" dirty="0" err="1" smtClean="0"/>
              <a:t>added</a:t>
            </a:r>
            <a:r>
              <a:rPr lang="da-DK" sz="1400" dirty="0" smtClean="0"/>
              <a:t> the </a:t>
            </a:r>
            <a:r>
              <a:rPr lang="da-DK" sz="1400" dirty="0" err="1" smtClean="0"/>
              <a:t>following</a:t>
            </a:r>
            <a:r>
              <a:rPr lang="da-DK" sz="1400" dirty="0" smtClean="0"/>
              <a:t>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: </a:t>
            </a:r>
            <a:r>
              <a:rPr lang="da-DK" sz="1400" dirty="0" err="1" smtClean="0"/>
              <a:t>Switzerland</a:t>
            </a:r>
            <a:r>
              <a:rPr lang="da-DK" sz="1400" dirty="0" smtClean="0"/>
              <a:t>, </a:t>
            </a:r>
            <a:r>
              <a:rPr lang="da-DK" sz="1400" dirty="0" err="1" smtClean="0"/>
              <a:t>Austria</a:t>
            </a:r>
            <a:r>
              <a:rPr lang="da-DK" sz="1400" dirty="0" smtClean="0"/>
              <a:t>, Holland, </a:t>
            </a:r>
            <a:r>
              <a:rPr lang="da-DK" sz="1400" dirty="0" err="1" smtClean="0"/>
              <a:t>Poland</a:t>
            </a:r>
            <a:r>
              <a:rPr lang="da-DK" sz="1400" dirty="0" smtClean="0"/>
              <a:t>, Hong </a:t>
            </a:r>
            <a:r>
              <a:rPr lang="da-DK" sz="1400" dirty="0"/>
              <a:t>Kong, Singapore, Malaysia, </a:t>
            </a:r>
            <a:r>
              <a:rPr lang="da-DK" sz="1400" dirty="0" err="1" smtClean="0"/>
              <a:t>Indonesia</a:t>
            </a:r>
            <a:r>
              <a:rPr lang="da-DK" sz="1400" dirty="0" smtClean="0"/>
              <a:t>, South Korea and Australia.</a:t>
            </a:r>
            <a:endParaRPr lang="da-DK" sz="1400" dirty="0"/>
          </a:p>
        </p:txBody>
      </p:sp>
      <p:sp>
        <p:nvSpPr>
          <p:cNvPr id="6" name="Tekstfelt 5"/>
          <p:cNvSpPr txBox="1"/>
          <p:nvPr/>
        </p:nvSpPr>
        <p:spPr>
          <a:xfrm>
            <a:off x="6643171" y="5883006"/>
            <a:ext cx="94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/>
              <a:t>Kilde: stat.gl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8" y="1980004"/>
            <a:ext cx="8327332" cy="4643022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402957" y="3194614"/>
            <a:ext cx="446968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Growth for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West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/>
              <a:t>. </a:t>
            </a:r>
            <a:r>
              <a:rPr lang="da-DK" sz="1400" dirty="0" smtClean="0"/>
              <a:t> residents of </a:t>
            </a:r>
            <a:r>
              <a:rPr lang="da-DK" sz="1400" dirty="0"/>
              <a:t>GL): </a:t>
            </a:r>
            <a:r>
              <a:rPr lang="da-DK" sz="1400" b="1" dirty="0"/>
              <a:t>-</a:t>
            </a:r>
            <a:r>
              <a:rPr lang="da-DK" sz="1400" b="1" dirty="0" smtClean="0"/>
              <a:t>5.1</a:t>
            </a:r>
            <a:r>
              <a:rPr lang="da-DK" sz="1400" b="1" dirty="0"/>
              <a:t>%</a:t>
            </a:r>
          </a:p>
          <a:p>
            <a:r>
              <a:rPr lang="da-DK" sz="1400" dirty="0" smtClean="0"/>
              <a:t>Growth </a:t>
            </a:r>
            <a:r>
              <a:rPr lang="da-DK" sz="1400" dirty="0"/>
              <a:t>for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West </a:t>
            </a:r>
            <a:r>
              <a:rPr lang="da-DK" sz="1400" dirty="0"/>
              <a:t>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): </a:t>
            </a:r>
            <a:r>
              <a:rPr lang="da-DK" sz="1400" b="1" dirty="0" smtClean="0"/>
              <a:t>5.8</a:t>
            </a:r>
            <a:r>
              <a:rPr lang="da-DK" sz="1400" b="1" dirty="0"/>
              <a:t>%</a:t>
            </a:r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 smtClean="0"/>
              <a:t>Growth all regions </a:t>
            </a:r>
            <a:r>
              <a:rPr lang="da-DK" sz="1400" dirty="0" err="1" smtClean="0"/>
              <a:t>combined</a:t>
            </a:r>
            <a:r>
              <a:rPr lang="da-DK" sz="1400" dirty="0" smtClean="0"/>
              <a:t> 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 smtClean="0"/>
              <a:t>. </a:t>
            </a:r>
            <a:r>
              <a:rPr lang="da-DK" sz="1400" dirty="0"/>
              <a:t>r</a:t>
            </a:r>
            <a:r>
              <a:rPr lang="da-DK" sz="1400" dirty="0" smtClean="0"/>
              <a:t>esidents of </a:t>
            </a:r>
            <a:r>
              <a:rPr lang="da-DK" sz="1400" dirty="0"/>
              <a:t>GL): </a:t>
            </a:r>
            <a:r>
              <a:rPr lang="da-DK" sz="1400" b="1" dirty="0" smtClean="0"/>
              <a:t>9.8</a:t>
            </a:r>
            <a:r>
              <a:rPr lang="da-DK" sz="1400" b="1" dirty="0"/>
              <a:t>%</a:t>
            </a:r>
          </a:p>
          <a:p>
            <a:r>
              <a:rPr lang="da-DK" sz="1400" dirty="0"/>
              <a:t>Growth all regions </a:t>
            </a:r>
            <a:r>
              <a:rPr lang="da-DK" sz="1400" dirty="0" err="1" smtClean="0"/>
              <a:t>combined</a:t>
            </a:r>
            <a:r>
              <a:rPr lang="da-DK" sz="1400" dirty="0" smtClean="0"/>
              <a:t> 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): </a:t>
            </a:r>
            <a:r>
              <a:rPr lang="da-DK" sz="1400" b="1" dirty="0" smtClean="0"/>
              <a:t>24.9</a:t>
            </a:r>
            <a:r>
              <a:rPr lang="da-DK" sz="1400" b="1" dirty="0"/>
              <a:t>%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dirty="0" err="1" smtClean="0"/>
              <a:t>Thereof</a:t>
            </a:r>
            <a:r>
              <a:rPr lang="da-DK" sz="1400" dirty="0" smtClean="0"/>
              <a:t> charter </a:t>
            </a:r>
            <a:r>
              <a:rPr lang="da-DK" sz="1400" dirty="0" err="1" smtClean="0"/>
              <a:t>passengers</a:t>
            </a:r>
            <a:r>
              <a:rPr lang="da-DK" sz="1400" dirty="0" smtClean="0"/>
              <a:t>:</a:t>
            </a:r>
            <a:endParaRPr lang="da-DK" sz="1400" dirty="0"/>
          </a:p>
          <a:p>
            <a:r>
              <a:rPr lang="da-DK" sz="1400" dirty="0"/>
              <a:t>Q3-15: 170 </a:t>
            </a:r>
            <a:r>
              <a:rPr lang="da-DK" sz="1400" dirty="0" err="1"/>
              <a:t>pax</a:t>
            </a:r>
            <a:endParaRPr lang="da-DK" sz="1400" dirty="0"/>
          </a:p>
          <a:p>
            <a:r>
              <a:rPr lang="da-DK" sz="1400" dirty="0"/>
              <a:t>Q3-14: 246 </a:t>
            </a:r>
            <a:r>
              <a:rPr lang="da-DK" sz="1400" dirty="0" err="1"/>
              <a:t>pax</a:t>
            </a:r>
            <a:endParaRPr lang="da-DK" sz="1400" dirty="0"/>
          </a:p>
        </p:txBody>
      </p:sp>
      <p:sp>
        <p:nvSpPr>
          <p:cNvPr id="10" name="Tekstfelt 9"/>
          <p:cNvSpPr txBox="1"/>
          <p:nvPr/>
        </p:nvSpPr>
        <p:spPr>
          <a:xfrm>
            <a:off x="6770493" y="6114501"/>
            <a:ext cx="106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Source</a:t>
            </a:r>
            <a:r>
              <a:rPr lang="da-DK" sz="1200" dirty="0"/>
              <a:t>: stat.gl</a:t>
            </a:r>
          </a:p>
        </p:txBody>
      </p:sp>
    </p:spTree>
    <p:extLst>
      <p:ext uri="{BB962C8B-B14F-4D97-AF65-F5344CB8AC3E}">
        <p14:creationId xmlns:p14="http://schemas.microsoft.com/office/powerpoint/2010/main" val="136170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61010" y="308472"/>
            <a:ext cx="20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ea typeface="Pioneerbrush" charset="0"/>
                <a:cs typeface="Pioneerbrush" charset="0"/>
              </a:rPr>
              <a:t>OVERNIGHT STAYS</a:t>
            </a:r>
            <a:endParaRPr lang="da-DK" sz="2000" dirty="0">
              <a:ea typeface="Pioneerbrush" charset="0"/>
              <a:cs typeface="Pioneerbrush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72027" y="803671"/>
            <a:ext cx="1126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As </a:t>
            </a:r>
            <a:r>
              <a:rPr lang="da-DK" sz="1400" dirty="0" err="1"/>
              <a:t>we</a:t>
            </a:r>
            <a:r>
              <a:rPr lang="da-DK" sz="1400" dirty="0"/>
              <a:t> have </a:t>
            </a:r>
            <a:r>
              <a:rPr lang="da-DK" sz="1400" dirty="0" err="1"/>
              <a:t>complete</a:t>
            </a:r>
            <a:r>
              <a:rPr lang="da-DK" sz="1400" dirty="0"/>
              <a:t> data on all quarters from 2014 and 2015 </a:t>
            </a:r>
            <a:r>
              <a:rPr lang="da-DK" sz="1400" dirty="0" err="1"/>
              <a:t>we</a:t>
            </a:r>
            <a:r>
              <a:rPr lang="da-DK" sz="1400" dirty="0"/>
              <a:t> </a:t>
            </a:r>
            <a:r>
              <a:rPr lang="da-DK" sz="1400" dirty="0" err="1"/>
              <a:t>can</a:t>
            </a:r>
            <a:r>
              <a:rPr lang="da-DK" sz="1400" dirty="0"/>
              <a:t> </a:t>
            </a:r>
            <a:r>
              <a:rPr lang="da-DK" sz="1400" dirty="0" err="1"/>
              <a:t>compare</a:t>
            </a:r>
            <a:r>
              <a:rPr lang="da-DK" sz="1400" dirty="0"/>
              <a:t> the periods (</a:t>
            </a:r>
            <a:r>
              <a:rPr lang="da-DK" sz="1400" dirty="0" err="1"/>
              <a:t>flight</a:t>
            </a:r>
            <a:r>
              <a:rPr lang="da-DK" sz="1400" dirty="0"/>
              <a:t> </a:t>
            </a:r>
            <a:r>
              <a:rPr lang="da-DK" sz="1400" dirty="0" err="1"/>
              <a:t>statistics</a:t>
            </a:r>
            <a:r>
              <a:rPr lang="da-DK" sz="1400" dirty="0"/>
              <a:t> </a:t>
            </a:r>
            <a:r>
              <a:rPr lang="da-DK" sz="1400" dirty="0" err="1"/>
              <a:t>are</a:t>
            </a:r>
            <a:r>
              <a:rPr lang="da-DK" sz="1400" dirty="0"/>
              <a:t> </a:t>
            </a:r>
            <a:r>
              <a:rPr lang="da-DK" sz="1400" dirty="0" err="1"/>
              <a:t>only</a:t>
            </a:r>
            <a:r>
              <a:rPr lang="da-DK" sz="1400" dirty="0"/>
              <a:t> </a:t>
            </a:r>
            <a:r>
              <a:rPr lang="da-DK" sz="1400" dirty="0" err="1"/>
              <a:t>available</a:t>
            </a:r>
            <a:r>
              <a:rPr lang="da-DK" sz="1400" dirty="0"/>
              <a:t> from Q3-14 and </a:t>
            </a:r>
            <a:r>
              <a:rPr lang="da-DK" sz="1400" dirty="0" err="1"/>
              <a:t>onward</a:t>
            </a:r>
            <a:r>
              <a:rPr lang="da-DK" sz="1400" dirty="0"/>
              <a:t>). The </a:t>
            </a:r>
            <a:r>
              <a:rPr lang="da-DK" sz="1400" b="1" dirty="0"/>
              <a:t>2,7</a:t>
            </a:r>
            <a:r>
              <a:rPr lang="da-DK" sz="1400" b="1" dirty="0" smtClean="0"/>
              <a:t>%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in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</a:t>
            </a:r>
            <a:r>
              <a:rPr lang="da-DK" sz="1400" dirty="0" err="1" smtClean="0"/>
              <a:t>correlates</a:t>
            </a:r>
            <a:r>
              <a:rPr lang="da-DK" sz="1400" dirty="0" smtClean="0"/>
              <a:t> with the </a:t>
            </a:r>
            <a:r>
              <a:rPr lang="da-DK" sz="1400" dirty="0" err="1" smtClean="0"/>
              <a:t>flight</a:t>
            </a:r>
            <a:r>
              <a:rPr lang="da-DK" sz="1400" dirty="0" smtClean="0"/>
              <a:t> </a:t>
            </a:r>
            <a:r>
              <a:rPr lang="da-DK" sz="1400" dirty="0" err="1" smtClean="0"/>
              <a:t>pax</a:t>
            </a:r>
            <a:r>
              <a:rPr lang="da-DK" sz="1400" dirty="0" smtClean="0"/>
              <a:t> </a:t>
            </a:r>
            <a:r>
              <a:rPr lang="da-DK" sz="1400" dirty="0" err="1" smtClean="0"/>
              <a:t>numbers</a:t>
            </a:r>
            <a:r>
              <a:rPr lang="da-DK" sz="1400" dirty="0" smtClean="0"/>
              <a:t> on the Nuuk-Reykjavik route, and </a:t>
            </a:r>
            <a:r>
              <a:rPr lang="da-DK" sz="1400" dirty="0" err="1" smtClean="0"/>
              <a:t>serves</a:t>
            </a:r>
            <a:r>
              <a:rPr lang="da-DK" sz="1400" dirty="0" smtClean="0"/>
              <a:t> as a positive </a:t>
            </a:r>
            <a:r>
              <a:rPr lang="da-DK" sz="1400" dirty="0" err="1" smtClean="0"/>
              <a:t>indicator</a:t>
            </a:r>
            <a:r>
              <a:rPr lang="da-DK" sz="1400" dirty="0" smtClean="0"/>
              <a:t> for the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as a </a:t>
            </a:r>
            <a:r>
              <a:rPr lang="da-DK" sz="1400" dirty="0" err="1" smtClean="0"/>
              <a:t>whole</a:t>
            </a:r>
            <a:r>
              <a:rPr lang="da-DK" sz="1400" dirty="0" smtClean="0"/>
              <a:t>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West</a:t>
            </a:r>
            <a:r>
              <a:rPr lang="da-DK" sz="1400" dirty="0"/>
              <a:t>. </a:t>
            </a:r>
            <a:r>
              <a:rPr lang="da-DK" sz="1400" dirty="0" smtClean="0"/>
              <a:t>As the Nuuk-</a:t>
            </a:r>
            <a:r>
              <a:rPr lang="da-DK" sz="1400" dirty="0" err="1" smtClean="0"/>
              <a:t>Iqaluit</a:t>
            </a:r>
            <a:r>
              <a:rPr lang="da-DK" sz="1400" dirty="0" smtClean="0"/>
              <a:t> route </a:t>
            </a:r>
            <a:r>
              <a:rPr lang="da-DK" sz="1400" dirty="0" err="1" smtClean="0"/>
              <a:t>terminated</a:t>
            </a:r>
            <a:r>
              <a:rPr lang="da-DK" sz="1400" dirty="0" smtClean="0"/>
              <a:t> at the end of the 2014 </a:t>
            </a:r>
            <a:r>
              <a:rPr lang="da-DK" sz="1400" dirty="0" err="1" smtClean="0"/>
              <a:t>season</a:t>
            </a:r>
            <a:r>
              <a:rPr lang="da-DK" sz="1400" dirty="0" smtClean="0"/>
              <a:t>, </a:t>
            </a:r>
            <a:r>
              <a:rPr lang="da-DK" sz="1400" dirty="0" err="1" smtClean="0"/>
              <a:t>worse</a:t>
            </a:r>
            <a:r>
              <a:rPr lang="da-DK" sz="1400" dirty="0" smtClean="0"/>
              <a:t> </a:t>
            </a:r>
            <a:r>
              <a:rPr lang="da-DK" sz="1400" dirty="0" err="1" smtClean="0"/>
              <a:t>results</a:t>
            </a:r>
            <a:r>
              <a:rPr lang="da-DK" sz="1400" dirty="0" smtClean="0"/>
              <a:t> </a:t>
            </a:r>
            <a:r>
              <a:rPr lang="da-DK" sz="1400" dirty="0" err="1" smtClean="0"/>
              <a:t>could</a:t>
            </a:r>
            <a:r>
              <a:rPr lang="da-DK" sz="1400" dirty="0" smtClean="0"/>
              <a:t> have </a:t>
            </a:r>
            <a:r>
              <a:rPr lang="da-DK" sz="1400" dirty="0" err="1" smtClean="0"/>
              <a:t>been</a:t>
            </a:r>
            <a:r>
              <a:rPr lang="da-DK" sz="1400" dirty="0" smtClean="0"/>
              <a:t> </a:t>
            </a:r>
            <a:r>
              <a:rPr lang="da-DK" sz="1400" dirty="0" err="1" smtClean="0"/>
              <a:t>expected</a:t>
            </a:r>
            <a:r>
              <a:rPr lang="da-DK" sz="1400" dirty="0" smtClean="0"/>
              <a:t>. It </a:t>
            </a:r>
            <a:r>
              <a:rPr lang="da-DK" sz="1400" dirty="0" err="1" smtClean="0"/>
              <a:t>does</a:t>
            </a:r>
            <a:r>
              <a:rPr lang="da-DK" sz="1400" dirty="0" smtClean="0"/>
              <a:t> </a:t>
            </a:r>
            <a:r>
              <a:rPr lang="da-DK" sz="1400" dirty="0" err="1" smtClean="0"/>
              <a:t>however</a:t>
            </a:r>
            <a:r>
              <a:rPr lang="da-DK" sz="1400" dirty="0" smtClean="0"/>
              <a:t> show </a:t>
            </a:r>
            <a:r>
              <a:rPr lang="da-DK" sz="1400" dirty="0" err="1" smtClean="0"/>
              <a:t>that</a:t>
            </a:r>
            <a:r>
              <a:rPr lang="da-DK" sz="1400" dirty="0" smtClean="0"/>
              <a:t> the </a:t>
            </a:r>
            <a:r>
              <a:rPr lang="da-DK" sz="1400" dirty="0" err="1" smtClean="0"/>
              <a:t>incoming</a:t>
            </a:r>
            <a:r>
              <a:rPr lang="da-DK" sz="1400" dirty="0" smtClean="0"/>
              <a:t> </a:t>
            </a:r>
            <a:r>
              <a:rPr lang="da-DK" sz="1400" dirty="0" err="1" smtClean="0"/>
              <a:t>traffic</a:t>
            </a:r>
            <a:r>
              <a:rPr lang="da-DK" sz="1400" dirty="0" smtClean="0"/>
              <a:t> from Kangerlussuaq is a </a:t>
            </a:r>
            <a:r>
              <a:rPr lang="da-DK" sz="1400" dirty="0" err="1" smtClean="0"/>
              <a:t>crucial</a:t>
            </a:r>
            <a:r>
              <a:rPr lang="da-DK" sz="1400" dirty="0" smtClean="0"/>
              <a:t> factor for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</a:t>
            </a:r>
            <a:r>
              <a:rPr lang="da-DK" sz="1400" dirty="0"/>
              <a:t>W</a:t>
            </a:r>
            <a:r>
              <a:rPr lang="da-DK" sz="1400" dirty="0" smtClean="0"/>
              <a:t> and Nuuk. </a:t>
            </a:r>
            <a:endParaRPr lang="da-DK" sz="1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7" y="1940411"/>
            <a:ext cx="8370697" cy="4708003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9026013" y="1928021"/>
            <a:ext cx="3081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The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in international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is </a:t>
            </a:r>
            <a:r>
              <a:rPr lang="da-DK" sz="1400" b="1" dirty="0" smtClean="0"/>
              <a:t>3.7</a:t>
            </a:r>
            <a:r>
              <a:rPr lang="da-DK" sz="1400" b="1" dirty="0"/>
              <a:t>% </a:t>
            </a:r>
            <a:r>
              <a:rPr lang="da-DK" sz="1400" dirty="0" smtClean="0"/>
              <a:t>in Europe (the </a:t>
            </a:r>
            <a:r>
              <a:rPr lang="da-DK" sz="1400" dirty="0" err="1" smtClean="0"/>
              <a:t>continent</a:t>
            </a:r>
            <a:r>
              <a:rPr lang="da-DK" sz="1400" dirty="0" smtClean="0"/>
              <a:t> with the </a:t>
            </a:r>
            <a:r>
              <a:rPr lang="da-DK" sz="1400" dirty="0" err="1" smtClean="0"/>
              <a:t>lowest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) and </a:t>
            </a:r>
            <a:r>
              <a:rPr lang="da-DK" sz="1400" b="1" dirty="0" smtClean="0"/>
              <a:t>6.7</a:t>
            </a:r>
            <a:r>
              <a:rPr lang="da-DK" sz="1400" b="1" dirty="0"/>
              <a:t>%</a:t>
            </a:r>
            <a:r>
              <a:rPr lang="da-DK" sz="1400" dirty="0"/>
              <a:t> for Asia-Pacific </a:t>
            </a:r>
            <a:r>
              <a:rPr lang="da-DK" sz="1400" dirty="0" err="1" smtClean="0"/>
              <a:t>which</a:t>
            </a:r>
            <a:r>
              <a:rPr lang="da-DK" sz="1400" dirty="0" smtClean="0"/>
              <a:t> </a:t>
            </a:r>
            <a:r>
              <a:rPr lang="da-DK" sz="1400" dirty="0" err="1" smtClean="0"/>
              <a:t>leads</a:t>
            </a:r>
            <a:r>
              <a:rPr lang="da-DK" sz="1400" dirty="0" smtClean="0"/>
              <a:t> the global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(source: </a:t>
            </a:r>
            <a:r>
              <a:rPr lang="da-DK" sz="1400" dirty="0">
                <a:hlinkClick r:id="rId4"/>
              </a:rPr>
              <a:t>Statista.com</a:t>
            </a:r>
            <a:r>
              <a:rPr lang="da-DK" sz="1400" dirty="0" smtClean="0"/>
              <a:t>), so if the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in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is the clearest </a:t>
            </a:r>
            <a:r>
              <a:rPr lang="da-DK" sz="1400" dirty="0" err="1" smtClean="0"/>
              <a:t>indicator</a:t>
            </a:r>
            <a:r>
              <a:rPr lang="da-DK" sz="1400" dirty="0" smtClean="0"/>
              <a:t> for the </a:t>
            </a:r>
            <a:r>
              <a:rPr lang="da-DK" sz="1400" dirty="0" err="1" smtClean="0"/>
              <a:t>development</a:t>
            </a:r>
            <a:r>
              <a:rPr lang="da-DK" sz="1400" dirty="0" smtClean="0"/>
              <a:t> in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</a:t>
            </a:r>
            <a:r>
              <a:rPr lang="da-DK" sz="1400" dirty="0"/>
              <a:t>W</a:t>
            </a:r>
            <a:r>
              <a:rPr lang="da-DK" sz="1400" dirty="0" smtClean="0"/>
              <a:t>,  the region is </a:t>
            </a:r>
            <a:r>
              <a:rPr lang="da-DK" sz="1400" dirty="0" err="1" smtClean="0"/>
              <a:t>above</a:t>
            </a:r>
            <a:r>
              <a:rPr lang="da-DK" sz="1400" dirty="0" smtClean="0"/>
              <a:t> the European average </a:t>
            </a:r>
            <a:r>
              <a:rPr lang="da-DK" sz="1400" dirty="0" err="1" smtClean="0"/>
              <a:t>which</a:t>
            </a:r>
            <a:r>
              <a:rPr lang="da-DK" sz="1400" dirty="0" smtClean="0"/>
              <a:t> is a positive </a:t>
            </a:r>
            <a:r>
              <a:rPr lang="da-DK" sz="1400" dirty="0" err="1" smtClean="0"/>
              <a:t>indicator</a:t>
            </a:r>
            <a:r>
              <a:rPr lang="da-DK" sz="1400" dirty="0" smtClean="0"/>
              <a:t>.</a:t>
            </a:r>
            <a:endParaRPr lang="da-DK" sz="1400" dirty="0"/>
          </a:p>
          <a:p>
            <a:endParaRPr lang="da-DK" sz="1400" dirty="0"/>
          </a:p>
          <a:p>
            <a:r>
              <a:rPr lang="da-DK" sz="1400" dirty="0" smtClean="0"/>
              <a:t>The last </a:t>
            </a:r>
            <a:r>
              <a:rPr lang="da-DK" sz="1400" dirty="0" err="1" smtClean="0"/>
              <a:t>couple</a:t>
            </a:r>
            <a:r>
              <a:rPr lang="da-DK" sz="1400" dirty="0" smtClean="0"/>
              <a:t> of </a:t>
            </a:r>
            <a:r>
              <a:rPr lang="da-DK" sz="1400" dirty="0" err="1" smtClean="0"/>
              <a:t>years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have </a:t>
            </a:r>
            <a:r>
              <a:rPr lang="da-DK" sz="1400" dirty="0" err="1" smtClean="0"/>
              <a:t>witnessed</a:t>
            </a:r>
            <a:r>
              <a:rPr lang="da-DK" sz="1400" dirty="0" smtClean="0"/>
              <a:t> a massive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in private </a:t>
            </a:r>
            <a:r>
              <a:rPr lang="da-DK" sz="1400" dirty="0" err="1" smtClean="0"/>
              <a:t>accommodation</a:t>
            </a:r>
            <a:r>
              <a:rPr lang="da-DK" sz="1400" dirty="0" smtClean="0"/>
              <a:t> via airbnb.com</a:t>
            </a:r>
            <a:r>
              <a:rPr lang="da-DK" sz="1400" dirty="0"/>
              <a:t>, </a:t>
            </a:r>
            <a:r>
              <a:rPr lang="da-DK" sz="1400" dirty="0" smtClean="0"/>
              <a:t>and it has </a:t>
            </a:r>
            <a:r>
              <a:rPr lang="da-DK" sz="1400" dirty="0" err="1" smtClean="0"/>
              <a:t>reached</a:t>
            </a:r>
            <a:r>
              <a:rPr lang="da-DK" sz="1400" dirty="0" smtClean="0"/>
              <a:t> Nuuk as </a:t>
            </a:r>
            <a:r>
              <a:rPr lang="da-DK" sz="1400" dirty="0" err="1" smtClean="0"/>
              <a:t>well</a:t>
            </a:r>
            <a:r>
              <a:rPr lang="da-DK" sz="1400" dirty="0" smtClean="0"/>
              <a:t>. </a:t>
            </a:r>
            <a:r>
              <a:rPr lang="da-DK" sz="1400" dirty="0" err="1" smtClean="0"/>
              <a:t>Though</a:t>
            </a:r>
            <a:r>
              <a:rPr lang="da-DK" sz="1400" dirty="0" smtClean="0"/>
              <a:t> not </a:t>
            </a:r>
            <a:r>
              <a:rPr lang="da-DK" sz="1400" dirty="0" err="1" smtClean="0"/>
              <a:t>during</a:t>
            </a:r>
            <a:r>
              <a:rPr lang="da-DK" sz="1400" dirty="0" smtClean="0"/>
              <a:t> summer </a:t>
            </a:r>
            <a:r>
              <a:rPr lang="da-DK" sz="1400" dirty="0" err="1" smtClean="0"/>
              <a:t>high</a:t>
            </a:r>
            <a:r>
              <a:rPr lang="da-DK" sz="1400" dirty="0" smtClean="0"/>
              <a:t> </a:t>
            </a:r>
            <a:r>
              <a:rPr lang="da-DK" sz="1400" dirty="0" err="1" smtClean="0"/>
              <a:t>season</a:t>
            </a:r>
            <a:r>
              <a:rPr lang="da-DK" sz="1400" dirty="0" smtClean="0"/>
              <a:t>, Nuuk </a:t>
            </a:r>
            <a:r>
              <a:rPr lang="da-DK" sz="1400" dirty="0" err="1" smtClean="0"/>
              <a:t>often</a:t>
            </a:r>
            <a:r>
              <a:rPr lang="da-DK" sz="1400" dirty="0" smtClean="0"/>
              <a:t> </a:t>
            </a:r>
            <a:r>
              <a:rPr lang="da-DK" sz="1400" dirty="0" err="1" smtClean="0"/>
              <a:t>experiences</a:t>
            </a:r>
            <a:r>
              <a:rPr lang="da-DK" sz="1400" dirty="0" smtClean="0"/>
              <a:t> </a:t>
            </a:r>
            <a:r>
              <a:rPr lang="da-DK" sz="1400" dirty="0" err="1" smtClean="0"/>
              <a:t>capacity</a:t>
            </a:r>
            <a:r>
              <a:rPr lang="da-DK" sz="1400" dirty="0" smtClean="0"/>
              <a:t> </a:t>
            </a:r>
            <a:r>
              <a:rPr lang="da-DK" sz="1400" dirty="0" err="1" smtClean="0"/>
              <a:t>limitations</a:t>
            </a:r>
            <a:r>
              <a:rPr lang="da-DK" sz="1400" dirty="0" smtClean="0"/>
              <a:t>, so it is </a:t>
            </a:r>
            <a:r>
              <a:rPr lang="da-DK" sz="1400" dirty="0" err="1" smtClean="0"/>
              <a:t>good</a:t>
            </a:r>
            <a:r>
              <a:rPr lang="da-DK" sz="1400" dirty="0" smtClean="0"/>
              <a:t> </a:t>
            </a:r>
            <a:r>
              <a:rPr lang="da-DK" sz="1400" dirty="0" err="1" smtClean="0"/>
              <a:t>news</a:t>
            </a:r>
            <a:r>
              <a:rPr lang="da-DK" sz="1400" dirty="0" smtClean="0"/>
              <a:t> for the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the </a:t>
            </a:r>
            <a:r>
              <a:rPr lang="da-DK" sz="1400" dirty="0" err="1"/>
              <a:t>Airbnb</a:t>
            </a:r>
            <a:r>
              <a:rPr lang="da-DK" sz="1400" dirty="0"/>
              <a:t> </a:t>
            </a:r>
            <a:r>
              <a:rPr lang="da-DK" sz="1400" dirty="0" err="1"/>
              <a:t>c</a:t>
            </a:r>
            <a:r>
              <a:rPr lang="da-DK" sz="1400" dirty="0" err="1" smtClean="0"/>
              <a:t>oncept</a:t>
            </a:r>
            <a:r>
              <a:rPr lang="da-DK" sz="1400" dirty="0" smtClean="0"/>
              <a:t> is </a:t>
            </a:r>
            <a:r>
              <a:rPr lang="da-DK" sz="1400" dirty="0" err="1" smtClean="0"/>
              <a:t>expanding</a:t>
            </a:r>
            <a:r>
              <a:rPr lang="da-DK" sz="1400" dirty="0" smtClean="0"/>
              <a:t> </a:t>
            </a:r>
            <a:r>
              <a:rPr lang="da-DK" sz="1400" dirty="0" err="1" smtClean="0"/>
              <a:t>its</a:t>
            </a:r>
            <a:r>
              <a:rPr lang="da-DK" sz="1400" dirty="0" smtClean="0"/>
              <a:t> </a:t>
            </a:r>
            <a:r>
              <a:rPr lang="da-DK" sz="1400" dirty="0" err="1" smtClean="0"/>
              <a:t>capacity</a:t>
            </a:r>
            <a:r>
              <a:rPr lang="da-DK" sz="1400" dirty="0" smtClean="0"/>
              <a:t>. In general it is </a:t>
            </a:r>
            <a:r>
              <a:rPr lang="da-DK" sz="1400" dirty="0" err="1" smtClean="0"/>
              <a:t>healthy</a:t>
            </a:r>
            <a:r>
              <a:rPr lang="da-DK" sz="1400" dirty="0" smtClean="0"/>
              <a:t> with </a:t>
            </a:r>
            <a:r>
              <a:rPr lang="da-DK" sz="1400" dirty="0" err="1" smtClean="0"/>
              <a:t>increased</a:t>
            </a:r>
            <a:r>
              <a:rPr lang="da-DK" sz="1400" dirty="0" smtClean="0"/>
              <a:t> </a:t>
            </a:r>
            <a:r>
              <a:rPr lang="da-DK" sz="1400" dirty="0" err="1" smtClean="0"/>
              <a:t>competition</a:t>
            </a:r>
            <a:r>
              <a:rPr lang="da-DK" sz="1400" dirty="0" smtClean="0"/>
              <a:t> in </a:t>
            </a:r>
            <a:r>
              <a:rPr lang="da-DK" sz="1400" dirty="0" err="1" smtClean="0"/>
              <a:t>accommodation</a:t>
            </a:r>
            <a:r>
              <a:rPr lang="da-DK" sz="1400" dirty="0" smtClean="0"/>
              <a:t>.</a:t>
            </a:r>
            <a:endParaRPr lang="da-DK" sz="1400" dirty="0"/>
          </a:p>
        </p:txBody>
      </p:sp>
      <p:sp>
        <p:nvSpPr>
          <p:cNvPr id="9" name="Tekstfelt 8"/>
          <p:cNvSpPr txBox="1"/>
          <p:nvPr/>
        </p:nvSpPr>
        <p:spPr>
          <a:xfrm>
            <a:off x="6643171" y="6068201"/>
            <a:ext cx="106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Source</a:t>
            </a:r>
            <a:r>
              <a:rPr lang="da-DK" sz="1200" dirty="0"/>
              <a:t>: stat.gl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3119689" y="3317641"/>
            <a:ext cx="45903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Growth </a:t>
            </a:r>
            <a:r>
              <a:rPr lang="da-DK" sz="1400" dirty="0"/>
              <a:t>for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/>
              <a:t>. </a:t>
            </a:r>
            <a:r>
              <a:rPr lang="da-DK" sz="1400" dirty="0" smtClean="0"/>
              <a:t>Residents of GL</a:t>
            </a:r>
            <a:r>
              <a:rPr lang="da-DK" sz="1400" dirty="0"/>
              <a:t>): </a:t>
            </a:r>
            <a:r>
              <a:rPr lang="da-DK" sz="1400" b="1" dirty="0"/>
              <a:t>9,5%</a:t>
            </a:r>
          </a:p>
          <a:p>
            <a:r>
              <a:rPr lang="da-DK" sz="1400" dirty="0" smtClean="0"/>
              <a:t>Growth </a:t>
            </a:r>
            <a:r>
              <a:rPr lang="da-DK" sz="1400" dirty="0"/>
              <a:t>for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 </a:t>
            </a:r>
            <a:r>
              <a:rPr lang="da-DK" sz="1400" dirty="0"/>
              <a:t>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): </a:t>
            </a:r>
            <a:r>
              <a:rPr lang="da-DK" sz="1400" b="1" dirty="0"/>
              <a:t>2,7%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 err="1" smtClean="0"/>
              <a:t>Combined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for all regions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/>
              <a:t>. </a:t>
            </a:r>
            <a:r>
              <a:rPr lang="da-DK" sz="1400" dirty="0" smtClean="0"/>
              <a:t>Residents of GL</a:t>
            </a:r>
            <a:r>
              <a:rPr lang="da-DK" sz="1400" dirty="0"/>
              <a:t>): </a:t>
            </a:r>
            <a:r>
              <a:rPr lang="da-DK" sz="1400" b="1" dirty="0"/>
              <a:t>4,3%</a:t>
            </a:r>
          </a:p>
          <a:p>
            <a:r>
              <a:rPr lang="da-DK" sz="1400" dirty="0" err="1" smtClean="0"/>
              <a:t>Combined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for all regions </a:t>
            </a:r>
            <a:r>
              <a:rPr lang="da-DK" sz="1400" dirty="0"/>
              <a:t>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): </a:t>
            </a:r>
            <a:r>
              <a:rPr lang="da-DK" sz="1400" b="1" dirty="0"/>
              <a:t>1,3% </a:t>
            </a:r>
          </a:p>
        </p:txBody>
      </p:sp>
    </p:spTree>
    <p:extLst>
      <p:ext uri="{BB962C8B-B14F-4D97-AF65-F5344CB8AC3E}">
        <p14:creationId xmlns:p14="http://schemas.microsoft.com/office/powerpoint/2010/main" val="5500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61010" y="308472"/>
            <a:ext cx="20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ea typeface="Pioneerbrush" charset="0"/>
                <a:cs typeface="Pioneerbrush" charset="0"/>
              </a:rPr>
              <a:t>OVERNIGHT STAYS</a:t>
            </a:r>
            <a:endParaRPr lang="da-DK" sz="2000" dirty="0">
              <a:ea typeface="Pioneerbrush" charset="0"/>
              <a:cs typeface="Pioneerbrush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72027" y="803671"/>
            <a:ext cx="11336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The data on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West </a:t>
            </a:r>
            <a:r>
              <a:rPr lang="da-DK" sz="1400" dirty="0" err="1" smtClean="0"/>
              <a:t>represents</a:t>
            </a:r>
            <a:r>
              <a:rPr lang="da-DK" sz="1400" dirty="0" smtClean="0"/>
              <a:t> a mixed </a:t>
            </a:r>
            <a:r>
              <a:rPr lang="da-DK" sz="1400" dirty="0" err="1" smtClean="0"/>
              <a:t>picture</a:t>
            </a:r>
            <a:r>
              <a:rPr lang="da-DK" sz="1400" dirty="0" smtClean="0"/>
              <a:t>. </a:t>
            </a:r>
            <a:r>
              <a:rPr lang="da-DK" sz="1400" dirty="0" err="1" smtClean="0"/>
              <a:t>Looking</a:t>
            </a:r>
            <a:r>
              <a:rPr lang="da-DK" sz="1400" dirty="0" smtClean="0"/>
              <a:t> at the </a:t>
            </a:r>
            <a:r>
              <a:rPr lang="da-DK" sz="1400" i="1" dirty="0" err="1" smtClean="0"/>
              <a:t>number</a:t>
            </a:r>
            <a:r>
              <a:rPr lang="da-DK" sz="1400" i="1" dirty="0" smtClean="0"/>
              <a:t> of </a:t>
            </a:r>
            <a:r>
              <a:rPr lang="da-DK" sz="1400" i="1" dirty="0" err="1" smtClean="0"/>
              <a:t>guests</a:t>
            </a:r>
            <a:r>
              <a:rPr lang="da-DK" sz="1400" i="1" dirty="0" smtClean="0"/>
              <a:t> </a:t>
            </a:r>
            <a:r>
              <a:rPr lang="da-DK" sz="1400" dirty="0" smtClean="0"/>
              <a:t>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 in the </a:t>
            </a:r>
            <a:r>
              <a:rPr lang="da-DK" sz="1400" dirty="0" err="1" smtClean="0"/>
              <a:t>accommodation</a:t>
            </a:r>
            <a:r>
              <a:rPr lang="da-DK" sz="1400" dirty="0" smtClean="0"/>
              <a:t> of the region, the negative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of </a:t>
            </a:r>
            <a:r>
              <a:rPr lang="da-DK" sz="1400" b="1" dirty="0" smtClean="0"/>
              <a:t>-2,1</a:t>
            </a:r>
            <a:r>
              <a:rPr lang="da-DK" sz="1400" b="1" dirty="0"/>
              <a:t>%</a:t>
            </a:r>
            <a:r>
              <a:rPr lang="da-DK" sz="1400" dirty="0"/>
              <a:t>, </a:t>
            </a:r>
            <a:r>
              <a:rPr lang="da-DK" sz="1400" dirty="0" err="1" smtClean="0"/>
              <a:t>compared</a:t>
            </a:r>
            <a:r>
              <a:rPr lang="da-DK" sz="1400" dirty="0" smtClean="0"/>
              <a:t> to </a:t>
            </a:r>
            <a:r>
              <a:rPr lang="da-DK" sz="1400" b="1" dirty="0"/>
              <a:t>2,7%</a:t>
            </a:r>
            <a:r>
              <a:rPr lang="da-DK" sz="1400" dirty="0"/>
              <a:t> </a:t>
            </a:r>
            <a:r>
              <a:rPr lang="da-DK" sz="1400" dirty="0" smtClean="0"/>
              <a:t>more </a:t>
            </a:r>
            <a:r>
              <a:rPr lang="da-DK" sz="1400" dirty="0" err="1" smtClean="0"/>
              <a:t>tourist</a:t>
            </a:r>
            <a:r>
              <a:rPr lang="da-DK" sz="1400" dirty="0" smtClean="0"/>
              <a:t>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suggests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each</a:t>
            </a:r>
            <a:r>
              <a:rPr lang="da-DK" sz="1400" dirty="0" smtClean="0"/>
              <a:t> </a:t>
            </a:r>
            <a:r>
              <a:rPr lang="da-DK" sz="1400" dirty="0" err="1" smtClean="0"/>
              <a:t>tourist</a:t>
            </a:r>
            <a:r>
              <a:rPr lang="da-DK" sz="1400" dirty="0" smtClean="0"/>
              <a:t> on average has </a:t>
            </a:r>
            <a:r>
              <a:rPr lang="da-DK" sz="1400" dirty="0" err="1" smtClean="0"/>
              <a:t>bought</a:t>
            </a:r>
            <a:r>
              <a:rPr lang="da-DK" sz="1400" dirty="0" smtClean="0"/>
              <a:t> </a:t>
            </a:r>
            <a:r>
              <a:rPr lang="da-DK" sz="1400" dirty="0" err="1" smtClean="0"/>
              <a:t>considerately</a:t>
            </a:r>
            <a:r>
              <a:rPr lang="da-DK" sz="1400" dirty="0" smtClean="0"/>
              <a:t> more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</a:t>
            </a:r>
            <a:r>
              <a:rPr lang="da-DK" sz="1400" dirty="0" err="1" smtClean="0"/>
              <a:t>than</a:t>
            </a:r>
            <a:r>
              <a:rPr lang="da-DK" sz="1400" dirty="0" smtClean="0"/>
              <a:t> in the same </a:t>
            </a:r>
            <a:r>
              <a:rPr lang="da-DK" sz="1400" dirty="0" err="1" smtClean="0"/>
              <a:t>period</a:t>
            </a:r>
            <a:r>
              <a:rPr lang="da-DK" sz="1400" dirty="0" smtClean="0"/>
              <a:t> of 2014. This pattern points in the </a:t>
            </a:r>
            <a:r>
              <a:rPr lang="da-DK" sz="1400" dirty="0" err="1" smtClean="0"/>
              <a:t>opposite</a:t>
            </a:r>
            <a:r>
              <a:rPr lang="da-DK" sz="1400" dirty="0" smtClean="0"/>
              <a:t> </a:t>
            </a:r>
            <a:r>
              <a:rPr lang="da-DK" sz="1400" dirty="0" err="1" smtClean="0"/>
              <a:t>direction</a:t>
            </a:r>
            <a:r>
              <a:rPr lang="da-DK" sz="1400" dirty="0" smtClean="0"/>
              <a:t> </a:t>
            </a:r>
            <a:r>
              <a:rPr lang="da-DK" sz="1400" dirty="0" err="1" smtClean="0"/>
              <a:t>than</a:t>
            </a:r>
            <a:r>
              <a:rPr lang="da-DK" sz="1400" dirty="0" smtClean="0"/>
              <a:t> the general </a:t>
            </a:r>
            <a:r>
              <a:rPr lang="da-DK" sz="1400" dirty="0" err="1" smtClean="0"/>
              <a:t>tendency</a:t>
            </a:r>
            <a:r>
              <a:rPr lang="da-DK" sz="1400" dirty="0" smtClean="0"/>
              <a:t> in the rest of Greenland. This </a:t>
            </a:r>
            <a:r>
              <a:rPr lang="da-DK" sz="1400" dirty="0" err="1" smtClean="0"/>
              <a:t>could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because</a:t>
            </a:r>
            <a:r>
              <a:rPr lang="da-DK" sz="1400" dirty="0" smtClean="0"/>
              <a:t> it is generally a </a:t>
            </a:r>
            <a:r>
              <a:rPr lang="da-DK" sz="1400" dirty="0" err="1" smtClean="0"/>
              <a:t>different</a:t>
            </a:r>
            <a:r>
              <a:rPr lang="da-DK" sz="1400" dirty="0" smtClean="0"/>
              <a:t> type of </a:t>
            </a:r>
            <a:r>
              <a:rPr lang="da-DK" sz="1400" dirty="0" err="1" smtClean="0"/>
              <a:t>tourist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comes</a:t>
            </a:r>
            <a:r>
              <a:rPr lang="da-DK" sz="1400" dirty="0" smtClean="0"/>
              <a:t> to the region and </a:t>
            </a:r>
            <a:r>
              <a:rPr lang="da-DK" sz="1400" dirty="0" err="1" smtClean="0"/>
              <a:t>stays</a:t>
            </a:r>
            <a:r>
              <a:rPr lang="da-DK" sz="1400" dirty="0" smtClean="0"/>
              <a:t> longer. </a:t>
            </a:r>
            <a:endParaRPr lang="da-DK" sz="1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4" y="1971221"/>
            <a:ext cx="8204424" cy="4646383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9100582" y="2182667"/>
            <a:ext cx="2907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It </a:t>
            </a:r>
            <a:r>
              <a:rPr lang="da-DK" sz="1400" dirty="0" err="1" smtClean="0"/>
              <a:t>may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connected</a:t>
            </a:r>
            <a:r>
              <a:rPr lang="da-DK" sz="1400" dirty="0" smtClean="0"/>
              <a:t> with the </a:t>
            </a:r>
            <a:r>
              <a:rPr lang="da-DK" sz="1400" dirty="0" err="1" smtClean="0"/>
              <a:t>fact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the route </a:t>
            </a:r>
            <a:r>
              <a:rPr lang="da-DK" sz="1400" dirty="0" err="1" smtClean="0"/>
              <a:t>between</a:t>
            </a:r>
            <a:r>
              <a:rPr lang="da-DK" sz="1400" dirty="0"/>
              <a:t> </a:t>
            </a:r>
            <a:r>
              <a:rPr lang="da-DK" sz="1400" dirty="0" smtClean="0"/>
              <a:t>Nuuk and </a:t>
            </a:r>
            <a:r>
              <a:rPr lang="da-DK" sz="1400" dirty="0" err="1"/>
              <a:t>Iqaluit</a:t>
            </a:r>
            <a:r>
              <a:rPr lang="da-DK" sz="1400" dirty="0"/>
              <a:t> </a:t>
            </a:r>
            <a:r>
              <a:rPr lang="da-DK" sz="1400" dirty="0" err="1" smtClean="0"/>
              <a:t>terminated</a:t>
            </a:r>
            <a:r>
              <a:rPr lang="da-DK" sz="1400" dirty="0" smtClean="0"/>
              <a:t> at the end of 2014</a:t>
            </a:r>
            <a:r>
              <a:rPr lang="da-DK" sz="1400" dirty="0"/>
              <a:t>. </a:t>
            </a:r>
            <a:r>
              <a:rPr lang="da-DK" sz="1400" dirty="0" smtClean="0"/>
              <a:t>It is </a:t>
            </a:r>
            <a:r>
              <a:rPr lang="da-DK" sz="1400" dirty="0" err="1" smtClean="0"/>
              <a:t>possible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guests</a:t>
            </a:r>
            <a:r>
              <a:rPr lang="da-DK" sz="1400" dirty="0" smtClean="0"/>
              <a:t> via the </a:t>
            </a:r>
            <a:r>
              <a:rPr lang="da-DK" sz="1400" dirty="0" err="1" smtClean="0"/>
              <a:t>Iqaluit</a:t>
            </a:r>
            <a:r>
              <a:rPr lang="da-DK" sz="1400" dirty="0" smtClean="0"/>
              <a:t> route in general </a:t>
            </a:r>
            <a:r>
              <a:rPr lang="da-DK" sz="1400" dirty="0" err="1" smtClean="0"/>
              <a:t>stayed</a:t>
            </a:r>
            <a:r>
              <a:rPr lang="da-DK" sz="1400" dirty="0" smtClean="0"/>
              <a:t> for a </a:t>
            </a:r>
            <a:r>
              <a:rPr lang="da-DK" sz="1400" dirty="0" err="1" smtClean="0"/>
              <a:t>shorter</a:t>
            </a:r>
            <a:r>
              <a:rPr lang="da-DK" sz="1400" dirty="0" smtClean="0"/>
              <a:t> </a:t>
            </a:r>
            <a:r>
              <a:rPr lang="da-DK" sz="1400" dirty="0" err="1" smtClean="0"/>
              <a:t>period</a:t>
            </a:r>
            <a:r>
              <a:rPr lang="da-DK" sz="1400" dirty="0" smtClean="0"/>
              <a:t> in Nuuk in 2014 </a:t>
            </a:r>
            <a:r>
              <a:rPr lang="da-DK" sz="1400" dirty="0" err="1" smtClean="0"/>
              <a:t>than</a:t>
            </a:r>
            <a:r>
              <a:rPr lang="da-DK" sz="1400" dirty="0" smtClean="0"/>
              <a:t> the average </a:t>
            </a:r>
            <a:r>
              <a:rPr lang="da-DK" sz="1400" dirty="0" err="1" smtClean="0"/>
              <a:t>tourist</a:t>
            </a:r>
            <a:r>
              <a:rPr lang="da-DK" sz="1400" dirty="0" smtClean="0"/>
              <a:t> </a:t>
            </a:r>
            <a:r>
              <a:rPr lang="da-DK" sz="1400" dirty="0" err="1" smtClean="0"/>
              <a:t>visiting</a:t>
            </a:r>
            <a:r>
              <a:rPr lang="da-DK" sz="1400" dirty="0" smtClean="0"/>
              <a:t> the city in </a:t>
            </a:r>
            <a:r>
              <a:rPr lang="da-DK" sz="1400" dirty="0"/>
              <a:t>2015. </a:t>
            </a:r>
            <a:r>
              <a:rPr lang="da-DK" sz="1400" dirty="0" smtClean="0"/>
              <a:t>If </a:t>
            </a:r>
            <a:r>
              <a:rPr lang="da-DK" sz="1400" dirty="0" err="1" smtClean="0"/>
              <a:t>this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the case the negative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of -2,1% is not as negative an </a:t>
            </a:r>
            <a:r>
              <a:rPr lang="da-DK" sz="1400" dirty="0" err="1" smtClean="0"/>
              <a:t>indicator</a:t>
            </a:r>
            <a:r>
              <a:rPr lang="da-DK" sz="1400" dirty="0" smtClean="0"/>
              <a:t> as </a:t>
            </a:r>
            <a:r>
              <a:rPr lang="da-DK" sz="1400" dirty="0" err="1" smtClean="0"/>
              <a:t>could</a:t>
            </a:r>
            <a:r>
              <a:rPr lang="da-DK" sz="1400" dirty="0" smtClean="0"/>
              <a:t> </a:t>
            </a:r>
            <a:r>
              <a:rPr lang="da-DK" sz="1400" dirty="0" err="1" smtClean="0"/>
              <a:t>otherwise</a:t>
            </a:r>
            <a:r>
              <a:rPr lang="da-DK" sz="1400" dirty="0" smtClean="0"/>
              <a:t> have </a:t>
            </a:r>
            <a:r>
              <a:rPr lang="da-DK" sz="1400" dirty="0" err="1" smtClean="0"/>
              <a:t>been</a:t>
            </a:r>
            <a:r>
              <a:rPr lang="da-DK" sz="1400" dirty="0" smtClean="0"/>
              <a:t> </a:t>
            </a:r>
            <a:r>
              <a:rPr lang="da-DK" sz="1400" dirty="0" err="1" smtClean="0"/>
              <a:t>feared</a:t>
            </a:r>
            <a:r>
              <a:rPr lang="da-DK" sz="1400" dirty="0" smtClean="0"/>
              <a:t>. </a:t>
            </a:r>
            <a:endParaRPr lang="da-DK" sz="1400" dirty="0"/>
          </a:p>
          <a:p>
            <a:endParaRPr lang="da-DK" sz="1400" dirty="0"/>
          </a:p>
          <a:p>
            <a:r>
              <a:rPr lang="da-DK" sz="1400" dirty="0" smtClean="0"/>
              <a:t>The most </a:t>
            </a:r>
            <a:r>
              <a:rPr lang="da-DK" sz="1400" dirty="0" err="1" smtClean="0"/>
              <a:t>important</a:t>
            </a:r>
            <a:r>
              <a:rPr lang="da-DK" sz="1400" dirty="0" smtClean="0"/>
              <a:t> </a:t>
            </a:r>
            <a:r>
              <a:rPr lang="da-DK" sz="1400" dirty="0" err="1" smtClean="0"/>
              <a:t>indicator</a:t>
            </a:r>
            <a:r>
              <a:rPr lang="da-DK" sz="1400" dirty="0" smtClean="0"/>
              <a:t> is still ’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sold’ as it is a clearer </a:t>
            </a:r>
            <a:r>
              <a:rPr lang="da-DK" sz="1400" dirty="0" err="1" smtClean="0"/>
              <a:t>indication</a:t>
            </a:r>
            <a:r>
              <a:rPr lang="da-DK" sz="1400" dirty="0" smtClean="0"/>
              <a:t> of the </a:t>
            </a:r>
            <a:r>
              <a:rPr lang="da-DK" sz="1400" dirty="0" err="1" smtClean="0"/>
              <a:t>revenue</a:t>
            </a:r>
            <a:r>
              <a:rPr lang="da-DK" sz="1400" dirty="0" smtClean="0"/>
              <a:t> </a:t>
            </a:r>
            <a:r>
              <a:rPr lang="da-DK" sz="1400" dirty="0" err="1" smtClean="0"/>
              <a:t>than</a:t>
            </a:r>
            <a:r>
              <a:rPr lang="da-DK" sz="1400" dirty="0" smtClean="0"/>
              <a:t> </a:t>
            </a:r>
            <a:r>
              <a:rPr lang="da-DK" sz="1400" i="1" dirty="0" err="1" smtClean="0"/>
              <a:t>number</a:t>
            </a:r>
            <a:r>
              <a:rPr lang="da-DK" sz="1400" i="1" dirty="0" smtClean="0"/>
              <a:t> of </a:t>
            </a:r>
            <a:r>
              <a:rPr lang="da-DK" sz="1400" i="1" dirty="0" err="1" smtClean="0"/>
              <a:t>guests</a:t>
            </a:r>
            <a:r>
              <a:rPr lang="da-DK" sz="1400" dirty="0" smtClean="0"/>
              <a:t>.</a:t>
            </a:r>
            <a:endParaRPr lang="da-DK" sz="1400" i="1" dirty="0"/>
          </a:p>
        </p:txBody>
      </p:sp>
      <p:sp>
        <p:nvSpPr>
          <p:cNvPr id="9" name="Tekstfelt 8"/>
          <p:cNvSpPr txBox="1"/>
          <p:nvPr/>
        </p:nvSpPr>
        <p:spPr>
          <a:xfrm>
            <a:off x="6724196" y="6033476"/>
            <a:ext cx="94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/>
              <a:t>Kilde: stat.gl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3090440" y="3333509"/>
            <a:ext cx="45570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Growth for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/>
              <a:t>. r</a:t>
            </a:r>
            <a:r>
              <a:rPr lang="da-DK" sz="1400" dirty="0" smtClean="0"/>
              <a:t>esidents of </a:t>
            </a:r>
            <a:r>
              <a:rPr lang="da-DK" sz="1400" dirty="0"/>
              <a:t>GL): </a:t>
            </a:r>
            <a:r>
              <a:rPr lang="da-DK" sz="1400" b="1" dirty="0"/>
              <a:t>5,7%</a:t>
            </a:r>
          </a:p>
          <a:p>
            <a:r>
              <a:rPr lang="da-DK" sz="1400" dirty="0" smtClean="0"/>
              <a:t>Growth </a:t>
            </a:r>
            <a:r>
              <a:rPr lang="da-DK" sz="1400" dirty="0"/>
              <a:t>for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W </a:t>
            </a:r>
            <a:r>
              <a:rPr lang="da-DK" sz="1400" dirty="0"/>
              <a:t>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): </a:t>
            </a:r>
            <a:r>
              <a:rPr lang="da-DK" sz="1400" b="1" dirty="0"/>
              <a:t>-2,1%</a:t>
            </a:r>
          </a:p>
          <a:p>
            <a:endParaRPr lang="da-DK" sz="1400" b="1" dirty="0"/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dirty="0" err="1" smtClean="0"/>
              <a:t>Combined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for all regions </a:t>
            </a:r>
            <a:r>
              <a:rPr lang="da-DK" sz="1400" dirty="0"/>
              <a:t>(</a:t>
            </a:r>
            <a:r>
              <a:rPr lang="da-DK" sz="1400" dirty="0" err="1" smtClean="0"/>
              <a:t>incl</a:t>
            </a:r>
            <a:r>
              <a:rPr lang="da-DK" sz="1400" dirty="0"/>
              <a:t>. r</a:t>
            </a:r>
            <a:r>
              <a:rPr lang="da-DK" sz="1400" dirty="0" smtClean="0"/>
              <a:t>esidents of </a:t>
            </a:r>
            <a:r>
              <a:rPr lang="da-DK" sz="1400" dirty="0"/>
              <a:t>GL): </a:t>
            </a:r>
            <a:r>
              <a:rPr lang="da-DK" sz="1400" b="1" dirty="0"/>
              <a:t>9</a:t>
            </a:r>
            <a:r>
              <a:rPr lang="da-DK" sz="1400" b="1" dirty="0" smtClean="0"/>
              <a:t>.2</a:t>
            </a:r>
            <a:r>
              <a:rPr lang="da-DK" sz="1400" b="1" dirty="0"/>
              <a:t>%</a:t>
            </a:r>
          </a:p>
          <a:p>
            <a:r>
              <a:rPr lang="da-DK" sz="1400" dirty="0" err="1" smtClean="0"/>
              <a:t>Combined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</a:t>
            </a:r>
            <a:r>
              <a:rPr lang="da-DK" sz="1400" dirty="0"/>
              <a:t>for </a:t>
            </a:r>
            <a:r>
              <a:rPr lang="da-DK" sz="1400" dirty="0" smtClean="0"/>
              <a:t>all regions </a:t>
            </a:r>
            <a:r>
              <a:rPr lang="da-DK" sz="1400" dirty="0"/>
              <a:t>(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): </a:t>
            </a:r>
            <a:r>
              <a:rPr lang="da-DK" sz="1400" b="1" dirty="0"/>
              <a:t>4</a:t>
            </a:r>
            <a:r>
              <a:rPr lang="da-DK" sz="1400" b="1" dirty="0" smtClean="0"/>
              <a:t>.6</a:t>
            </a:r>
            <a:r>
              <a:rPr lang="da-DK" sz="1400" b="1" dirty="0"/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187809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61010" y="308472"/>
            <a:ext cx="1107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ea typeface="Pioneerbrush" charset="0"/>
                <a:cs typeface="Pioneerbrush" charset="0"/>
              </a:rPr>
              <a:t>CRUISES </a:t>
            </a:r>
            <a:endParaRPr lang="da-DK" sz="2000" dirty="0">
              <a:ea typeface="Pioneerbrush" charset="0"/>
              <a:cs typeface="Pioneerbrush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661010" y="5154264"/>
            <a:ext cx="107561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In </a:t>
            </a:r>
            <a:r>
              <a:rPr lang="da-DK" sz="1400" dirty="0"/>
              <a:t>2015 </a:t>
            </a:r>
            <a:r>
              <a:rPr lang="da-DK" sz="1400" dirty="0" smtClean="0"/>
              <a:t>GP </a:t>
            </a:r>
            <a:r>
              <a:rPr lang="da-DK" sz="1400" dirty="0"/>
              <a:t>Wild </a:t>
            </a:r>
            <a:r>
              <a:rPr lang="da-DK" sz="1400" dirty="0" smtClean="0"/>
              <a:t>did a </a:t>
            </a:r>
            <a:r>
              <a:rPr lang="da-DK" sz="1400" dirty="0" err="1"/>
              <a:t>survey</a:t>
            </a:r>
            <a:r>
              <a:rPr lang="da-DK" sz="1400" dirty="0"/>
              <a:t> </a:t>
            </a:r>
            <a:r>
              <a:rPr lang="da-DK" sz="1400" dirty="0" smtClean="0"/>
              <a:t>for VG in </a:t>
            </a:r>
            <a:r>
              <a:rPr lang="da-DK" sz="1400" dirty="0"/>
              <a:t>Qaqortoq, Ilulissat </a:t>
            </a:r>
            <a:r>
              <a:rPr lang="da-DK" sz="1400" dirty="0" smtClean="0"/>
              <a:t>and </a:t>
            </a:r>
            <a:r>
              <a:rPr lang="da-DK" sz="1400" dirty="0"/>
              <a:t>Ittoqqortoormiit </a:t>
            </a:r>
            <a:r>
              <a:rPr lang="da-DK" sz="1400" dirty="0" smtClean="0"/>
              <a:t>with 1,649 cruise </a:t>
            </a:r>
            <a:r>
              <a:rPr lang="da-DK" sz="1400" dirty="0" err="1" smtClean="0"/>
              <a:t>passengers</a:t>
            </a:r>
            <a:r>
              <a:rPr lang="da-DK" sz="1400" dirty="0" smtClean="0"/>
              <a:t> and </a:t>
            </a:r>
            <a:r>
              <a:rPr lang="da-DK" sz="1400" dirty="0"/>
              <a:t>279 </a:t>
            </a:r>
            <a:r>
              <a:rPr lang="da-DK" sz="1400" dirty="0" err="1" smtClean="0"/>
              <a:t>crewmembers</a:t>
            </a:r>
            <a:r>
              <a:rPr lang="da-DK" sz="1400" dirty="0" smtClean="0"/>
              <a:t> </a:t>
            </a:r>
            <a:r>
              <a:rPr lang="da-DK" sz="1400" dirty="0" err="1" smtClean="0"/>
              <a:t>participating</a:t>
            </a:r>
            <a:r>
              <a:rPr lang="da-DK" sz="1400" dirty="0" smtClean="0"/>
              <a:t>:</a:t>
            </a:r>
            <a:endParaRPr lang="da-DK" sz="1400" dirty="0"/>
          </a:p>
          <a:p>
            <a:pPr marL="285750" indent="-285750">
              <a:buFont typeface="Arial" charset="0"/>
              <a:buChar char="•"/>
            </a:pPr>
            <a:r>
              <a:rPr lang="da-DK" sz="1400" b="1" dirty="0"/>
              <a:t>89% </a:t>
            </a:r>
            <a:r>
              <a:rPr lang="da-DK" sz="1400" dirty="0"/>
              <a:t>o</a:t>
            </a:r>
            <a:r>
              <a:rPr lang="da-DK" sz="1400" dirty="0" smtClean="0"/>
              <a:t>f the respondents felt </a:t>
            </a:r>
            <a:r>
              <a:rPr lang="da-DK" sz="1400" dirty="0" err="1" smtClean="0"/>
              <a:t>very</a:t>
            </a:r>
            <a:r>
              <a:rPr lang="da-DK" sz="1400" dirty="0" smtClean="0"/>
              <a:t> </a:t>
            </a:r>
            <a:r>
              <a:rPr lang="da-DK" sz="1400" dirty="0" err="1" smtClean="0"/>
              <a:t>satisfied</a:t>
            </a:r>
            <a:r>
              <a:rPr lang="da-DK" sz="1400" dirty="0" smtClean="0"/>
              <a:t> with </a:t>
            </a:r>
            <a:r>
              <a:rPr lang="da-DK" sz="1400" dirty="0" err="1" smtClean="0"/>
              <a:t>their</a:t>
            </a:r>
            <a:r>
              <a:rPr lang="da-DK" sz="1400" dirty="0" smtClean="0"/>
              <a:t> visit in Greenland</a:t>
            </a:r>
            <a:endParaRPr lang="da-DK" sz="1400" dirty="0"/>
          </a:p>
          <a:p>
            <a:pPr marL="285750" indent="-285750">
              <a:buFont typeface="Arial" charset="0"/>
              <a:buChar char="•"/>
            </a:pPr>
            <a:r>
              <a:rPr lang="da-DK" sz="1400" b="1" dirty="0"/>
              <a:t>61% </a:t>
            </a:r>
            <a:r>
              <a:rPr lang="da-DK" sz="1400" dirty="0" err="1" smtClean="0"/>
              <a:t>even</a:t>
            </a:r>
            <a:r>
              <a:rPr lang="da-DK" sz="1400" dirty="0" smtClean="0"/>
              <a:t> felt </a:t>
            </a:r>
            <a:r>
              <a:rPr lang="da-DK" sz="1400" dirty="0" err="1" smtClean="0"/>
              <a:t>that</a:t>
            </a:r>
            <a:r>
              <a:rPr lang="da-DK" sz="1400" dirty="0" smtClean="0"/>
              <a:t> the visit </a:t>
            </a:r>
            <a:r>
              <a:rPr lang="da-DK" sz="1400" smtClean="0"/>
              <a:t>exceeded</a:t>
            </a:r>
            <a:r>
              <a:rPr lang="da-DK" sz="1400" dirty="0" smtClean="0"/>
              <a:t> </a:t>
            </a:r>
            <a:r>
              <a:rPr lang="da-DK" sz="1400" dirty="0" err="1" smtClean="0"/>
              <a:t>their</a:t>
            </a:r>
            <a:r>
              <a:rPr lang="da-DK" sz="1400" dirty="0" smtClean="0"/>
              <a:t> </a:t>
            </a:r>
            <a:r>
              <a:rPr lang="da-DK" sz="1400" dirty="0" err="1" smtClean="0"/>
              <a:t>expectations</a:t>
            </a:r>
            <a:endParaRPr lang="da-DK" sz="1400" dirty="0"/>
          </a:p>
          <a:p>
            <a:pPr marL="285750" indent="-285750">
              <a:buFont typeface="Arial" charset="0"/>
              <a:buChar char="•"/>
            </a:pPr>
            <a:r>
              <a:rPr lang="da-DK" sz="1400" b="1" dirty="0" smtClean="0"/>
              <a:t>The </a:t>
            </a:r>
            <a:r>
              <a:rPr lang="da-DK" sz="1400" b="1" dirty="0" err="1" smtClean="0"/>
              <a:t>friendliness</a:t>
            </a:r>
            <a:r>
              <a:rPr lang="da-DK" sz="1400" b="1" dirty="0" smtClean="0"/>
              <a:t> of </a:t>
            </a:r>
            <a:r>
              <a:rPr lang="da-DK" sz="1400" b="1" dirty="0" err="1" smtClean="0"/>
              <a:t>staff</a:t>
            </a:r>
            <a:r>
              <a:rPr lang="da-DK" sz="1400" b="1" dirty="0" smtClean="0"/>
              <a:t>, the </a:t>
            </a:r>
            <a:r>
              <a:rPr lang="da-DK" sz="1400" b="1" dirty="0" err="1" smtClean="0"/>
              <a:t>friendliness</a:t>
            </a:r>
            <a:r>
              <a:rPr lang="da-DK" sz="1400" b="1" dirty="0" smtClean="0"/>
              <a:t> of </a:t>
            </a:r>
            <a:r>
              <a:rPr lang="da-DK" sz="1400" b="1" dirty="0" err="1" smtClean="0"/>
              <a:t>locals</a:t>
            </a:r>
            <a:r>
              <a:rPr lang="da-DK" sz="1400" b="1" dirty="0" smtClean="0"/>
              <a:t> and </a:t>
            </a:r>
            <a:r>
              <a:rPr lang="da-DK" sz="1400" b="1" dirty="0" err="1" smtClean="0"/>
              <a:t>guided</a:t>
            </a:r>
            <a:r>
              <a:rPr lang="da-DK" sz="1400" b="1" dirty="0" smtClean="0"/>
              <a:t> tour </a:t>
            </a:r>
            <a:r>
              <a:rPr lang="da-DK" sz="1400" dirty="0" err="1" smtClean="0"/>
              <a:t>were</a:t>
            </a:r>
            <a:r>
              <a:rPr lang="da-DK" sz="1400" dirty="0" smtClean="0"/>
              <a:t> the </a:t>
            </a:r>
            <a:r>
              <a:rPr lang="da-DK" sz="1400" dirty="0" err="1" smtClean="0"/>
              <a:t>things</a:t>
            </a:r>
            <a:r>
              <a:rPr lang="da-DK" sz="1400" dirty="0" smtClean="0"/>
              <a:t>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got</a:t>
            </a:r>
            <a:r>
              <a:rPr lang="da-DK" sz="1400" dirty="0" smtClean="0"/>
              <a:t> the </a:t>
            </a:r>
            <a:r>
              <a:rPr lang="da-DK" sz="1400" dirty="0" err="1" smtClean="0"/>
              <a:t>highest</a:t>
            </a:r>
            <a:r>
              <a:rPr lang="da-DK" sz="1400" dirty="0" smtClean="0"/>
              <a:t> scores (</a:t>
            </a:r>
            <a:r>
              <a:rPr lang="da-DK" sz="1400" dirty="0" err="1" smtClean="0"/>
              <a:t>between</a:t>
            </a:r>
            <a:r>
              <a:rPr lang="da-DK" sz="1400" dirty="0" smtClean="0"/>
              <a:t> 4.3 and 4.1 out of </a:t>
            </a:r>
            <a:r>
              <a:rPr lang="da-DK" sz="1400" dirty="0"/>
              <a:t>5)</a:t>
            </a:r>
          </a:p>
          <a:p>
            <a:pPr marL="285750" indent="-285750">
              <a:buFont typeface="Arial" charset="0"/>
              <a:buChar char="•"/>
            </a:pPr>
            <a:r>
              <a:rPr lang="da-DK" sz="1400" b="1" dirty="0"/>
              <a:t>98% </a:t>
            </a:r>
            <a:r>
              <a:rPr lang="da-DK" sz="1400" dirty="0"/>
              <a:t>o</a:t>
            </a:r>
            <a:r>
              <a:rPr lang="da-DK" sz="1400" dirty="0" smtClean="0"/>
              <a:t>f the cruise </a:t>
            </a:r>
            <a:r>
              <a:rPr lang="da-DK" sz="1400" dirty="0" err="1" smtClean="0"/>
              <a:t>guests</a:t>
            </a:r>
            <a:r>
              <a:rPr lang="da-DK" sz="1400" dirty="0" smtClean="0"/>
              <a:t> </a:t>
            </a:r>
            <a:r>
              <a:rPr lang="da-DK" sz="1400" dirty="0" err="1" smtClean="0"/>
              <a:t>went</a:t>
            </a:r>
            <a:r>
              <a:rPr lang="da-DK" sz="1400" dirty="0" smtClean="0"/>
              <a:t> </a:t>
            </a:r>
            <a:r>
              <a:rPr lang="da-DK" sz="1400" dirty="0" err="1" smtClean="0"/>
              <a:t>ashore</a:t>
            </a:r>
            <a:r>
              <a:rPr lang="da-DK" sz="1400" dirty="0" smtClean="0"/>
              <a:t> and for </a:t>
            </a:r>
            <a:r>
              <a:rPr lang="da-DK" sz="1400" b="1" dirty="0"/>
              <a:t>92% </a:t>
            </a:r>
            <a:r>
              <a:rPr lang="da-DK" sz="1400" dirty="0"/>
              <a:t>o</a:t>
            </a:r>
            <a:r>
              <a:rPr lang="da-DK" sz="1400" dirty="0" smtClean="0"/>
              <a:t>f the </a:t>
            </a:r>
            <a:r>
              <a:rPr lang="da-DK" sz="1400" dirty="0" err="1" smtClean="0"/>
              <a:t>guests</a:t>
            </a:r>
            <a:r>
              <a:rPr lang="da-DK" sz="1400" dirty="0" smtClean="0"/>
              <a:t> it </a:t>
            </a:r>
            <a:r>
              <a:rPr lang="da-DK" sz="1400" dirty="0" err="1" smtClean="0"/>
              <a:t>was</a:t>
            </a:r>
            <a:r>
              <a:rPr lang="da-DK" sz="1400" dirty="0" smtClean="0"/>
              <a:t> </a:t>
            </a:r>
            <a:r>
              <a:rPr lang="da-DK" sz="1400" dirty="0" err="1" smtClean="0"/>
              <a:t>their</a:t>
            </a:r>
            <a:r>
              <a:rPr lang="da-DK" sz="1400" dirty="0" smtClean="0"/>
              <a:t> </a:t>
            </a:r>
            <a:r>
              <a:rPr lang="da-DK" sz="1400" dirty="0" err="1" smtClean="0"/>
              <a:t>first</a:t>
            </a:r>
            <a:r>
              <a:rPr lang="da-DK" sz="1400" dirty="0" smtClean="0"/>
              <a:t> visit to Greenland</a:t>
            </a:r>
            <a:endParaRPr lang="da-DK" sz="1400" dirty="0"/>
          </a:p>
          <a:p>
            <a:pPr marL="285750" indent="-285750">
              <a:buFont typeface="Arial" charset="0"/>
              <a:buChar char="•"/>
            </a:pPr>
            <a:r>
              <a:rPr lang="da-DK" sz="1400" b="1" dirty="0"/>
              <a:t>76% </a:t>
            </a:r>
            <a:r>
              <a:rPr lang="da-DK" sz="1400" dirty="0" smtClean="0"/>
              <a:t>of the </a:t>
            </a:r>
            <a:r>
              <a:rPr lang="da-DK" sz="1400" dirty="0" err="1" smtClean="0"/>
              <a:t>guests</a:t>
            </a:r>
            <a:r>
              <a:rPr lang="da-DK" sz="1400" dirty="0" smtClean="0"/>
              <a:t> </a:t>
            </a:r>
            <a:r>
              <a:rPr lang="da-DK" sz="1400" dirty="0" err="1" smtClean="0"/>
              <a:t>were</a:t>
            </a:r>
            <a:r>
              <a:rPr lang="da-DK" sz="1400" dirty="0" smtClean="0"/>
              <a:t> at </a:t>
            </a:r>
            <a:r>
              <a:rPr lang="da-DK" sz="1400" dirty="0" err="1" smtClean="0"/>
              <a:t>least</a:t>
            </a:r>
            <a:r>
              <a:rPr lang="da-DK" sz="1400" dirty="0" smtClean="0"/>
              <a:t> </a:t>
            </a:r>
            <a:r>
              <a:rPr lang="da-DK" sz="1400" dirty="0"/>
              <a:t>65 </a:t>
            </a:r>
            <a:r>
              <a:rPr lang="da-DK" sz="1400" dirty="0" err="1" smtClean="0"/>
              <a:t>years</a:t>
            </a:r>
            <a:r>
              <a:rPr lang="da-DK" sz="1400" dirty="0" smtClean="0"/>
              <a:t> old and the average guest had a </a:t>
            </a:r>
            <a:r>
              <a:rPr lang="da-DK" sz="1400" dirty="0" err="1" smtClean="0"/>
              <a:t>household</a:t>
            </a:r>
            <a:r>
              <a:rPr lang="da-DK" sz="1400" dirty="0" smtClean="0"/>
              <a:t> </a:t>
            </a:r>
            <a:r>
              <a:rPr lang="da-DK" sz="1400" dirty="0" err="1" smtClean="0"/>
              <a:t>income</a:t>
            </a:r>
            <a:r>
              <a:rPr lang="da-DK" sz="1400" dirty="0" smtClean="0"/>
              <a:t> of 600,000 DKK.</a:t>
            </a:r>
            <a:endParaRPr lang="da-DK" sz="1400" dirty="0"/>
          </a:p>
          <a:p>
            <a:pPr marL="285750" indent="-285750">
              <a:buFont typeface="Arial" charset="0"/>
              <a:buChar char="•"/>
            </a:pPr>
            <a:r>
              <a:rPr lang="da-DK" sz="1400" b="1" dirty="0"/>
              <a:t>Top 4 </a:t>
            </a:r>
            <a:r>
              <a:rPr lang="da-DK" sz="1400" b="1" dirty="0" err="1" smtClean="0"/>
              <a:t>nationalities</a:t>
            </a:r>
            <a:r>
              <a:rPr lang="da-DK" sz="1400" b="1" dirty="0" smtClean="0"/>
              <a:t>: </a:t>
            </a:r>
            <a:r>
              <a:rPr lang="da-DK" sz="1400" dirty="0"/>
              <a:t>USA 48%, UK 21%, </a:t>
            </a:r>
            <a:r>
              <a:rPr lang="da-DK" sz="1400" dirty="0" smtClean="0"/>
              <a:t>Germany 12</a:t>
            </a:r>
            <a:r>
              <a:rPr lang="da-DK" sz="1400" dirty="0"/>
              <a:t>% </a:t>
            </a:r>
            <a:r>
              <a:rPr lang="da-DK" sz="1400" dirty="0" smtClean="0"/>
              <a:t>and Australia </a:t>
            </a:r>
            <a:r>
              <a:rPr lang="da-DK" sz="1400" dirty="0"/>
              <a:t>6%</a:t>
            </a: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6" y="840292"/>
            <a:ext cx="7140548" cy="408966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888075" y="969414"/>
            <a:ext cx="43461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As the cruise </a:t>
            </a:r>
            <a:r>
              <a:rPr lang="da-DK" sz="1400" dirty="0" err="1" smtClean="0"/>
              <a:t>tax</a:t>
            </a:r>
            <a:r>
              <a:rPr lang="da-DK" sz="1400" dirty="0" smtClean="0"/>
              <a:t> has </a:t>
            </a:r>
            <a:r>
              <a:rPr lang="da-DK" sz="1400" dirty="0" err="1" smtClean="0"/>
              <a:t>been</a:t>
            </a:r>
            <a:r>
              <a:rPr lang="da-DK" sz="1400" dirty="0" smtClean="0"/>
              <a:t> changed from </a:t>
            </a:r>
            <a:r>
              <a:rPr lang="da-DK" sz="1400" dirty="0" err="1" smtClean="0"/>
              <a:t>January</a:t>
            </a:r>
            <a:endParaRPr lang="da-DK" sz="1400" dirty="0"/>
          </a:p>
          <a:p>
            <a:r>
              <a:rPr lang="da-DK" sz="1400" dirty="0" smtClean="0"/>
              <a:t>2015 from </a:t>
            </a:r>
            <a:r>
              <a:rPr lang="da-DK" sz="1400" dirty="0" err="1" smtClean="0"/>
              <a:t>being</a:t>
            </a:r>
            <a:r>
              <a:rPr lang="da-DK" sz="1400" dirty="0" smtClean="0"/>
              <a:t> a </a:t>
            </a:r>
            <a:r>
              <a:rPr lang="da-DK" sz="1400" dirty="0" err="1" smtClean="0"/>
              <a:t>fee</a:t>
            </a:r>
            <a:r>
              <a:rPr lang="da-DK" sz="1400" dirty="0" smtClean="0"/>
              <a:t> per cruise guest to </a:t>
            </a:r>
            <a:r>
              <a:rPr lang="da-DK" sz="1400" dirty="0" err="1" smtClean="0"/>
              <a:t>being</a:t>
            </a:r>
            <a:r>
              <a:rPr lang="da-DK" sz="1400" dirty="0" smtClean="0"/>
              <a:t> a </a:t>
            </a:r>
            <a:r>
              <a:rPr lang="da-DK" sz="1400" dirty="0" err="1" smtClean="0"/>
              <a:t>tax</a:t>
            </a:r>
            <a:r>
              <a:rPr lang="da-DK" sz="1400" dirty="0" smtClean="0"/>
              <a:t> per </a:t>
            </a:r>
          </a:p>
          <a:p>
            <a:r>
              <a:rPr lang="da-DK" sz="1400" dirty="0"/>
              <a:t>p</a:t>
            </a:r>
            <a:r>
              <a:rPr lang="da-DK" sz="1400" dirty="0" smtClean="0"/>
              <a:t>ort </a:t>
            </a:r>
            <a:r>
              <a:rPr lang="da-DK" sz="1400" dirty="0" err="1" smtClean="0"/>
              <a:t>call</a:t>
            </a:r>
            <a:r>
              <a:rPr lang="da-DK" sz="1400" dirty="0" smtClean="0"/>
              <a:t> and </a:t>
            </a:r>
            <a:r>
              <a:rPr lang="da-DK" sz="1400" dirty="0" err="1" smtClean="0"/>
              <a:t>gross</a:t>
            </a:r>
            <a:r>
              <a:rPr lang="da-DK" sz="1400" dirty="0" smtClean="0"/>
              <a:t> tonnage</a:t>
            </a:r>
            <a:r>
              <a:rPr lang="da-DK" sz="1400" dirty="0"/>
              <a:t>, </a:t>
            </a:r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cannot</a:t>
            </a:r>
            <a:r>
              <a:rPr lang="da-DK" sz="1400" dirty="0" smtClean="0"/>
              <a:t> </a:t>
            </a:r>
            <a:r>
              <a:rPr lang="da-DK" sz="1400" dirty="0" err="1" smtClean="0"/>
              <a:t>compare</a:t>
            </a:r>
            <a:r>
              <a:rPr lang="da-DK" sz="1400" dirty="0" smtClean="0"/>
              <a:t> 2015 </a:t>
            </a:r>
          </a:p>
          <a:p>
            <a:r>
              <a:rPr lang="da-DK" sz="1400" dirty="0" smtClean="0"/>
              <a:t>with 2014 as the old</a:t>
            </a:r>
            <a:r>
              <a:rPr lang="da-DK" sz="1400" dirty="0"/>
              <a:t> </a:t>
            </a:r>
            <a:r>
              <a:rPr lang="da-DK" sz="1400" dirty="0" smtClean="0"/>
              <a:t>’</a:t>
            </a:r>
            <a:r>
              <a:rPr lang="da-DK" sz="1400" dirty="0" err="1" smtClean="0"/>
              <a:t>pax</a:t>
            </a:r>
            <a:r>
              <a:rPr lang="da-DK" sz="1400" dirty="0" smtClean="0"/>
              <a:t> </a:t>
            </a:r>
            <a:r>
              <a:rPr lang="da-DK" sz="1400" dirty="0" err="1"/>
              <a:t>tax</a:t>
            </a:r>
            <a:r>
              <a:rPr lang="da-DK" sz="1400" dirty="0"/>
              <a:t>’ </a:t>
            </a:r>
            <a:r>
              <a:rPr lang="da-DK" sz="1400" dirty="0" smtClean="0"/>
              <a:t>has not </a:t>
            </a:r>
            <a:r>
              <a:rPr lang="da-DK" sz="1400" dirty="0" err="1" smtClean="0"/>
              <a:t>been</a:t>
            </a:r>
            <a:r>
              <a:rPr lang="da-DK" sz="1400" dirty="0" smtClean="0"/>
              <a:t> </a:t>
            </a:r>
            <a:r>
              <a:rPr lang="da-DK" sz="1400" dirty="0" err="1" smtClean="0"/>
              <a:t>linked</a:t>
            </a:r>
            <a:r>
              <a:rPr lang="da-DK" sz="1400" dirty="0" smtClean="0"/>
              <a:t> to a </a:t>
            </a:r>
          </a:p>
          <a:p>
            <a:r>
              <a:rPr lang="da-DK" sz="1400" dirty="0" err="1" smtClean="0"/>
              <a:t>specific</a:t>
            </a:r>
            <a:r>
              <a:rPr lang="da-DK" sz="1400" dirty="0" smtClean="0"/>
              <a:t> port or region. In general </a:t>
            </a:r>
            <a:r>
              <a:rPr lang="da-DK" sz="1400" dirty="0" err="1" smtClean="0"/>
              <a:t>we</a:t>
            </a:r>
            <a:r>
              <a:rPr lang="da-DK" sz="1400" dirty="0" smtClean="0"/>
              <a:t> have </a:t>
            </a:r>
            <a:r>
              <a:rPr lang="da-DK" sz="1400" dirty="0" err="1" smtClean="0"/>
              <a:t>seen</a:t>
            </a:r>
            <a:r>
              <a:rPr lang="da-DK" sz="1400" dirty="0" smtClean="0"/>
              <a:t> a </a:t>
            </a:r>
            <a:r>
              <a:rPr lang="da-DK" sz="1400" dirty="0" err="1" smtClean="0"/>
              <a:t>growth</a:t>
            </a:r>
            <a:endParaRPr lang="da-DK" sz="1400" dirty="0" smtClean="0"/>
          </a:p>
          <a:p>
            <a:r>
              <a:rPr lang="da-DK" sz="1400" dirty="0"/>
              <a:t>i</a:t>
            </a:r>
            <a:r>
              <a:rPr lang="da-DK" sz="1400" dirty="0" smtClean="0"/>
              <a:t>n cruises of </a:t>
            </a:r>
            <a:r>
              <a:rPr lang="da-DK" sz="1400" b="1" dirty="0" smtClean="0"/>
              <a:t>10.8% </a:t>
            </a:r>
            <a:r>
              <a:rPr lang="da-DK" sz="1400" dirty="0" smtClean="0"/>
              <a:t>from 2014 to 2015.</a:t>
            </a:r>
          </a:p>
          <a:p>
            <a:endParaRPr lang="da-DK" sz="1400" dirty="0"/>
          </a:p>
          <a:p>
            <a:r>
              <a:rPr lang="da-DK" sz="1400" dirty="0" smtClean="0"/>
              <a:t>The new </a:t>
            </a:r>
            <a:r>
              <a:rPr lang="da-DK" sz="1400" dirty="0" err="1" smtClean="0"/>
              <a:t>tax</a:t>
            </a:r>
            <a:r>
              <a:rPr lang="da-DK" sz="1400" dirty="0" smtClean="0"/>
              <a:t> shows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arrivals per port, </a:t>
            </a:r>
            <a:endParaRPr lang="da-DK" sz="1400" dirty="0"/>
          </a:p>
          <a:p>
            <a:r>
              <a:rPr lang="da-DK" sz="1400" dirty="0" err="1"/>
              <a:t>n</a:t>
            </a:r>
            <a:r>
              <a:rPr lang="da-DK" sz="1400" dirty="0" err="1" smtClean="0"/>
              <a:t>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passengers</a:t>
            </a:r>
            <a:r>
              <a:rPr lang="da-DK" sz="1400" dirty="0" smtClean="0"/>
              <a:t> as </a:t>
            </a:r>
            <a:r>
              <a:rPr lang="da-DK" sz="1400" dirty="0" err="1" smtClean="0"/>
              <a:t>well</a:t>
            </a:r>
            <a:r>
              <a:rPr lang="da-DK" sz="1400" dirty="0" smtClean="0"/>
              <a:t> as the </a:t>
            </a:r>
            <a:r>
              <a:rPr lang="da-DK" sz="1400" dirty="0" err="1" smtClean="0"/>
              <a:t>nationality</a:t>
            </a:r>
            <a:r>
              <a:rPr lang="da-DK" sz="1400" dirty="0" smtClean="0"/>
              <a:t> (up to </a:t>
            </a:r>
            <a:r>
              <a:rPr lang="da-DK" sz="1400" dirty="0"/>
              <a:t>20</a:t>
            </a:r>
          </a:p>
          <a:p>
            <a:r>
              <a:rPr lang="da-DK" sz="1400" dirty="0" err="1" smtClean="0"/>
              <a:t>different</a:t>
            </a:r>
            <a:r>
              <a:rPr lang="da-DK" sz="1400" dirty="0" smtClean="0"/>
              <a:t>) of the </a:t>
            </a:r>
            <a:r>
              <a:rPr lang="da-DK" sz="1400" dirty="0" err="1" smtClean="0"/>
              <a:t>guests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dirty="0" smtClean="0"/>
              <a:t>So far the </a:t>
            </a:r>
            <a:r>
              <a:rPr lang="da-DK" sz="1400" dirty="0" err="1" smtClean="0"/>
              <a:t>numbers</a:t>
            </a:r>
            <a:r>
              <a:rPr lang="da-DK" sz="1400" dirty="0" smtClean="0"/>
              <a:t> on </a:t>
            </a:r>
            <a:r>
              <a:rPr lang="da-DK" sz="1400" dirty="0" err="1" smtClean="0"/>
              <a:t>nationality</a:t>
            </a:r>
            <a:r>
              <a:rPr lang="da-DK" sz="1400" dirty="0" smtClean="0"/>
              <a:t> for all regions in </a:t>
            </a:r>
          </a:p>
          <a:p>
            <a:r>
              <a:rPr lang="da-DK" sz="1400" dirty="0" smtClean="0"/>
              <a:t>Greenland </a:t>
            </a:r>
            <a:r>
              <a:rPr lang="da-DK" sz="1400" dirty="0" err="1" smtClean="0"/>
              <a:t>combined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</a:t>
            </a:r>
            <a:r>
              <a:rPr lang="da-DK" sz="1400" dirty="0" err="1" smtClean="0"/>
              <a:t>available</a:t>
            </a:r>
            <a:r>
              <a:rPr lang="da-DK" sz="1400" dirty="0" smtClean="0"/>
              <a:t>. </a:t>
            </a:r>
          </a:p>
          <a:p>
            <a:r>
              <a:rPr lang="da-DK" sz="1400" dirty="0" err="1" smtClean="0"/>
              <a:t>These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the top </a:t>
            </a:r>
            <a:r>
              <a:rPr lang="da-DK" sz="1400" dirty="0"/>
              <a:t>10 </a:t>
            </a:r>
            <a:r>
              <a:rPr lang="da-DK" sz="1400" dirty="0" err="1" smtClean="0"/>
              <a:t>countries</a:t>
            </a:r>
            <a:r>
              <a:rPr lang="da-DK" sz="1400" dirty="0" smtClean="0"/>
              <a:t>: </a:t>
            </a:r>
            <a:endParaRPr lang="da-DK" sz="1400" dirty="0"/>
          </a:p>
          <a:p>
            <a:r>
              <a:rPr lang="da-DK" sz="1400" dirty="0" smtClean="0"/>
              <a:t>Germany, USA</a:t>
            </a:r>
            <a:r>
              <a:rPr lang="da-DK" sz="1400" dirty="0"/>
              <a:t>, UK, Canada, </a:t>
            </a:r>
            <a:r>
              <a:rPr lang="da-DK" sz="1400" dirty="0" smtClean="0"/>
              <a:t>France, Denmark</a:t>
            </a:r>
            <a:r>
              <a:rPr lang="da-DK" sz="1400" dirty="0"/>
              <a:t>, </a:t>
            </a:r>
          </a:p>
          <a:p>
            <a:r>
              <a:rPr lang="da-DK" sz="1400" dirty="0" err="1" smtClean="0"/>
              <a:t>Switzerland</a:t>
            </a:r>
            <a:r>
              <a:rPr lang="da-DK" sz="1400" dirty="0" smtClean="0"/>
              <a:t>, Australia, </a:t>
            </a:r>
            <a:r>
              <a:rPr lang="da-DK" sz="1400" dirty="0" err="1" smtClean="0"/>
              <a:t>Austria</a:t>
            </a:r>
            <a:r>
              <a:rPr lang="da-DK" sz="1400" dirty="0" smtClean="0"/>
              <a:t> and China.</a:t>
            </a:r>
            <a:endParaRPr lang="da-DK" sz="1400" dirty="0"/>
          </a:p>
        </p:txBody>
      </p:sp>
      <p:sp>
        <p:nvSpPr>
          <p:cNvPr id="7" name="Tekstfelt 6"/>
          <p:cNvSpPr txBox="1"/>
          <p:nvPr/>
        </p:nvSpPr>
        <p:spPr>
          <a:xfrm>
            <a:off x="6650553" y="1961563"/>
            <a:ext cx="106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Source</a:t>
            </a:r>
            <a:r>
              <a:rPr lang="da-DK" sz="1200" dirty="0"/>
              <a:t>: stat.gl</a:t>
            </a:r>
          </a:p>
        </p:txBody>
      </p:sp>
    </p:spTree>
    <p:extLst>
      <p:ext uri="{BB962C8B-B14F-4D97-AF65-F5344CB8AC3E}">
        <p14:creationId xmlns:p14="http://schemas.microsoft.com/office/powerpoint/2010/main" val="162314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51687" y="308472"/>
            <a:ext cx="131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ea typeface="Pioneerbrush" charset="0"/>
                <a:cs typeface="Pioneerbrush" charset="0"/>
              </a:rPr>
              <a:t>SUMMARY</a:t>
            </a:r>
            <a:endParaRPr lang="da-DK" sz="2000" dirty="0">
              <a:ea typeface="Pioneerbrush" charset="0"/>
              <a:cs typeface="Pioneerbrush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454548" y="852759"/>
            <a:ext cx="117374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Sermersooq</a:t>
            </a:r>
            <a:r>
              <a:rPr lang="da-DK" sz="1400" b="1" dirty="0"/>
              <a:t> </a:t>
            </a:r>
            <a:r>
              <a:rPr lang="da-DK" sz="1400" b="1" dirty="0" smtClean="0"/>
              <a:t>West in a </a:t>
            </a:r>
            <a:r>
              <a:rPr lang="da-DK" sz="1400" b="1" dirty="0" err="1" smtClean="0"/>
              <a:t>Greenlandic</a:t>
            </a:r>
            <a:r>
              <a:rPr lang="da-DK" sz="1400" b="1" dirty="0" smtClean="0"/>
              <a:t> </a:t>
            </a:r>
            <a:r>
              <a:rPr lang="da-DK" sz="1400" b="1" dirty="0" err="1"/>
              <a:t>P</a:t>
            </a:r>
            <a:r>
              <a:rPr lang="da-DK" sz="1400" b="1" dirty="0" err="1" smtClean="0"/>
              <a:t>erspective</a:t>
            </a:r>
            <a:r>
              <a:rPr lang="da-DK" sz="1400" b="1" dirty="0" smtClean="0"/>
              <a:t> </a:t>
            </a:r>
            <a:endParaRPr lang="da-DK" sz="1400" b="1" dirty="0"/>
          </a:p>
          <a:p>
            <a:r>
              <a:rPr lang="da-DK" sz="1400" dirty="0" err="1" smtClean="0"/>
              <a:t>There</a:t>
            </a:r>
            <a:r>
              <a:rPr lang="da-DK" sz="1400" dirty="0" smtClean="0"/>
              <a:t> </a:t>
            </a:r>
            <a:r>
              <a:rPr lang="da-DK" sz="1400" dirty="0" err="1" smtClean="0"/>
              <a:t>were</a:t>
            </a:r>
            <a:r>
              <a:rPr lang="da-DK" sz="1400" dirty="0" smtClean="0"/>
              <a:t> </a:t>
            </a:r>
            <a:r>
              <a:rPr lang="da-DK" sz="1400" dirty="0" err="1" smtClean="0"/>
              <a:t>less</a:t>
            </a:r>
            <a:r>
              <a:rPr lang="da-DK" sz="1400" dirty="0" smtClean="0"/>
              <a:t> international </a:t>
            </a:r>
            <a:r>
              <a:rPr lang="da-DK" sz="1400" dirty="0" err="1" smtClean="0"/>
              <a:t>passengers</a:t>
            </a:r>
            <a:r>
              <a:rPr lang="da-DK" sz="1400" dirty="0" smtClean="0"/>
              <a:t> </a:t>
            </a:r>
            <a:r>
              <a:rPr lang="da-DK" sz="1400" dirty="0" err="1" smtClean="0"/>
              <a:t>travelling</a:t>
            </a:r>
            <a:r>
              <a:rPr lang="da-DK" sz="1400" dirty="0" smtClean="0"/>
              <a:t> </a:t>
            </a:r>
            <a:r>
              <a:rPr lang="da-DK" sz="1400" dirty="0" err="1" smtClean="0"/>
              <a:t>directly</a:t>
            </a:r>
            <a:r>
              <a:rPr lang="da-DK" sz="1400" dirty="0" smtClean="0"/>
              <a:t> out of Nuuk in Q3-15 </a:t>
            </a:r>
            <a:r>
              <a:rPr lang="da-DK" sz="1400" dirty="0" err="1" smtClean="0"/>
              <a:t>than</a:t>
            </a:r>
            <a:r>
              <a:rPr lang="da-DK" sz="1400" dirty="0" smtClean="0"/>
              <a:t> the </a:t>
            </a:r>
            <a:r>
              <a:rPr lang="da-DK" sz="1400" dirty="0" err="1" smtClean="0"/>
              <a:t>year</a:t>
            </a:r>
            <a:r>
              <a:rPr lang="da-DK" sz="1400" dirty="0" smtClean="0"/>
              <a:t> </a:t>
            </a:r>
            <a:r>
              <a:rPr lang="da-DK" sz="1400" dirty="0" err="1" smtClean="0"/>
              <a:t>before</a:t>
            </a:r>
            <a:r>
              <a:rPr lang="da-DK" sz="1400" dirty="0" smtClean="0"/>
              <a:t>, but </a:t>
            </a:r>
            <a:r>
              <a:rPr lang="da-DK" sz="1400" dirty="0" err="1" smtClean="0"/>
              <a:t>this</a:t>
            </a:r>
            <a:r>
              <a:rPr lang="da-DK" sz="1400" dirty="0" smtClean="0"/>
              <a:t> </a:t>
            </a:r>
            <a:r>
              <a:rPr lang="da-DK" sz="1400" dirty="0" err="1" smtClean="0"/>
              <a:t>could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due to the </a:t>
            </a:r>
            <a:r>
              <a:rPr lang="da-DK" sz="1400" dirty="0" err="1" smtClean="0"/>
              <a:t>relatively</a:t>
            </a:r>
            <a:r>
              <a:rPr lang="da-DK" sz="1400" dirty="0" smtClean="0"/>
              <a:t> </a:t>
            </a:r>
            <a:r>
              <a:rPr lang="da-DK" sz="1400" dirty="0" err="1" smtClean="0"/>
              <a:t>significant</a:t>
            </a:r>
            <a:r>
              <a:rPr lang="da-DK" sz="1400" dirty="0" smtClean="0"/>
              <a:t> </a:t>
            </a:r>
            <a:r>
              <a:rPr lang="da-DK" sz="1400" dirty="0" err="1" smtClean="0"/>
              <a:t>decline</a:t>
            </a:r>
            <a:r>
              <a:rPr lang="da-DK" sz="1400" dirty="0" smtClean="0"/>
              <a:t> in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passenger</a:t>
            </a:r>
            <a:r>
              <a:rPr lang="da-DK" sz="1400" dirty="0" smtClean="0"/>
              <a:t> </a:t>
            </a:r>
            <a:r>
              <a:rPr lang="da-DK" sz="1400" dirty="0" err="1" smtClean="0"/>
              <a:t>residing</a:t>
            </a:r>
            <a:r>
              <a:rPr lang="da-DK" sz="1400" dirty="0" smtClean="0"/>
              <a:t> in Greenland, and is </a:t>
            </a:r>
            <a:r>
              <a:rPr lang="da-DK" sz="1400" dirty="0" err="1" smtClean="0"/>
              <a:t>mainly</a:t>
            </a:r>
            <a:r>
              <a:rPr lang="da-DK" sz="1400" dirty="0" smtClean="0"/>
              <a:t> to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attributed</a:t>
            </a:r>
            <a:r>
              <a:rPr lang="da-DK" sz="1400" dirty="0" smtClean="0"/>
              <a:t> to the </a:t>
            </a:r>
            <a:r>
              <a:rPr lang="da-DK" sz="1400" dirty="0" err="1" smtClean="0"/>
              <a:t>terminated</a:t>
            </a:r>
            <a:r>
              <a:rPr lang="da-DK" sz="1400" dirty="0" smtClean="0"/>
              <a:t> </a:t>
            </a:r>
            <a:r>
              <a:rPr lang="da-DK" sz="1400" dirty="0"/>
              <a:t>Nuuk-</a:t>
            </a:r>
            <a:r>
              <a:rPr lang="da-DK" sz="1400" dirty="0" err="1"/>
              <a:t>Iqaluit</a:t>
            </a:r>
            <a:r>
              <a:rPr lang="da-DK" sz="1400" dirty="0"/>
              <a:t> </a:t>
            </a:r>
            <a:r>
              <a:rPr lang="da-DK" sz="1400" dirty="0" smtClean="0"/>
              <a:t>route</a:t>
            </a:r>
            <a:r>
              <a:rPr lang="da-DK" sz="1400" dirty="0"/>
              <a:t>. </a:t>
            </a:r>
            <a:r>
              <a:rPr lang="da-DK" sz="1400" dirty="0" smtClean="0"/>
              <a:t>If </a:t>
            </a:r>
            <a:r>
              <a:rPr lang="da-DK" sz="1400" dirty="0" err="1" smtClean="0"/>
              <a:t>one</a:t>
            </a:r>
            <a:r>
              <a:rPr lang="da-DK" sz="1400" dirty="0" smtClean="0"/>
              <a:t> </a:t>
            </a:r>
            <a:r>
              <a:rPr lang="da-DK" sz="1400" dirty="0" err="1" smtClean="0"/>
              <a:t>only</a:t>
            </a:r>
            <a:r>
              <a:rPr lang="da-DK" sz="1400" dirty="0" smtClean="0"/>
              <a:t> looks at the </a:t>
            </a:r>
            <a:r>
              <a:rPr lang="da-DK" sz="1400" dirty="0" err="1" smtClean="0"/>
              <a:t>category</a:t>
            </a:r>
            <a:r>
              <a:rPr lang="da-DK" sz="1400" dirty="0" smtClean="0"/>
              <a:t> </a:t>
            </a:r>
            <a:r>
              <a:rPr lang="da-DK" sz="1400" i="1" dirty="0" err="1" smtClean="0"/>
              <a:t>tourists</a:t>
            </a:r>
            <a:r>
              <a:rPr lang="da-DK" sz="1400" i="1" dirty="0" smtClean="0"/>
              <a:t> </a:t>
            </a:r>
            <a:r>
              <a:rPr lang="da-DK" sz="1400" dirty="0" err="1" smtClean="0"/>
              <a:t>one</a:t>
            </a:r>
            <a:r>
              <a:rPr lang="da-DK" sz="1400" dirty="0" smtClean="0"/>
              <a:t> </a:t>
            </a:r>
            <a:r>
              <a:rPr lang="da-DK" sz="1400" dirty="0" err="1" smtClean="0"/>
              <a:t>will</a:t>
            </a:r>
            <a:r>
              <a:rPr lang="da-DK" sz="1400" dirty="0" smtClean="0"/>
              <a:t> find an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of 5.8</a:t>
            </a:r>
            <a:r>
              <a:rPr lang="da-DK" sz="1400" dirty="0"/>
              <a:t>%. </a:t>
            </a:r>
            <a:r>
              <a:rPr lang="da-DK" sz="1400" dirty="0" smtClean="0"/>
              <a:t>As </a:t>
            </a:r>
            <a:r>
              <a:rPr lang="da-DK" sz="1400" dirty="0" err="1" smtClean="0"/>
              <a:t>previously</a:t>
            </a:r>
            <a:r>
              <a:rPr lang="da-DK" sz="1400" dirty="0" smtClean="0"/>
              <a:t> </a:t>
            </a:r>
            <a:r>
              <a:rPr lang="da-DK" sz="1400" dirty="0" err="1" smtClean="0"/>
              <a:t>mentioned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do not have data on the large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flight</a:t>
            </a:r>
            <a:r>
              <a:rPr lang="da-DK" sz="1400" dirty="0" smtClean="0"/>
              <a:t> </a:t>
            </a:r>
            <a:r>
              <a:rPr lang="da-DK" sz="1400" dirty="0" err="1" smtClean="0"/>
              <a:t>pax</a:t>
            </a:r>
            <a:r>
              <a:rPr lang="da-DK" sz="1400" dirty="0" smtClean="0"/>
              <a:t> </a:t>
            </a:r>
            <a:r>
              <a:rPr lang="da-DK" sz="1400" dirty="0" err="1" smtClean="0"/>
              <a:t>entering</a:t>
            </a:r>
            <a:r>
              <a:rPr lang="da-DK" sz="1400" dirty="0" smtClean="0"/>
              <a:t> the region via Kangerlussuaq, but </a:t>
            </a:r>
            <a:r>
              <a:rPr lang="da-DK" sz="1400" dirty="0" err="1" smtClean="0"/>
              <a:t>looking</a:t>
            </a:r>
            <a:r>
              <a:rPr lang="da-DK" sz="1400" dirty="0" smtClean="0"/>
              <a:t> at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see</a:t>
            </a:r>
            <a:r>
              <a:rPr lang="da-DK" sz="1400" dirty="0" smtClean="0"/>
              <a:t> positive </a:t>
            </a:r>
            <a:r>
              <a:rPr lang="da-DK" sz="1400" dirty="0" err="1" smtClean="0"/>
              <a:t>indicators</a:t>
            </a:r>
            <a:r>
              <a:rPr lang="da-DK" sz="1400" dirty="0" smtClean="0"/>
              <a:t>. </a:t>
            </a:r>
            <a:r>
              <a:rPr lang="da-DK" sz="1400" dirty="0" err="1" smtClean="0"/>
              <a:t>Qaasuitsup</a:t>
            </a:r>
            <a:r>
              <a:rPr lang="da-DK" sz="1400" dirty="0" smtClean="0"/>
              <a:t> and </a:t>
            </a:r>
            <a:r>
              <a:rPr lang="da-DK" sz="1400" dirty="0" err="1"/>
              <a:t>Qeqqata</a:t>
            </a:r>
            <a:r>
              <a:rPr lang="da-DK" sz="1400" dirty="0"/>
              <a:t> </a:t>
            </a:r>
            <a:r>
              <a:rPr lang="da-DK" sz="1400" dirty="0" err="1" smtClean="0"/>
              <a:t>exhibit</a:t>
            </a:r>
            <a:r>
              <a:rPr lang="da-DK" sz="1400" dirty="0" smtClean="0"/>
              <a:t> solid </a:t>
            </a:r>
            <a:r>
              <a:rPr lang="da-DK" sz="1400" dirty="0" err="1" smtClean="0"/>
              <a:t>tourism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</a:t>
            </a:r>
            <a:r>
              <a:rPr lang="da-DK" sz="1400" dirty="0" err="1" smtClean="0"/>
              <a:t>regarding</a:t>
            </a:r>
            <a:r>
              <a:rPr lang="da-DK" sz="1400" dirty="0" smtClean="0"/>
              <a:t> </a:t>
            </a:r>
            <a:r>
              <a:rPr lang="da-DK" sz="1400" dirty="0" err="1" smtClean="0"/>
              <a:t>both</a:t>
            </a:r>
            <a:r>
              <a:rPr lang="da-DK" sz="1400" dirty="0" smtClean="0"/>
              <a:t> </a:t>
            </a:r>
            <a:r>
              <a:rPr lang="da-DK" sz="1400" dirty="0" err="1" smtClean="0"/>
              <a:t>flights</a:t>
            </a:r>
            <a:r>
              <a:rPr lang="da-DK" sz="1400" dirty="0" smtClean="0"/>
              <a:t> and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. </a:t>
            </a:r>
            <a:r>
              <a:rPr lang="da-DK" sz="1400" dirty="0" err="1" smtClean="0"/>
              <a:t>Kujalleq</a:t>
            </a:r>
            <a:r>
              <a:rPr lang="da-DK" sz="1400" dirty="0" smtClean="0"/>
              <a:t> has had an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in 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 by </a:t>
            </a:r>
            <a:r>
              <a:rPr lang="da-DK" sz="1400" dirty="0" err="1" smtClean="0"/>
              <a:t>flight</a:t>
            </a:r>
            <a:r>
              <a:rPr lang="da-DK" sz="1400" dirty="0"/>
              <a:t> </a:t>
            </a:r>
            <a:r>
              <a:rPr lang="da-DK" sz="1400" dirty="0" smtClean="0"/>
              <a:t>(6.1</a:t>
            </a:r>
            <a:r>
              <a:rPr lang="da-DK" sz="1400" dirty="0"/>
              <a:t>%) </a:t>
            </a:r>
            <a:r>
              <a:rPr lang="da-DK" sz="1400" dirty="0" smtClean="0"/>
              <a:t>but a </a:t>
            </a:r>
            <a:r>
              <a:rPr lang="da-DK" sz="1400" dirty="0" err="1" smtClean="0"/>
              <a:t>decrease</a:t>
            </a:r>
            <a:r>
              <a:rPr lang="da-DK" sz="1400" dirty="0" smtClean="0"/>
              <a:t> in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tourist</a:t>
            </a:r>
            <a:r>
              <a:rPr lang="da-DK" sz="1400" dirty="0" smtClean="0"/>
              <a:t>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/>
              <a:t> </a:t>
            </a:r>
            <a:r>
              <a:rPr lang="da-DK" sz="1400" dirty="0" smtClean="0"/>
              <a:t>(-27,8</a:t>
            </a:r>
            <a:r>
              <a:rPr lang="da-DK" sz="1400" dirty="0"/>
              <a:t>%). </a:t>
            </a:r>
            <a:r>
              <a:rPr lang="da-DK" sz="1400" dirty="0" err="1"/>
              <a:t>Sermersooq</a:t>
            </a:r>
            <a:r>
              <a:rPr lang="da-DK" sz="1400" dirty="0"/>
              <a:t> </a:t>
            </a:r>
            <a:r>
              <a:rPr lang="da-DK" sz="1400" dirty="0" smtClean="0"/>
              <a:t>East has </a:t>
            </a:r>
            <a:r>
              <a:rPr lang="da-DK" sz="1400" dirty="0" err="1" smtClean="0"/>
              <a:t>experienced</a:t>
            </a:r>
            <a:r>
              <a:rPr lang="da-DK" sz="1400" dirty="0" smtClean="0"/>
              <a:t> a </a:t>
            </a:r>
            <a:r>
              <a:rPr lang="da-DK" sz="1400" dirty="0" err="1" smtClean="0"/>
              <a:t>decline</a:t>
            </a:r>
            <a:r>
              <a:rPr lang="da-DK" sz="1400" dirty="0" smtClean="0"/>
              <a:t> in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 by </a:t>
            </a:r>
            <a:r>
              <a:rPr lang="da-DK" sz="1400" dirty="0" err="1" smtClean="0"/>
              <a:t>flight</a:t>
            </a:r>
            <a:r>
              <a:rPr lang="da-DK" sz="1400" dirty="0" smtClean="0"/>
              <a:t> (-</a:t>
            </a:r>
            <a:r>
              <a:rPr lang="da-DK" sz="1400" dirty="0"/>
              <a:t>1%) </a:t>
            </a:r>
            <a:r>
              <a:rPr lang="da-DK" sz="1400" dirty="0" smtClean="0"/>
              <a:t>as </a:t>
            </a:r>
            <a:r>
              <a:rPr lang="da-DK" sz="1400" dirty="0" err="1" smtClean="0"/>
              <a:t>well</a:t>
            </a:r>
            <a:r>
              <a:rPr lang="da-DK" sz="1400" dirty="0" smtClean="0"/>
              <a:t> as a </a:t>
            </a:r>
            <a:r>
              <a:rPr lang="da-DK" sz="1400" dirty="0" err="1" smtClean="0"/>
              <a:t>decline</a:t>
            </a:r>
            <a:r>
              <a:rPr lang="da-DK" sz="1400" dirty="0" smtClean="0"/>
              <a:t> in the </a:t>
            </a:r>
            <a:r>
              <a:rPr lang="da-DK" sz="1400" dirty="0" err="1" smtClean="0"/>
              <a:t>number</a:t>
            </a:r>
            <a:r>
              <a:rPr lang="da-DK" sz="1400" dirty="0" smtClean="0"/>
              <a:t> of </a:t>
            </a:r>
            <a:r>
              <a:rPr lang="da-DK" sz="1400" dirty="0" err="1" smtClean="0"/>
              <a:t>tourist</a:t>
            </a:r>
            <a:r>
              <a:rPr lang="da-DK" sz="1400" dirty="0" smtClean="0"/>
              <a:t> </a:t>
            </a:r>
            <a:r>
              <a:rPr lang="da-DK" sz="1400" dirty="0" err="1" smtClean="0"/>
              <a:t>overnight</a:t>
            </a:r>
            <a:r>
              <a:rPr lang="da-DK" sz="1400" dirty="0" smtClean="0"/>
              <a:t> </a:t>
            </a:r>
            <a:r>
              <a:rPr lang="da-DK" sz="1400" dirty="0" err="1" smtClean="0"/>
              <a:t>stays</a:t>
            </a:r>
            <a:r>
              <a:rPr lang="da-DK" sz="1400" dirty="0" smtClean="0"/>
              <a:t> (-17.9%).</a:t>
            </a:r>
            <a:endParaRPr lang="da-DK" sz="1400" dirty="0"/>
          </a:p>
          <a:p>
            <a:endParaRPr lang="da-DK" sz="1400" b="1" dirty="0"/>
          </a:p>
          <a:p>
            <a:r>
              <a:rPr lang="da-DK" sz="1400" b="1" dirty="0" err="1" smtClean="0"/>
              <a:t>Colorful</a:t>
            </a:r>
            <a:r>
              <a:rPr lang="da-DK" sz="1400" b="1" dirty="0" smtClean="0"/>
              <a:t> </a:t>
            </a:r>
            <a:r>
              <a:rPr lang="da-DK" sz="1400" b="1" dirty="0"/>
              <a:t>Nuuk</a:t>
            </a:r>
          </a:p>
          <a:p>
            <a:r>
              <a:rPr lang="da-DK" sz="1400" dirty="0" err="1" smtClean="0"/>
              <a:t>Along</a:t>
            </a:r>
            <a:r>
              <a:rPr lang="da-DK" sz="1400" dirty="0" smtClean="0"/>
              <a:t> with </a:t>
            </a:r>
            <a:r>
              <a:rPr lang="da-DK" sz="1400" dirty="0" err="1" smtClean="0"/>
              <a:t>other</a:t>
            </a:r>
            <a:r>
              <a:rPr lang="da-DK" sz="1400" dirty="0" smtClean="0"/>
              <a:t> </a:t>
            </a:r>
            <a:r>
              <a:rPr lang="da-DK" sz="1400" dirty="0" err="1" smtClean="0"/>
              <a:t>stakeholders</a:t>
            </a:r>
            <a:r>
              <a:rPr lang="da-DK" sz="1400" dirty="0" smtClean="0"/>
              <a:t> and VG, the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</a:t>
            </a:r>
            <a:r>
              <a:rPr lang="da-DK" sz="1400" dirty="0"/>
              <a:t>Business </a:t>
            </a:r>
            <a:r>
              <a:rPr lang="da-DK" sz="1400" dirty="0" err="1"/>
              <a:t>Council</a:t>
            </a:r>
            <a:r>
              <a:rPr lang="da-DK" sz="1400" dirty="0"/>
              <a:t> </a:t>
            </a:r>
            <a:r>
              <a:rPr lang="da-DK" sz="1400" dirty="0" smtClean="0"/>
              <a:t>have </a:t>
            </a:r>
            <a:r>
              <a:rPr lang="da-DK" sz="1400" dirty="0" err="1" smtClean="0"/>
              <a:t>created</a:t>
            </a:r>
            <a:r>
              <a:rPr lang="da-DK" sz="1400" dirty="0" smtClean="0"/>
              <a:t> a </a:t>
            </a:r>
            <a:r>
              <a:rPr lang="da-DK" sz="1400" dirty="0" err="1" smtClean="0"/>
              <a:t>coherent</a:t>
            </a:r>
            <a:r>
              <a:rPr lang="da-DK" sz="1400" dirty="0" smtClean="0"/>
              <a:t> brand for the most </a:t>
            </a:r>
            <a:r>
              <a:rPr lang="da-DK" sz="1400" dirty="0" err="1" smtClean="0"/>
              <a:t>important</a:t>
            </a:r>
            <a:r>
              <a:rPr lang="da-DK" sz="1400" dirty="0" smtClean="0"/>
              <a:t> destination in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</a:t>
            </a:r>
            <a:r>
              <a:rPr lang="da-DK" sz="1400" dirty="0"/>
              <a:t>W</a:t>
            </a:r>
            <a:r>
              <a:rPr lang="da-DK" sz="1400" dirty="0" smtClean="0"/>
              <a:t>. The new Nuuk </a:t>
            </a:r>
            <a:r>
              <a:rPr lang="da-DK" sz="1400" dirty="0"/>
              <a:t>brand </a:t>
            </a:r>
            <a:r>
              <a:rPr lang="da-DK" sz="1400" dirty="0" smtClean="0"/>
              <a:t>stages the city as a </a:t>
            </a:r>
            <a:r>
              <a:rPr lang="da-DK" sz="1400" dirty="0" err="1" smtClean="0"/>
              <a:t>modern</a:t>
            </a:r>
            <a:r>
              <a:rPr lang="da-DK" sz="1400" dirty="0" smtClean="0"/>
              <a:t> (</a:t>
            </a:r>
            <a:r>
              <a:rPr lang="da-DK" sz="1400" dirty="0" err="1" smtClean="0"/>
              <a:t>albeit</a:t>
            </a:r>
            <a:r>
              <a:rPr lang="da-DK" sz="1400" dirty="0" smtClean="0"/>
              <a:t> </a:t>
            </a:r>
            <a:r>
              <a:rPr lang="da-DK" sz="1400" dirty="0" err="1" smtClean="0"/>
              <a:t>very</a:t>
            </a:r>
            <a:r>
              <a:rPr lang="da-DK" sz="1400" dirty="0" smtClean="0"/>
              <a:t> small) </a:t>
            </a:r>
            <a:r>
              <a:rPr lang="da-DK" sz="1400" dirty="0" err="1" smtClean="0"/>
              <a:t>capital</a:t>
            </a:r>
            <a:r>
              <a:rPr lang="da-DK" sz="1400" dirty="0" smtClean="0"/>
              <a:t> in </a:t>
            </a:r>
            <a:r>
              <a:rPr lang="da-DK" sz="1400" dirty="0" err="1" smtClean="0"/>
              <a:t>unique</a:t>
            </a:r>
            <a:r>
              <a:rPr lang="da-DK" sz="1400" dirty="0" smtClean="0"/>
              <a:t> </a:t>
            </a:r>
            <a:r>
              <a:rPr lang="da-DK" sz="1400" dirty="0" err="1" smtClean="0"/>
              <a:t>cultural</a:t>
            </a:r>
            <a:r>
              <a:rPr lang="da-DK" sz="1400" dirty="0" smtClean="0"/>
              <a:t> and </a:t>
            </a:r>
            <a:r>
              <a:rPr lang="da-DK" sz="1400" dirty="0" err="1" smtClean="0"/>
              <a:t>natural</a:t>
            </a:r>
            <a:r>
              <a:rPr lang="da-DK" sz="1400" dirty="0" smtClean="0"/>
              <a:t> </a:t>
            </a:r>
            <a:r>
              <a:rPr lang="da-DK" sz="1400" dirty="0" err="1" smtClean="0"/>
              <a:t>surroundings</a:t>
            </a:r>
            <a:r>
              <a:rPr lang="da-DK" sz="1400" dirty="0" smtClean="0"/>
              <a:t>. On the </a:t>
            </a:r>
            <a:r>
              <a:rPr lang="da-DK" sz="1400" dirty="0" err="1" smtClean="0"/>
              <a:t>one</a:t>
            </a:r>
            <a:r>
              <a:rPr lang="da-DK" sz="1400" dirty="0" smtClean="0"/>
              <a:t> </a:t>
            </a:r>
            <a:r>
              <a:rPr lang="da-DK" sz="1400" dirty="0" err="1" smtClean="0"/>
              <a:t>hand</a:t>
            </a:r>
            <a:r>
              <a:rPr lang="da-DK" sz="1400" dirty="0" smtClean="0"/>
              <a:t> it </a:t>
            </a:r>
            <a:r>
              <a:rPr lang="da-DK" sz="1400" dirty="0" err="1" smtClean="0"/>
              <a:t>may</a:t>
            </a:r>
            <a:r>
              <a:rPr lang="da-DK" sz="1400" dirty="0" smtClean="0"/>
              <a:t> </a:t>
            </a:r>
            <a:r>
              <a:rPr lang="da-DK" sz="1400" dirty="0" err="1" smtClean="0"/>
              <a:t>attract</a:t>
            </a:r>
            <a:r>
              <a:rPr lang="da-DK" sz="1400" dirty="0" smtClean="0"/>
              <a:t> </a:t>
            </a:r>
            <a:r>
              <a:rPr lang="da-DK" sz="1400" dirty="0" err="1" smtClean="0"/>
              <a:t>those</a:t>
            </a:r>
            <a:r>
              <a:rPr lang="da-DK" sz="1400" dirty="0" smtClean="0"/>
              <a:t> </a:t>
            </a:r>
            <a:r>
              <a:rPr lang="da-DK" sz="1400" dirty="0" err="1" smtClean="0"/>
              <a:t>looking</a:t>
            </a:r>
            <a:r>
              <a:rPr lang="da-DK" sz="1400" dirty="0" smtClean="0"/>
              <a:t> or a ‘city break’, and on the </a:t>
            </a:r>
            <a:r>
              <a:rPr lang="da-DK" sz="1400" dirty="0" err="1" smtClean="0"/>
              <a:t>other</a:t>
            </a:r>
            <a:r>
              <a:rPr lang="da-DK" sz="1400" dirty="0" smtClean="0"/>
              <a:t> </a:t>
            </a:r>
            <a:r>
              <a:rPr lang="da-DK" sz="1400" dirty="0" err="1" smtClean="0"/>
              <a:t>hand</a:t>
            </a:r>
            <a:r>
              <a:rPr lang="da-DK" sz="1400" dirty="0" smtClean="0"/>
              <a:t> it must still </a:t>
            </a:r>
            <a:r>
              <a:rPr lang="da-DK" sz="1400" dirty="0" err="1" smtClean="0"/>
              <a:t>attracts</a:t>
            </a:r>
            <a:r>
              <a:rPr lang="da-DK" sz="1400" dirty="0" smtClean="0"/>
              <a:t> the </a:t>
            </a:r>
            <a:r>
              <a:rPr lang="da-DK" sz="1400" dirty="0" err="1" smtClean="0"/>
              <a:t>adventure</a:t>
            </a:r>
            <a:r>
              <a:rPr lang="da-DK" sz="1400" dirty="0" smtClean="0"/>
              <a:t> segments, </a:t>
            </a:r>
            <a:r>
              <a:rPr lang="da-DK" sz="1400" i="1" dirty="0" smtClean="0"/>
              <a:t>the globetrotters</a:t>
            </a:r>
            <a:r>
              <a:rPr lang="da-DK" sz="1400" dirty="0" smtClean="0"/>
              <a:t>, n</a:t>
            </a:r>
            <a:r>
              <a:rPr lang="da-DK" sz="1400" i="1" dirty="0" smtClean="0"/>
              <a:t>ature </a:t>
            </a:r>
            <a:r>
              <a:rPr lang="da-DK" sz="1400" i="1" dirty="0" err="1"/>
              <a:t>lovers</a:t>
            </a:r>
            <a:r>
              <a:rPr lang="da-DK" sz="1400" i="1" dirty="0"/>
              <a:t>/</a:t>
            </a:r>
            <a:r>
              <a:rPr lang="da-DK" sz="1400" i="1" dirty="0" err="1"/>
              <a:t>appreciators</a:t>
            </a:r>
            <a:r>
              <a:rPr lang="da-DK" sz="1400" i="1" dirty="0"/>
              <a:t> </a:t>
            </a:r>
            <a:r>
              <a:rPr lang="da-DK" sz="1400" dirty="0" smtClean="0"/>
              <a:t>and </a:t>
            </a:r>
            <a:r>
              <a:rPr lang="da-DK" sz="1400" i="1" dirty="0" err="1"/>
              <a:t>culture</a:t>
            </a:r>
            <a:r>
              <a:rPr lang="da-DK" sz="1400" i="1" dirty="0"/>
              <a:t> </a:t>
            </a:r>
            <a:r>
              <a:rPr lang="da-DK" sz="1400" i="1" dirty="0" err="1"/>
              <a:t>lovers</a:t>
            </a:r>
            <a:r>
              <a:rPr lang="da-DK" sz="1400" i="1" dirty="0"/>
              <a:t>/</a:t>
            </a:r>
            <a:r>
              <a:rPr lang="da-DK" sz="1400" i="1" dirty="0" err="1"/>
              <a:t>appreciators</a:t>
            </a:r>
            <a:r>
              <a:rPr lang="da-DK" sz="1400" i="1" dirty="0"/>
              <a:t>, </a:t>
            </a:r>
            <a:r>
              <a:rPr lang="da-DK" sz="1400" dirty="0" err="1" smtClean="0"/>
              <a:t>because</a:t>
            </a:r>
            <a:r>
              <a:rPr lang="da-DK" sz="1400" dirty="0" smtClean="0"/>
              <a:t> ’</a:t>
            </a:r>
            <a:r>
              <a:rPr lang="da-DK" sz="1400" dirty="0" err="1" smtClean="0"/>
              <a:t>colorful</a:t>
            </a:r>
            <a:r>
              <a:rPr lang="da-DK" sz="1400" dirty="0" smtClean="0"/>
              <a:t> </a:t>
            </a:r>
            <a:r>
              <a:rPr lang="da-DK" sz="1400" dirty="0"/>
              <a:t>Nuuk’ </a:t>
            </a:r>
            <a:r>
              <a:rPr lang="da-DK" sz="1400" dirty="0" smtClean="0"/>
              <a:t>has </a:t>
            </a:r>
            <a:r>
              <a:rPr lang="da-DK" sz="1400" dirty="0" err="1" smtClean="0"/>
              <a:t>something</a:t>
            </a:r>
            <a:r>
              <a:rPr lang="da-DK" sz="1400" dirty="0" smtClean="0"/>
              <a:t> to offer all of the </a:t>
            </a:r>
            <a:r>
              <a:rPr lang="da-DK" sz="1400" dirty="0" err="1" smtClean="0"/>
              <a:t>aforementioned</a:t>
            </a:r>
            <a:r>
              <a:rPr lang="da-DK" sz="1400" dirty="0" smtClean="0"/>
              <a:t> segments. </a:t>
            </a:r>
            <a:r>
              <a:rPr lang="da-DK" sz="1400" dirty="0" err="1" smtClean="0"/>
              <a:t>When</a:t>
            </a:r>
            <a:r>
              <a:rPr lang="da-DK" sz="1400" dirty="0" smtClean="0"/>
              <a:t> marketing Nuuk it is </a:t>
            </a:r>
            <a:r>
              <a:rPr lang="da-DK" sz="1400" dirty="0" err="1" smtClean="0"/>
              <a:t>worth</a:t>
            </a:r>
            <a:r>
              <a:rPr lang="da-DK" sz="1400" dirty="0" smtClean="0"/>
              <a:t> </a:t>
            </a:r>
            <a:r>
              <a:rPr lang="da-DK" sz="1400" dirty="0" err="1" smtClean="0"/>
              <a:t>considering</a:t>
            </a:r>
            <a:r>
              <a:rPr lang="da-DK" sz="1400" dirty="0" smtClean="0"/>
              <a:t> </a:t>
            </a:r>
            <a:r>
              <a:rPr lang="da-DK" sz="1400" dirty="0" err="1" smtClean="0"/>
              <a:t>which</a:t>
            </a:r>
            <a:r>
              <a:rPr lang="da-DK" sz="1400" dirty="0" smtClean="0"/>
              <a:t> segment </a:t>
            </a:r>
            <a:r>
              <a:rPr lang="da-DK" sz="1400" dirty="0" err="1" smtClean="0"/>
              <a:t>one</a:t>
            </a:r>
            <a:r>
              <a:rPr lang="da-DK" sz="1400" dirty="0" smtClean="0"/>
              <a:t> </a:t>
            </a:r>
            <a:r>
              <a:rPr lang="da-DK" sz="1400" dirty="0" err="1" smtClean="0"/>
              <a:t>wishes</a:t>
            </a:r>
            <a:r>
              <a:rPr lang="da-DK" sz="1400" dirty="0" smtClean="0"/>
              <a:t> to </a:t>
            </a:r>
            <a:r>
              <a:rPr lang="da-DK" sz="1400" dirty="0" err="1" smtClean="0"/>
              <a:t>engage</a:t>
            </a:r>
            <a:r>
              <a:rPr lang="da-DK" sz="1400" dirty="0" smtClean="0"/>
              <a:t>, as the </a:t>
            </a:r>
            <a:r>
              <a:rPr lang="da-DK" sz="1400" dirty="0" err="1" smtClean="0"/>
              <a:t>choice</a:t>
            </a:r>
            <a:r>
              <a:rPr lang="da-DK" sz="1400" dirty="0" smtClean="0"/>
              <a:t> of </a:t>
            </a:r>
            <a:r>
              <a:rPr lang="da-DK" sz="1400" dirty="0" err="1" smtClean="0"/>
              <a:t>pictures</a:t>
            </a:r>
            <a:r>
              <a:rPr lang="da-DK" sz="1400" dirty="0" smtClean="0"/>
              <a:t>, </a:t>
            </a:r>
            <a:r>
              <a:rPr lang="da-DK" sz="1400" dirty="0" err="1" smtClean="0"/>
              <a:t>words</a:t>
            </a:r>
            <a:r>
              <a:rPr lang="da-DK" sz="1400" dirty="0" smtClean="0"/>
              <a:t> and products must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selected</a:t>
            </a:r>
            <a:r>
              <a:rPr lang="da-DK" sz="1400" dirty="0" smtClean="0"/>
              <a:t> </a:t>
            </a:r>
            <a:r>
              <a:rPr lang="da-DK" sz="1400" dirty="0" err="1" smtClean="0"/>
              <a:t>carefully</a:t>
            </a:r>
            <a:r>
              <a:rPr lang="da-DK" sz="1400" dirty="0" smtClean="0"/>
              <a:t> in </a:t>
            </a:r>
            <a:r>
              <a:rPr lang="da-DK" sz="1400" dirty="0" err="1" smtClean="0"/>
              <a:t>order</a:t>
            </a:r>
            <a:r>
              <a:rPr lang="da-DK" sz="1400" dirty="0" smtClean="0"/>
              <a:t> to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coherent</a:t>
            </a:r>
            <a:r>
              <a:rPr lang="da-DK" sz="1400" dirty="0" smtClean="0"/>
              <a:t>. VG has </a:t>
            </a:r>
            <a:r>
              <a:rPr lang="da-DK" sz="1400" dirty="0" err="1" smtClean="0"/>
              <a:t>developed</a:t>
            </a:r>
            <a:r>
              <a:rPr lang="da-DK" sz="1400" dirty="0" smtClean="0"/>
              <a:t> guides on </a:t>
            </a:r>
            <a:r>
              <a:rPr lang="da-DK" sz="1400" dirty="0" err="1" smtClean="0"/>
              <a:t>how</a:t>
            </a:r>
            <a:r>
              <a:rPr lang="da-DK" sz="1400" dirty="0" smtClean="0"/>
              <a:t> to </a:t>
            </a:r>
            <a:r>
              <a:rPr lang="da-DK" sz="1400" dirty="0" err="1" smtClean="0"/>
              <a:t>best</a:t>
            </a:r>
            <a:r>
              <a:rPr lang="da-DK" sz="1400" dirty="0" smtClean="0"/>
              <a:t> </a:t>
            </a:r>
            <a:r>
              <a:rPr lang="da-DK" sz="1400" dirty="0" err="1" smtClean="0"/>
              <a:t>communicate</a:t>
            </a:r>
            <a:r>
              <a:rPr lang="da-DK" sz="1400" dirty="0" smtClean="0"/>
              <a:t> with </a:t>
            </a:r>
            <a:r>
              <a:rPr lang="da-DK" sz="1400" dirty="0" err="1" smtClean="0"/>
              <a:t>each</a:t>
            </a:r>
            <a:r>
              <a:rPr lang="da-DK" sz="1400" dirty="0" smtClean="0"/>
              <a:t> segment. </a:t>
            </a:r>
            <a:r>
              <a:rPr lang="da-DK" sz="1400" dirty="0" err="1" smtClean="0"/>
              <a:t>They</a:t>
            </a:r>
            <a:r>
              <a:rPr lang="da-DK" sz="1400" dirty="0" smtClean="0"/>
              <a:t>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downloaded</a:t>
            </a:r>
            <a:r>
              <a:rPr lang="da-DK" sz="1400" dirty="0" smtClean="0"/>
              <a:t>: </a:t>
            </a:r>
            <a:r>
              <a:rPr lang="da-DK" sz="1400" dirty="0" smtClean="0">
                <a:hlinkClick r:id="rId3"/>
              </a:rPr>
              <a:t>goo.gl/32g4yH</a:t>
            </a:r>
            <a:endParaRPr lang="da-DK" sz="1400" dirty="0"/>
          </a:p>
          <a:p>
            <a:endParaRPr lang="da-DK" sz="1400" dirty="0"/>
          </a:p>
          <a:p>
            <a:r>
              <a:rPr lang="da-DK" sz="1400" b="1" dirty="0" smtClean="0"/>
              <a:t>Market </a:t>
            </a:r>
            <a:r>
              <a:rPr lang="da-DK" sz="1400" b="1" dirty="0" err="1" smtClean="0"/>
              <a:t>Tendencies</a:t>
            </a:r>
            <a:endParaRPr lang="da-DK" sz="1400" b="1" dirty="0"/>
          </a:p>
          <a:p>
            <a:r>
              <a:rPr lang="da-DK" sz="1400" dirty="0" smtClean="0"/>
              <a:t>One of the </a:t>
            </a:r>
            <a:r>
              <a:rPr lang="da-DK" sz="1400" dirty="0" err="1" smtClean="0"/>
              <a:t>biggest</a:t>
            </a:r>
            <a:r>
              <a:rPr lang="da-DK" sz="1400" dirty="0" smtClean="0"/>
              <a:t> </a:t>
            </a:r>
            <a:r>
              <a:rPr lang="da-DK" sz="1400" dirty="0" err="1" smtClean="0"/>
              <a:t>markets</a:t>
            </a:r>
            <a:r>
              <a:rPr lang="da-DK" sz="1400" dirty="0" smtClean="0"/>
              <a:t> analyses on new trends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read</a:t>
            </a:r>
            <a:r>
              <a:rPr lang="da-DK" sz="1400" dirty="0" smtClean="0"/>
              <a:t> </a:t>
            </a:r>
            <a:r>
              <a:rPr lang="da-DK" sz="1400" dirty="0" err="1" smtClean="0"/>
              <a:t>here</a:t>
            </a:r>
            <a:r>
              <a:rPr lang="da-DK" sz="1400" dirty="0" smtClean="0"/>
              <a:t>: </a:t>
            </a:r>
            <a:r>
              <a:rPr lang="da-DK" sz="1400" dirty="0" smtClean="0">
                <a:hlinkClick r:id="rId4"/>
              </a:rPr>
              <a:t>goo.gl/</a:t>
            </a:r>
            <a:r>
              <a:rPr lang="da-DK" sz="1400" dirty="0" err="1" smtClean="0">
                <a:hlinkClick r:id="rId4"/>
              </a:rPr>
              <a:t>BSiHJy</a:t>
            </a:r>
            <a:r>
              <a:rPr lang="da-DK" sz="1400" dirty="0"/>
              <a:t>, </a:t>
            </a:r>
            <a:r>
              <a:rPr lang="da-DK" sz="1400" dirty="0" smtClean="0"/>
              <a:t>and </a:t>
            </a:r>
            <a:r>
              <a:rPr lang="da-DK" sz="1400" dirty="0" err="1" smtClean="0"/>
              <a:t>among</a:t>
            </a:r>
            <a:r>
              <a:rPr lang="da-DK" sz="1400" dirty="0" smtClean="0"/>
              <a:t> </a:t>
            </a:r>
            <a:r>
              <a:rPr lang="da-DK" sz="1400" dirty="0" err="1" smtClean="0"/>
              <a:t>other</a:t>
            </a:r>
            <a:r>
              <a:rPr lang="da-DK" sz="1400" dirty="0" smtClean="0"/>
              <a:t> </a:t>
            </a:r>
            <a:r>
              <a:rPr lang="da-DK" sz="1400" dirty="0" err="1" smtClean="0"/>
              <a:t>things</a:t>
            </a:r>
            <a:r>
              <a:rPr lang="da-DK" sz="1400" dirty="0" smtClean="0"/>
              <a:t> it highlights the </a:t>
            </a:r>
            <a:r>
              <a:rPr lang="da-DK" sz="1400" dirty="0" err="1" smtClean="0"/>
              <a:t>following</a:t>
            </a:r>
            <a:r>
              <a:rPr lang="da-DK" sz="1400" dirty="0" smtClean="0"/>
              <a:t> </a:t>
            </a:r>
            <a:r>
              <a:rPr lang="da-DK" sz="1400" dirty="0" err="1" smtClean="0"/>
              <a:t>tendencies</a:t>
            </a:r>
            <a:r>
              <a:rPr lang="da-DK" sz="1400" dirty="0" smtClean="0"/>
              <a:t> relevant for </a:t>
            </a:r>
            <a:r>
              <a:rPr lang="da-DK" sz="1400" dirty="0" err="1" smtClean="0"/>
              <a:t>Sermersooq</a:t>
            </a:r>
            <a:r>
              <a:rPr lang="da-DK" sz="1400" dirty="0" smtClean="0"/>
              <a:t> </a:t>
            </a:r>
            <a:r>
              <a:rPr lang="da-DK" sz="1400" dirty="0"/>
              <a:t>W</a:t>
            </a:r>
            <a:r>
              <a:rPr lang="da-DK" sz="1400" dirty="0" smtClean="0"/>
              <a:t>:</a:t>
            </a:r>
            <a:endParaRPr lang="da-DK" sz="1400" dirty="0"/>
          </a:p>
          <a:p>
            <a:r>
              <a:rPr lang="da-DK" sz="1400" i="1" dirty="0"/>
              <a:t>#1 </a:t>
            </a:r>
            <a:r>
              <a:rPr lang="da-DK" sz="1400" i="1" dirty="0" err="1" smtClean="0"/>
              <a:t>Seeks</a:t>
            </a:r>
            <a:r>
              <a:rPr lang="da-DK" sz="1400" i="1" dirty="0" smtClean="0"/>
              <a:t> new </a:t>
            </a:r>
            <a:r>
              <a:rPr lang="da-DK" sz="1400" i="1" dirty="0" err="1" smtClean="0"/>
              <a:t>experiences</a:t>
            </a:r>
            <a:r>
              <a:rPr lang="da-DK" sz="1400" i="1" dirty="0" smtClean="0"/>
              <a:t> #</a:t>
            </a:r>
            <a:r>
              <a:rPr lang="da-DK" sz="1400" i="1" dirty="0"/>
              <a:t>3 </a:t>
            </a:r>
            <a:r>
              <a:rPr lang="da-DK" sz="1400" i="1" dirty="0" err="1" smtClean="0"/>
              <a:t>Chooses</a:t>
            </a:r>
            <a:r>
              <a:rPr lang="da-DK" sz="1400" i="1" dirty="0" smtClean="0"/>
              <a:t> destinations </a:t>
            </a:r>
            <a:r>
              <a:rPr lang="da-DK" sz="1400" i="1" dirty="0" err="1" smtClean="0"/>
              <a:t>based</a:t>
            </a:r>
            <a:r>
              <a:rPr lang="da-DK" sz="1400" i="1" dirty="0" smtClean="0"/>
              <a:t> on </a:t>
            </a:r>
            <a:r>
              <a:rPr lang="da-DK" sz="1400" i="1" dirty="0" err="1" smtClean="0"/>
              <a:t>culture</a:t>
            </a:r>
            <a:r>
              <a:rPr lang="da-DK" sz="1400" i="1" dirty="0" smtClean="0"/>
              <a:t> and </a:t>
            </a:r>
            <a:r>
              <a:rPr lang="da-DK" sz="1400" i="1" dirty="0" err="1" smtClean="0"/>
              <a:t>special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offerings</a:t>
            </a:r>
            <a:r>
              <a:rPr lang="da-DK" sz="1400" i="1" dirty="0" smtClean="0"/>
              <a:t> #6 Handles online reputation</a:t>
            </a:r>
            <a:r>
              <a:rPr lang="da-DK" sz="1400" dirty="0" smtClean="0"/>
              <a:t>. It </a:t>
            </a:r>
            <a:r>
              <a:rPr lang="da-DK" sz="1400" dirty="0" err="1" smtClean="0"/>
              <a:t>tells</a:t>
            </a:r>
            <a:r>
              <a:rPr lang="da-DK" sz="1400" dirty="0" smtClean="0"/>
              <a:t> the story of </a:t>
            </a:r>
            <a:r>
              <a:rPr lang="da-DK" sz="1400" dirty="0" err="1" smtClean="0"/>
              <a:t>how</a:t>
            </a:r>
            <a:r>
              <a:rPr lang="da-DK" sz="1400" dirty="0" smtClean="0"/>
              <a:t> </a:t>
            </a:r>
            <a:r>
              <a:rPr lang="da-DK" sz="1400" dirty="0" err="1" smtClean="0"/>
              <a:t>tourists</a:t>
            </a:r>
            <a:r>
              <a:rPr lang="da-DK" sz="1400" dirty="0" smtClean="0"/>
              <a:t> </a:t>
            </a:r>
            <a:r>
              <a:rPr lang="da-DK" sz="1400" dirty="0" err="1" smtClean="0"/>
              <a:t>gradually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</a:t>
            </a:r>
            <a:r>
              <a:rPr lang="da-DK" sz="1400" dirty="0" err="1" smtClean="0"/>
              <a:t>becoming</a:t>
            </a:r>
            <a:r>
              <a:rPr lang="da-DK" sz="1400" dirty="0" smtClean="0"/>
              <a:t> more </a:t>
            </a:r>
            <a:r>
              <a:rPr lang="da-DK" sz="1400" dirty="0" err="1" smtClean="0"/>
              <a:t>adventure</a:t>
            </a:r>
            <a:r>
              <a:rPr lang="da-DK" sz="1400" dirty="0" smtClean="0"/>
              <a:t> </a:t>
            </a:r>
            <a:r>
              <a:rPr lang="da-DK" sz="1400" dirty="0" err="1" smtClean="0"/>
              <a:t>oriented</a:t>
            </a:r>
            <a:r>
              <a:rPr lang="da-DK" sz="1400" dirty="0" smtClean="0"/>
              <a:t> (</a:t>
            </a:r>
            <a:r>
              <a:rPr lang="da-DK" sz="1400" dirty="0" err="1" smtClean="0"/>
              <a:t>ie</a:t>
            </a:r>
            <a:r>
              <a:rPr lang="da-DK" sz="1400" dirty="0" smtClean="0"/>
              <a:t> trips </a:t>
            </a:r>
            <a:r>
              <a:rPr lang="da-DK" sz="1400" dirty="0" err="1" smtClean="0"/>
              <a:t>that</a:t>
            </a:r>
            <a:r>
              <a:rPr lang="da-DK" sz="1400" dirty="0" smtClean="0"/>
              <a:t> offer </a:t>
            </a:r>
            <a:r>
              <a:rPr lang="da-DK" sz="1400" dirty="0" err="1" smtClean="0"/>
              <a:t>culture</a:t>
            </a:r>
            <a:r>
              <a:rPr lang="da-DK" sz="1400" dirty="0" smtClean="0"/>
              <a:t>, nature and new </a:t>
            </a:r>
            <a:r>
              <a:rPr lang="da-DK" sz="1400" dirty="0" err="1" smtClean="0"/>
              <a:t>experiences</a:t>
            </a:r>
            <a:r>
              <a:rPr lang="da-DK" sz="1400" dirty="0" smtClean="0"/>
              <a:t>) and </a:t>
            </a:r>
            <a:r>
              <a:rPr lang="da-DK" sz="1400" dirty="0" err="1" smtClean="0"/>
              <a:t>how</a:t>
            </a:r>
            <a:r>
              <a:rPr lang="da-DK" sz="1400" dirty="0" smtClean="0"/>
              <a:t> </a:t>
            </a:r>
            <a:r>
              <a:rPr lang="da-DK" sz="1400" dirty="0" err="1" smtClean="0"/>
              <a:t>they</a:t>
            </a:r>
            <a:r>
              <a:rPr lang="da-DK" sz="1400" dirty="0" smtClean="0"/>
              <a:t> more and more </a:t>
            </a:r>
            <a:r>
              <a:rPr lang="da-DK" sz="1400" dirty="0" err="1" smtClean="0"/>
              <a:t>often</a:t>
            </a:r>
            <a:r>
              <a:rPr lang="da-DK" sz="1400" dirty="0" smtClean="0"/>
              <a:t> </a:t>
            </a:r>
            <a:r>
              <a:rPr lang="da-DK" sz="1400" dirty="0" err="1" smtClean="0"/>
              <a:t>tend</a:t>
            </a:r>
            <a:r>
              <a:rPr lang="da-DK" sz="1400" dirty="0" smtClean="0"/>
              <a:t> to </a:t>
            </a:r>
            <a:r>
              <a:rPr lang="da-DK" sz="1400" dirty="0" err="1" smtClean="0"/>
              <a:t>seek</a:t>
            </a:r>
            <a:r>
              <a:rPr lang="da-DK" sz="1400" dirty="0" smtClean="0"/>
              <a:t> out destinations </a:t>
            </a:r>
            <a:r>
              <a:rPr lang="da-DK" sz="1400" dirty="0" err="1" smtClean="0"/>
              <a:t>that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not mainstream. </a:t>
            </a:r>
            <a:r>
              <a:rPr lang="da-DK" sz="1400" dirty="0" err="1" smtClean="0"/>
              <a:t>Furthermore</a:t>
            </a:r>
            <a:r>
              <a:rPr lang="da-DK" sz="1400" dirty="0" smtClean="0"/>
              <a:t> it is </a:t>
            </a:r>
            <a:r>
              <a:rPr lang="da-DK" sz="1400" dirty="0" err="1" smtClean="0"/>
              <a:t>becoming</a:t>
            </a:r>
            <a:r>
              <a:rPr lang="da-DK" sz="1400" dirty="0" smtClean="0"/>
              <a:t> more and more </a:t>
            </a:r>
            <a:r>
              <a:rPr lang="da-DK" sz="1400" dirty="0" err="1" smtClean="0"/>
              <a:t>important</a:t>
            </a:r>
            <a:r>
              <a:rPr lang="da-DK" sz="1400" dirty="0" smtClean="0"/>
              <a:t> </a:t>
            </a:r>
            <a:r>
              <a:rPr lang="da-DK" sz="1400" dirty="0" err="1" smtClean="0"/>
              <a:t>how</a:t>
            </a:r>
            <a:r>
              <a:rPr lang="da-DK" sz="1400" dirty="0" smtClean="0"/>
              <a:t> products and </a:t>
            </a:r>
            <a:r>
              <a:rPr lang="da-DK" sz="1400" dirty="0" err="1" smtClean="0"/>
              <a:t>accommodation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</a:t>
            </a:r>
            <a:r>
              <a:rPr lang="da-DK" sz="1400" dirty="0" err="1" smtClean="0"/>
              <a:t>being</a:t>
            </a:r>
            <a:r>
              <a:rPr lang="da-DK" sz="1400" dirty="0" smtClean="0"/>
              <a:t> </a:t>
            </a:r>
            <a:r>
              <a:rPr lang="da-DK" sz="1400" dirty="0" err="1" smtClean="0"/>
              <a:t>rated</a:t>
            </a:r>
            <a:r>
              <a:rPr lang="da-DK" sz="1400" dirty="0" smtClean="0"/>
              <a:t> on </a:t>
            </a:r>
            <a:r>
              <a:rPr lang="da-DK" sz="1400" dirty="0" err="1" smtClean="0"/>
              <a:t>reviewsites</a:t>
            </a:r>
            <a:r>
              <a:rPr lang="da-DK" sz="1400" dirty="0" smtClean="0"/>
              <a:t> </a:t>
            </a:r>
            <a:r>
              <a:rPr lang="da-DK" sz="1400" dirty="0" err="1" smtClean="0"/>
              <a:t>such</a:t>
            </a:r>
            <a:r>
              <a:rPr lang="da-DK" sz="1400" dirty="0" smtClean="0"/>
              <a:t> as </a:t>
            </a:r>
            <a:r>
              <a:rPr lang="da-DK" sz="1400" dirty="0" err="1"/>
              <a:t>T</a:t>
            </a:r>
            <a:r>
              <a:rPr lang="da-DK" sz="1400" dirty="0" err="1" smtClean="0"/>
              <a:t>ripAdvisor</a:t>
            </a:r>
            <a:r>
              <a:rPr lang="da-DK" sz="1400" dirty="0"/>
              <a:t>. </a:t>
            </a:r>
            <a:r>
              <a:rPr lang="da-DK" sz="1400" dirty="0" err="1" smtClean="0"/>
              <a:t>Creating</a:t>
            </a:r>
            <a:r>
              <a:rPr lang="da-DK" sz="1400" dirty="0" smtClean="0"/>
              <a:t> a profile on </a:t>
            </a:r>
            <a:r>
              <a:rPr lang="da-DK" sz="1400" dirty="0" err="1" smtClean="0"/>
              <a:t>TripAdvisor</a:t>
            </a:r>
            <a:r>
              <a:rPr lang="da-DK" sz="1400" dirty="0" smtClean="0"/>
              <a:t> offer </a:t>
            </a:r>
            <a:r>
              <a:rPr lang="da-DK" sz="1400" dirty="0" err="1" smtClean="0"/>
              <a:t>increased</a:t>
            </a:r>
            <a:r>
              <a:rPr lang="da-DK" sz="1400" dirty="0" smtClean="0"/>
              <a:t> </a:t>
            </a:r>
            <a:r>
              <a:rPr lang="da-DK" sz="1400" dirty="0" err="1" smtClean="0"/>
              <a:t>visibility</a:t>
            </a:r>
            <a:r>
              <a:rPr lang="da-DK" sz="1400" dirty="0" smtClean="0"/>
              <a:t> as </a:t>
            </a:r>
            <a:r>
              <a:rPr lang="da-DK" sz="1400" dirty="0" err="1" smtClean="0"/>
              <a:t>well</a:t>
            </a:r>
            <a:r>
              <a:rPr lang="da-DK" sz="1400" dirty="0" smtClean="0"/>
              <a:t> as </a:t>
            </a:r>
            <a:r>
              <a:rPr lang="da-DK" sz="1400" dirty="0" err="1" smtClean="0"/>
              <a:t>searchability</a:t>
            </a:r>
            <a:r>
              <a:rPr lang="da-DK" sz="1400" dirty="0" smtClean="0"/>
              <a:t>. </a:t>
            </a:r>
            <a:endParaRPr lang="da-DK" sz="1400" dirty="0"/>
          </a:p>
          <a:p>
            <a:endParaRPr lang="da-DK" sz="1400" dirty="0"/>
          </a:p>
          <a:p>
            <a:r>
              <a:rPr lang="da-DK" sz="1400" dirty="0" smtClean="0"/>
              <a:t>In the last </a:t>
            </a:r>
            <a:r>
              <a:rPr lang="da-DK" sz="1400" dirty="0" err="1" smtClean="0"/>
              <a:t>months</a:t>
            </a:r>
            <a:r>
              <a:rPr lang="da-DK" sz="1400" dirty="0" smtClean="0"/>
              <a:t> of 2015 Great Britain and USA have </a:t>
            </a:r>
            <a:r>
              <a:rPr lang="da-DK" sz="1400" dirty="0" err="1" smtClean="0"/>
              <a:t>shown</a:t>
            </a:r>
            <a:r>
              <a:rPr lang="da-DK" sz="1400" dirty="0" smtClean="0"/>
              <a:t> </a:t>
            </a:r>
            <a:r>
              <a:rPr lang="da-DK" sz="1400" dirty="0" err="1" smtClean="0"/>
              <a:t>outbound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 rates of 9</a:t>
            </a:r>
            <a:r>
              <a:rPr lang="da-DK" sz="1400" dirty="0"/>
              <a:t>% </a:t>
            </a:r>
            <a:r>
              <a:rPr lang="da-DK" sz="1400" dirty="0" smtClean="0"/>
              <a:t>and10</a:t>
            </a:r>
            <a:r>
              <a:rPr lang="da-DK" sz="1400" dirty="0"/>
              <a:t>% </a:t>
            </a:r>
            <a:r>
              <a:rPr lang="da-DK" sz="1400" dirty="0" err="1" smtClean="0"/>
              <a:t>respectively</a:t>
            </a:r>
            <a:r>
              <a:rPr lang="da-DK" sz="1400" dirty="0" smtClean="0"/>
              <a:t> (source: </a:t>
            </a:r>
            <a:r>
              <a:rPr lang="da-DK" sz="1400" dirty="0">
                <a:hlinkClick r:id="rId5"/>
              </a:rPr>
              <a:t>LA Times</a:t>
            </a:r>
            <a:r>
              <a:rPr lang="da-DK" sz="1400" dirty="0"/>
              <a:t> </a:t>
            </a:r>
            <a:r>
              <a:rPr lang="da-DK" sz="1400" dirty="0" smtClean="0"/>
              <a:t>and </a:t>
            </a:r>
            <a:r>
              <a:rPr lang="da-DK" sz="1400" dirty="0">
                <a:hlinkClick r:id="rId6"/>
              </a:rPr>
              <a:t>ons.gov.uk</a:t>
            </a:r>
            <a:r>
              <a:rPr lang="da-DK" sz="1400" dirty="0"/>
              <a:t>). </a:t>
            </a:r>
            <a:r>
              <a:rPr lang="da-DK" sz="1400" dirty="0" smtClean="0"/>
              <a:t>It </a:t>
            </a:r>
            <a:r>
              <a:rPr lang="da-DK" sz="1400" dirty="0" err="1" smtClean="0"/>
              <a:t>can</a:t>
            </a:r>
            <a:r>
              <a:rPr lang="da-DK" sz="1400" dirty="0" smtClean="0"/>
              <a:t> </a:t>
            </a:r>
            <a:r>
              <a:rPr lang="da-DK" sz="1400" dirty="0" err="1" smtClean="0"/>
              <a:t>be</a:t>
            </a:r>
            <a:r>
              <a:rPr lang="da-DK" sz="1400" dirty="0" smtClean="0"/>
              <a:t> </a:t>
            </a:r>
            <a:r>
              <a:rPr lang="da-DK" sz="1400" dirty="0" err="1" smtClean="0"/>
              <a:t>highly</a:t>
            </a:r>
            <a:r>
              <a:rPr lang="da-DK" sz="1400" dirty="0" smtClean="0"/>
              <a:t> </a:t>
            </a:r>
            <a:r>
              <a:rPr lang="da-DK" sz="1400" dirty="0" err="1" smtClean="0"/>
              <a:t>recommended</a:t>
            </a:r>
            <a:r>
              <a:rPr lang="da-DK" sz="1400" dirty="0" smtClean="0"/>
              <a:t> to </a:t>
            </a:r>
            <a:r>
              <a:rPr lang="da-DK" sz="1400" dirty="0" err="1" smtClean="0"/>
              <a:t>increase</a:t>
            </a:r>
            <a:r>
              <a:rPr lang="da-DK" sz="1400" dirty="0" smtClean="0"/>
              <a:t> the </a:t>
            </a:r>
            <a:r>
              <a:rPr lang="da-DK" sz="1400" dirty="0" err="1" smtClean="0"/>
              <a:t>targeting</a:t>
            </a:r>
            <a:r>
              <a:rPr lang="da-DK" sz="1400" dirty="0" smtClean="0"/>
              <a:t> of </a:t>
            </a:r>
            <a:r>
              <a:rPr lang="da-DK" sz="1400" dirty="0" err="1" smtClean="0"/>
              <a:t>these</a:t>
            </a:r>
            <a:r>
              <a:rPr lang="da-DK" sz="1400" dirty="0" smtClean="0"/>
              <a:t> </a:t>
            </a:r>
            <a:r>
              <a:rPr lang="da-DK" sz="1400" dirty="0" err="1" smtClean="0"/>
              <a:t>markets</a:t>
            </a:r>
            <a:r>
              <a:rPr lang="da-DK" sz="1400" dirty="0" smtClean="0"/>
              <a:t>, as </a:t>
            </a:r>
            <a:r>
              <a:rPr lang="da-DK" sz="1400" dirty="0" err="1" smtClean="0"/>
              <a:t>they</a:t>
            </a:r>
            <a:r>
              <a:rPr lang="da-DK" sz="1400" dirty="0" smtClean="0"/>
              <a:t> </a:t>
            </a:r>
            <a:r>
              <a:rPr lang="da-DK" sz="1400" dirty="0" err="1" smtClean="0"/>
              <a:t>also</a:t>
            </a:r>
            <a:r>
              <a:rPr lang="da-DK" sz="1400" dirty="0" smtClean="0"/>
              <a:t> </a:t>
            </a:r>
            <a:r>
              <a:rPr lang="da-DK" sz="1400" dirty="0" err="1" smtClean="0"/>
              <a:t>happen</a:t>
            </a:r>
            <a:r>
              <a:rPr lang="da-DK" sz="1400" dirty="0" smtClean="0"/>
              <a:t> to </a:t>
            </a:r>
            <a:r>
              <a:rPr lang="da-DK" sz="1400" dirty="0" err="1" smtClean="0"/>
              <a:t>be</a:t>
            </a:r>
            <a:r>
              <a:rPr lang="da-DK" sz="1400" dirty="0" smtClean="0"/>
              <a:t> the </a:t>
            </a:r>
            <a:r>
              <a:rPr lang="da-DK" sz="1400" dirty="0" err="1" smtClean="0"/>
              <a:t>two</a:t>
            </a:r>
            <a:r>
              <a:rPr lang="da-DK" sz="1400" dirty="0" smtClean="0"/>
              <a:t> </a:t>
            </a:r>
            <a:r>
              <a:rPr lang="da-DK" sz="1400" dirty="0" err="1" smtClean="0"/>
              <a:t>largest</a:t>
            </a:r>
            <a:r>
              <a:rPr lang="da-DK" sz="1400" dirty="0" smtClean="0"/>
              <a:t> segments </a:t>
            </a:r>
            <a:r>
              <a:rPr lang="da-DK" sz="1400" dirty="0" err="1" smtClean="0"/>
              <a:t>through</a:t>
            </a:r>
            <a:r>
              <a:rPr lang="da-DK" sz="1400" dirty="0" smtClean="0"/>
              <a:t> Keflavik, </a:t>
            </a:r>
            <a:r>
              <a:rPr lang="da-DK" sz="1400" dirty="0" err="1" smtClean="0"/>
              <a:t>showing</a:t>
            </a:r>
            <a:r>
              <a:rPr lang="da-DK" sz="1400" dirty="0" smtClean="0"/>
              <a:t> </a:t>
            </a:r>
            <a:r>
              <a:rPr lang="da-DK" sz="1400" dirty="0" err="1"/>
              <a:t>i</a:t>
            </a:r>
            <a:r>
              <a:rPr lang="da-DK" sz="1400" dirty="0" err="1" smtClean="0"/>
              <a:t>mpressive</a:t>
            </a:r>
            <a:r>
              <a:rPr lang="da-DK" sz="1400" dirty="0" smtClean="0"/>
              <a:t> </a:t>
            </a:r>
            <a:r>
              <a:rPr lang="da-DK" sz="1400" dirty="0" err="1" smtClean="0"/>
              <a:t>growth</a:t>
            </a:r>
            <a:r>
              <a:rPr lang="da-DK" sz="1400" dirty="0" smtClean="0"/>
              <a:t>. </a:t>
            </a:r>
            <a:endParaRPr lang="da-DK" sz="1400" dirty="0"/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14" y="164340"/>
            <a:ext cx="994958" cy="54424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8535345" y="5911703"/>
            <a:ext cx="2186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</a:rPr>
              <a:t>Produced by Mads Lumholt</a:t>
            </a:r>
          </a:p>
          <a:p>
            <a:r>
              <a:rPr lang="da-DK" sz="1400">
                <a:solidFill>
                  <a:schemeClr val="bg1"/>
                </a:solidFill>
              </a:rPr>
              <a:t>Visit Greenland</a:t>
            </a:r>
          </a:p>
        </p:txBody>
      </p:sp>
    </p:spTree>
    <p:extLst>
      <p:ext uri="{BB962C8B-B14F-4D97-AF65-F5344CB8AC3E}">
        <p14:creationId xmlns:p14="http://schemas.microsoft.com/office/powerpoint/2010/main" val="119332744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2188</Words>
  <Application>Microsoft Macintosh PowerPoint</Application>
  <PresentationFormat>Widescreen</PresentationFormat>
  <Paragraphs>107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Century Gothic</vt:lpstr>
      <vt:lpstr>Pioneerbrush</vt:lpstr>
      <vt:lpstr>Arial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Lumholt</dc:creator>
  <cp:lastModifiedBy>Mads Lumholt</cp:lastModifiedBy>
  <cp:revision>482</cp:revision>
  <dcterms:created xsi:type="dcterms:W3CDTF">2016-01-11T14:18:41Z</dcterms:created>
  <dcterms:modified xsi:type="dcterms:W3CDTF">2016-03-04T10:34:46Z</dcterms:modified>
</cp:coreProperties>
</file>