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embeddedFontLst>
    <p:embeddedFont>
      <p:font typeface="Century Gothic" panose="020B0502020202020204" pitchFamily="3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
      <p:font typeface="Lato" panose="020F0502020204030203"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4641"/>
  </p:normalViewPr>
  <p:slideViewPr>
    <p:cSldViewPr snapToGrid="0" snapToObjects="1">
      <p:cViewPr varScale="1">
        <p:scale>
          <a:sx n="131" d="100"/>
          <a:sy n="131" d="100"/>
        </p:scale>
        <p:origin x="200" y="3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a-DK"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66325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2" name="Shape 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99" name="Shape 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08" name="Shape 1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17" name="Shape 1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27" name="Shape 1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56" name="Shape 1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og lodret teks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et titel og teks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nitsoverskrift"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Shape 29"/>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dhold med billedtekst"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lede med billedtekst"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da-DK"/>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isavia.is/english/news/over-10-million-passengers-will-travel-through-keflavik-airport-in-2018/1674" TargetMode="External"/><Relationship Id="rId5" Type="http://schemas.openxmlformats.org/officeDocument/2006/relationships/hyperlink" Target="http://media.unwto.org/press-release/2018-01-15/2017-international-tourism-results-highest-seven-years" TargetMode="External"/><Relationship Id="rId4" Type="http://schemas.openxmlformats.org/officeDocument/2006/relationships/hyperlink" Target="http://tourismstat.gl/resources/reports/da/r15/Turismestatistik%20rapport%20Gr%C3%B8nland%202017.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lumholt@visitgreenland.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nets.eu/dk/payments/kortbetaling-butik/betalingsterminaler/mobile-iwl250g/"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Shape 88"/>
          <p:cNvSpPr txBox="1"/>
          <p:nvPr/>
        </p:nvSpPr>
        <p:spPr>
          <a:xfrm>
            <a:off x="712492" y="4646527"/>
            <a:ext cx="4219432" cy="17056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da-DK" sz="3200" b="1" i="0" u="none" strike="noStrike" cap="none" dirty="0" err="1">
                <a:ln>
                  <a:solidFill>
                    <a:sysClr val="windowText" lastClr="000000"/>
                  </a:solidFill>
                </a:ln>
                <a:solidFill>
                  <a:schemeClr val="lt1"/>
                </a:solidFill>
                <a:latin typeface="Century Gothic"/>
                <a:ea typeface="Century Gothic"/>
                <a:cs typeface="Century Gothic"/>
                <a:sym typeface="Century Gothic"/>
              </a:rPr>
              <a:t>Tourism</a:t>
            </a:r>
            <a:r>
              <a:rPr lang="da-DK" sz="3200" b="1" i="0" u="none" strike="noStrike" cap="none" dirty="0">
                <a:ln>
                  <a:solidFill>
                    <a:sysClr val="windowText" lastClr="000000"/>
                  </a:solidFill>
                </a:ln>
                <a:solidFill>
                  <a:schemeClr val="lt1"/>
                </a:solidFill>
                <a:latin typeface="Century Gothic"/>
                <a:ea typeface="Century Gothic"/>
                <a:cs typeface="Century Gothic"/>
                <a:sym typeface="Century Gothic"/>
              </a:rPr>
              <a:t> Statistics</a:t>
            </a:r>
          </a:p>
          <a:p>
            <a:pPr marL="0" marR="0" lvl="0" indent="0" algn="l" rtl="0">
              <a:lnSpc>
                <a:spcPct val="100000"/>
              </a:lnSpc>
              <a:spcBef>
                <a:spcPts val="0"/>
              </a:spcBef>
              <a:spcAft>
                <a:spcPts val="0"/>
              </a:spcAft>
              <a:buClr>
                <a:srgbClr val="000000"/>
              </a:buClr>
              <a:buSzPts val="5000"/>
              <a:buFont typeface="Arial"/>
              <a:buNone/>
            </a:pPr>
            <a:r>
              <a:rPr lang="da-DK" sz="3200" b="1" i="0" u="none" strike="noStrike" cap="none" dirty="0">
                <a:ln>
                  <a:solidFill>
                    <a:sysClr val="windowText" lastClr="000000"/>
                  </a:solidFill>
                </a:ln>
                <a:solidFill>
                  <a:schemeClr val="lt1"/>
                </a:solidFill>
                <a:latin typeface="Century Gothic"/>
                <a:ea typeface="Century Gothic"/>
                <a:cs typeface="Century Gothic"/>
                <a:sym typeface="Century Gothic"/>
              </a:rPr>
              <a:t>Report 2017</a:t>
            </a:r>
            <a:endParaRPr sz="3200" dirty="0">
              <a:ln>
                <a:solidFill>
                  <a:sysClr val="windowText" lastClr="000000"/>
                </a:solidFill>
              </a:ln>
            </a:endParaRPr>
          </a:p>
          <a:p>
            <a:pPr marL="0" marR="0" lvl="0" indent="0" algn="l" rtl="0">
              <a:lnSpc>
                <a:spcPct val="100000"/>
              </a:lnSpc>
              <a:spcBef>
                <a:spcPts val="0"/>
              </a:spcBef>
              <a:spcAft>
                <a:spcPts val="0"/>
              </a:spcAft>
              <a:buNone/>
            </a:pPr>
            <a:r>
              <a:rPr lang="da-DK" sz="3200" b="1" i="0" u="none" strike="noStrike" cap="none" dirty="0" err="1">
                <a:ln>
                  <a:solidFill>
                    <a:sysClr val="windowText" lastClr="000000"/>
                  </a:solidFill>
                </a:ln>
                <a:solidFill>
                  <a:schemeClr val="lt1"/>
                </a:solidFill>
                <a:latin typeface="Century Gothic"/>
                <a:ea typeface="Century Gothic"/>
                <a:cs typeface="Century Gothic"/>
                <a:sym typeface="Century Gothic"/>
              </a:rPr>
              <a:t>East Greenland</a:t>
            </a:r>
            <a:endParaRPr sz="3200" dirty="0">
              <a:ln>
                <a:solidFill>
                  <a:sysClr val="windowText" lastClr="000000"/>
                </a:solidFill>
              </a:ln>
            </a:endParaRPr>
          </a:p>
          <a:p>
            <a:pPr marL="0" marR="0" lvl="0" indent="0" algn="l" rtl="0">
              <a:lnSpc>
                <a:spcPct val="100000"/>
              </a:lnSpc>
              <a:spcBef>
                <a:spcPts val="0"/>
              </a:spcBef>
              <a:spcAft>
                <a:spcPts val="0"/>
              </a:spcAft>
              <a:buClr>
                <a:srgbClr val="000000"/>
              </a:buClr>
              <a:buSzPts val="5000"/>
              <a:buFont typeface="Arial"/>
              <a:buNone/>
            </a:pPr>
            <a:endParaRPr sz="3200" b="1" i="0" u="none" strike="noStrike" cap="none" dirty="0">
              <a:ln>
                <a:solidFill>
                  <a:sysClr val="windowText" lastClr="000000"/>
                </a:solidFill>
              </a:ln>
              <a:solidFill>
                <a:schemeClr val="lt1"/>
              </a:solidFill>
              <a:latin typeface="Century Gothic"/>
              <a:ea typeface="Century Gothic"/>
              <a:cs typeface="Century Gothic"/>
              <a:sym typeface="Century Gothic"/>
            </a:endParaRPr>
          </a:p>
        </p:txBody>
      </p:sp>
      <p:pic>
        <p:nvPicPr>
          <p:cNvPr id="89" name="Shape 89"/>
          <p:cNvPicPr preferRelativeResize="0"/>
          <p:nvPr/>
        </p:nvPicPr>
        <p:blipFill rotWithShape="1">
          <a:blip r:embed="rId4">
            <a:alphaModFix/>
          </a:blip>
          <a:srcRect/>
          <a:stretch/>
        </p:blipFill>
        <p:spPr>
          <a:xfrm>
            <a:off x="8528462" y="4797630"/>
            <a:ext cx="3090116" cy="17182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95" name="Shape 95"/>
          <p:cNvSpPr txBox="1"/>
          <p:nvPr/>
        </p:nvSpPr>
        <p:spPr>
          <a:xfrm>
            <a:off x="520700" y="204525"/>
            <a:ext cx="43788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Introduction</a:t>
            </a:r>
            <a:endParaRPr lang="en-GB" sz="1400" b="1" i="0" u="none" strike="noStrike" cap="none" dirty="0">
              <a:solidFill>
                <a:srgbClr val="000000"/>
              </a:solidFill>
              <a:sym typeface="Arial"/>
            </a:endParaRPr>
          </a:p>
        </p:txBody>
      </p:sp>
      <p:sp>
        <p:nvSpPr>
          <p:cNvPr id="96" name="Shape 96"/>
          <p:cNvSpPr txBox="1"/>
          <p:nvPr/>
        </p:nvSpPr>
        <p:spPr>
          <a:xfrm>
            <a:off x="510972" y="1083274"/>
            <a:ext cx="10825500" cy="5229977"/>
          </a:xfrm>
          <a:prstGeom prst="rect">
            <a:avLst/>
          </a:prstGeom>
          <a:noFill/>
          <a:ln>
            <a:noFill/>
          </a:ln>
        </p:spPr>
        <p:txBody>
          <a:bodyPr spcFirstLastPara="1" wrap="square" lIns="91425" tIns="45700" rIns="91425" bIns="45700" anchor="t" anchorCtr="0">
            <a:noAutofit/>
          </a:bodyPr>
          <a:lstStyle/>
          <a:p>
            <a:pPr lvl="0">
              <a:buClr>
                <a:schemeClr val="dk1"/>
              </a:buClr>
              <a:buSzPts val="1200"/>
            </a:pPr>
            <a:r>
              <a:rPr lang="en-GB" sz="1200" dirty="0">
                <a:solidFill>
                  <a:schemeClr val="dk1"/>
                </a:solidFill>
                <a:latin typeface="Lato"/>
                <a:ea typeface="Lato"/>
                <a:cs typeface="Lato"/>
                <a:sym typeface="Lato"/>
              </a:rPr>
              <a:t>As explained in the </a:t>
            </a:r>
            <a:r>
              <a:rPr lang="en-GB" sz="1200" dirty="0">
                <a:solidFill>
                  <a:schemeClr val="dk1"/>
                </a:solidFill>
                <a:latin typeface="Lato"/>
                <a:ea typeface="Lato"/>
                <a:cs typeface="Lato"/>
                <a:sym typeface="Lato"/>
                <a:hlinkClick r:id="rId4"/>
              </a:rPr>
              <a:t>national tourism statistics report 2017</a:t>
            </a:r>
            <a:r>
              <a:rPr lang="en-GB" sz="1200" dirty="0">
                <a:solidFill>
                  <a:schemeClr val="dk1"/>
                </a:solidFill>
                <a:latin typeface="Lato"/>
                <a:ea typeface="Lato"/>
                <a:cs typeface="Lato"/>
                <a:sym typeface="Lato"/>
              </a:rPr>
              <a:t> the flight passenger data from 2017 unfortunately cannot be used to identify trends in the Greenlandic tourism development as it is not complete. Visit Greenland, Statistics Greenland and </a:t>
            </a:r>
            <a:r>
              <a:rPr lang="en-GB" sz="1200" dirty="0" err="1">
                <a:solidFill>
                  <a:schemeClr val="dk1"/>
                </a:solidFill>
                <a:latin typeface="Lato"/>
                <a:ea typeface="Lato"/>
                <a:cs typeface="Lato"/>
                <a:sym typeface="Lato"/>
              </a:rPr>
              <a:t>Mittarfeqarfiit</a:t>
            </a:r>
            <a:r>
              <a:rPr lang="en-GB" sz="1200" dirty="0">
                <a:solidFill>
                  <a:schemeClr val="dk1"/>
                </a:solidFill>
                <a:latin typeface="Lato"/>
                <a:ea typeface="Lato"/>
                <a:cs typeface="Lato"/>
                <a:sym typeface="Lato"/>
              </a:rPr>
              <a:t> have joined forces to ensure a more complete registration in 2018.  </a:t>
            </a:r>
            <a:endParaRPr lang="en-GB" sz="1200" dirty="0"/>
          </a:p>
          <a:p>
            <a:pPr lvl="0">
              <a:buClr>
                <a:schemeClr val="dk1"/>
              </a:buClr>
              <a:buSzPts val="1200"/>
            </a:pPr>
            <a:endParaRPr lang="en-GB" sz="1200" dirty="0">
              <a:solidFill>
                <a:schemeClr val="dk1"/>
              </a:solidFill>
              <a:latin typeface="Lato"/>
              <a:ea typeface="Lato"/>
              <a:cs typeface="Lato"/>
              <a:sym typeface="Lato"/>
            </a:endParaRPr>
          </a:p>
          <a:p>
            <a:pPr lvl="0">
              <a:buClr>
                <a:schemeClr val="dk1"/>
              </a:buClr>
              <a:buSzPts val="1200"/>
            </a:pPr>
            <a:r>
              <a:rPr lang="en-GB" sz="1200" dirty="0">
                <a:solidFill>
                  <a:schemeClr val="dk1"/>
                </a:solidFill>
                <a:latin typeface="Lato"/>
                <a:ea typeface="Lato"/>
                <a:cs typeface="Lato"/>
                <a:sym typeface="Lato"/>
              </a:rPr>
              <a:t>Thus this regional report primarily focuses on the overnight stay statistics and the cruise statistics. We recommend that this report is seen as a supplement to the national report as that is based on a larger data volume minimizing the statistical uncertainty. Furthermore the national report looks in depth at the latest tourism interviews conducted by two Visit Greenland interns from the tourism program at Aalborg University during July and August 2017. </a:t>
            </a:r>
          </a:p>
          <a:p>
            <a:pPr marL="0" marR="0" lvl="0" indent="0" algn="l" rtl="0">
              <a:lnSpc>
                <a:spcPct val="100000"/>
              </a:lnSpc>
              <a:spcBef>
                <a:spcPts val="0"/>
              </a:spcBef>
              <a:spcAft>
                <a:spcPts val="0"/>
              </a:spcAft>
              <a:buClr>
                <a:schemeClr val="dk1"/>
              </a:buClr>
              <a:buSzPts val="1200"/>
              <a:buFont typeface="Arial"/>
              <a:buNone/>
            </a:pPr>
            <a:endParaRPr sz="1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latin typeface="Lato"/>
                <a:ea typeface="Lato"/>
                <a:cs typeface="Lato"/>
                <a:sym typeface="Lato"/>
              </a:rPr>
              <a:t>Should on with a cautious eye judge the 2017 tourism season in </a:t>
            </a:r>
            <a:r>
              <a:rPr lang="en-GB" sz="1200" dirty="0" err="1">
                <a:latin typeface="Lato"/>
                <a:ea typeface="Lato"/>
                <a:cs typeface="Lato"/>
                <a:sym typeface="Lato"/>
              </a:rPr>
              <a:t>East Greenland</a:t>
            </a:r>
            <a:r>
              <a:rPr lang="en-GB" sz="1200" dirty="0">
                <a:latin typeface="Lato"/>
                <a:ea typeface="Lato"/>
                <a:cs typeface="Lato"/>
                <a:sym typeface="Lato"/>
              </a:rPr>
              <a:t> data – that does not paint an entirely clear picture – shows a small growth compared to 2016.</a:t>
            </a: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lvl="0">
              <a:buClr>
                <a:schemeClr val="dk1"/>
              </a:buClr>
              <a:buSzPts val="1200"/>
            </a:pPr>
            <a:r>
              <a:rPr lang="en-GB" sz="1200" dirty="0">
                <a:solidFill>
                  <a:schemeClr val="dk1"/>
                </a:solidFill>
                <a:latin typeface="Lato"/>
                <a:ea typeface="Lato"/>
                <a:cs typeface="Lato"/>
                <a:sym typeface="Lato"/>
              </a:rPr>
              <a:t>The tourist overnight stay statistics, the cruise statistics as well as feedback from Greenlandic tourism operators show that overall 2017 was a good year for tourism in Greenland. As the incomplete flight passenger data from this year could not be used we chose instead to ask 240 Greenlandic tourism operators about their 2017 season and their expectations for 2018. We received answers from a total of 82. </a:t>
            </a:r>
            <a:endParaRPr lang="en-GB" sz="1200" dirty="0"/>
          </a:p>
          <a:p>
            <a:pPr lvl="0">
              <a:buClr>
                <a:schemeClr val="dk1"/>
              </a:buClr>
              <a:buSzPts val="1200"/>
            </a:pPr>
            <a:endParaRPr lang="en-GB" sz="1200" dirty="0">
              <a:solidFill>
                <a:schemeClr val="dk1"/>
              </a:solidFill>
              <a:latin typeface="Lato"/>
              <a:ea typeface="Lato"/>
              <a:cs typeface="Lato"/>
              <a:sym typeface="Lato"/>
            </a:endParaRPr>
          </a:p>
          <a:p>
            <a:pPr lvl="0">
              <a:buClr>
                <a:schemeClr val="dk1"/>
              </a:buClr>
              <a:buSzPts val="1200"/>
            </a:pPr>
            <a:r>
              <a:rPr lang="en-GB" sz="1200" dirty="0">
                <a:solidFill>
                  <a:schemeClr val="dk1"/>
                </a:solidFill>
                <a:latin typeface="Lato"/>
                <a:ea typeface="Lato"/>
                <a:cs typeface="Lato"/>
                <a:sym typeface="Lato"/>
              </a:rPr>
              <a:t>The numbers on overnight stays show an overall growth of approximately 10% while the number of cruise passengers has increased by 13.1%. Only 5.5% of the tourism operators reported negative growth while the rest either had a season similar to 2016 or experienced growth.  </a:t>
            </a:r>
          </a:p>
          <a:p>
            <a:pPr lvl="0">
              <a:buClr>
                <a:schemeClr val="dk1"/>
              </a:buClr>
              <a:buSzPts val="1200"/>
            </a:pPr>
            <a:endParaRPr lang="en-GB" sz="1200" dirty="0">
              <a:solidFill>
                <a:schemeClr val="dk1"/>
              </a:solidFill>
              <a:latin typeface="Lato"/>
              <a:ea typeface="Lato"/>
              <a:cs typeface="Lato"/>
              <a:sym typeface="Lato"/>
            </a:endParaRPr>
          </a:p>
          <a:p>
            <a:pPr lvl="0">
              <a:buClr>
                <a:schemeClr val="dk1"/>
              </a:buClr>
              <a:buSzPts val="1200"/>
            </a:pPr>
            <a:r>
              <a:rPr lang="en-GB" sz="1200" dirty="0">
                <a:solidFill>
                  <a:schemeClr val="dk1"/>
                </a:solidFill>
                <a:latin typeface="Lato"/>
                <a:ea typeface="Lato"/>
                <a:cs typeface="Lato"/>
                <a:sym typeface="Lato"/>
              </a:rPr>
              <a:t>Globally </a:t>
            </a:r>
            <a:r>
              <a:rPr lang="en-GB" sz="1200" u="sng" dirty="0">
                <a:solidFill>
                  <a:schemeClr val="hlink"/>
                </a:solidFill>
                <a:latin typeface="Lato"/>
                <a:ea typeface="Lato"/>
                <a:cs typeface="Lato"/>
                <a:sym typeface="Lato"/>
                <a:hlinkClick r:id="rId5"/>
              </a:rPr>
              <a:t>2017 has been one of the best years in recent times</a:t>
            </a:r>
            <a:r>
              <a:rPr lang="en-GB" sz="1200" dirty="0">
                <a:solidFill>
                  <a:schemeClr val="dk1"/>
                </a:solidFill>
                <a:latin typeface="Lato"/>
                <a:ea typeface="Lato"/>
                <a:cs typeface="Lato"/>
                <a:sym typeface="Lato"/>
                <a:hlinkClick r:id="rId5"/>
              </a:rPr>
              <a:t> </a:t>
            </a:r>
            <a:r>
              <a:rPr lang="en-GB" sz="1200" dirty="0">
                <a:solidFill>
                  <a:schemeClr val="dk1"/>
                </a:solidFill>
                <a:latin typeface="Lato"/>
                <a:ea typeface="Lato"/>
                <a:cs typeface="Lato"/>
                <a:sym typeface="Lato"/>
              </a:rPr>
              <a:t>with a total growth of 7% with Europe as a region experienced a growth of 8%. The prognosis on the coming years points to a continued medium-high global growth of </a:t>
            </a:r>
            <a:r>
              <a:rPr lang="en-GB" sz="1200" u="sng" dirty="0">
                <a:solidFill>
                  <a:schemeClr val="hlink"/>
                </a:solidFill>
                <a:latin typeface="Lato"/>
                <a:ea typeface="Lato"/>
                <a:cs typeface="Lato"/>
                <a:sym typeface="Lato"/>
                <a:hlinkClick r:id="rId5"/>
              </a:rPr>
              <a:t>approximately 5%</a:t>
            </a:r>
            <a:r>
              <a:rPr lang="en-GB" sz="1200" dirty="0">
                <a:solidFill>
                  <a:schemeClr val="dk1"/>
                </a:solidFill>
                <a:latin typeface="Lato"/>
                <a:ea typeface="Lato"/>
                <a:cs typeface="Lato"/>
                <a:sym typeface="Lato"/>
                <a:hlinkClick r:id="rId5"/>
              </a:rPr>
              <a:t>. </a:t>
            </a:r>
            <a:endParaRPr lang="en-GB" sz="1200" dirty="0"/>
          </a:p>
          <a:p>
            <a:pPr lvl="0">
              <a:buClr>
                <a:schemeClr val="dk1"/>
              </a:buClr>
              <a:buSzPts val="1200"/>
            </a:pPr>
            <a:endParaRPr lang="en-GB" sz="1200" dirty="0">
              <a:solidFill>
                <a:schemeClr val="dk1"/>
              </a:solidFill>
              <a:latin typeface="Lato"/>
              <a:ea typeface="Lato"/>
              <a:cs typeface="Lato"/>
              <a:sym typeface="Lato"/>
            </a:endParaRPr>
          </a:p>
          <a:p>
            <a:pPr lvl="0">
              <a:buClr>
                <a:schemeClr val="dk1"/>
              </a:buClr>
              <a:buSzPts val="1200"/>
            </a:pPr>
            <a:r>
              <a:rPr lang="en-GB" sz="1200" dirty="0">
                <a:solidFill>
                  <a:schemeClr val="dk1"/>
                </a:solidFill>
                <a:latin typeface="Lato"/>
                <a:ea typeface="Lato"/>
                <a:cs typeface="Lato"/>
                <a:sym typeface="Lato"/>
              </a:rPr>
              <a:t>Iceland is still a part of the growth elite and in 2017 the country experienced a growth in the number of international passengers of 24.2%. It is expected that during 2018 </a:t>
            </a:r>
            <a:r>
              <a:rPr lang="en-GB" sz="1200" u="sng" dirty="0">
                <a:solidFill>
                  <a:schemeClr val="hlink"/>
                </a:solidFill>
                <a:latin typeface="Lato"/>
                <a:ea typeface="Lato"/>
                <a:cs typeface="Lato"/>
                <a:sym typeface="Lato"/>
                <a:hlinkClick r:id="rId6"/>
              </a:rPr>
              <a:t>more than 10 million passengers will pass through Keflavik</a:t>
            </a:r>
            <a:r>
              <a:rPr lang="en-GB" sz="1200" dirty="0">
                <a:solidFill>
                  <a:schemeClr val="dk1"/>
                </a:solidFill>
                <a:latin typeface="Lato"/>
                <a:ea typeface="Lato"/>
                <a:cs typeface="Lato"/>
                <a:sym typeface="Lato"/>
              </a:rPr>
              <a:t>. Despite the fact that Air Iceland Connect report a negative growth of -9.7% on routes between Iceland and Greenland from 2016 to 2017 the potential for Iceland-Greenland combination trips is still relevant to consider also by virtue of the feedback from many of the 292 land based tourists interviewed by Visit Greenland in July-August (please, see the national tourism report p. 28). </a:t>
            </a:r>
          </a:p>
          <a:p>
            <a:pPr lvl="0">
              <a:buClr>
                <a:schemeClr val="dk1"/>
              </a:buClr>
              <a:buSzPts val="1200"/>
            </a:pPr>
            <a:endParaRPr lang="en-GB" sz="1200" dirty="0">
              <a:solidFill>
                <a:schemeClr val="dk1"/>
              </a:solidFill>
              <a:latin typeface="Lato"/>
              <a:ea typeface="Lato"/>
              <a:cs typeface="Lato"/>
              <a:sym typeface="Lato"/>
            </a:endParaRPr>
          </a:p>
          <a:p>
            <a:pPr lvl="0">
              <a:buClr>
                <a:schemeClr val="dk1"/>
              </a:buClr>
              <a:buSzPts val="1200"/>
            </a:pPr>
            <a:r>
              <a:rPr lang="en-GB" sz="1200" dirty="0">
                <a:solidFill>
                  <a:schemeClr val="dk1"/>
                </a:solidFill>
                <a:latin typeface="Lato"/>
                <a:ea typeface="Lato"/>
                <a:cs typeface="Lato"/>
                <a:sym typeface="Lato"/>
              </a:rPr>
              <a:t>Each region undeniably still has its challenges whether it’d be accessibility, over- or under-capacity in the high season, logistics and the like. However since 2014 there has been a relatively nice growth nationally and overall there is reason for continued optimism when it comes to the next few years.   </a:t>
            </a: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02" name="Shape 102"/>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Flight Passengers Travelling Out of Greenland via the 2 Airports in the Region  </a:t>
            </a:r>
            <a:endParaRPr lang="en-GB" sz="1400" b="1" i="0" u="none" strike="noStrike" cap="none" dirty="0">
              <a:solidFill>
                <a:srgbClr val="000000"/>
              </a:solidFill>
              <a:sym typeface="Arial"/>
            </a:endParaRPr>
          </a:p>
        </p:txBody>
      </p:sp>
      <p:sp>
        <p:nvSpPr>
          <p:cNvPr id="103" name="Shape 103"/>
          <p:cNvSpPr txBox="1"/>
          <p:nvPr/>
        </p:nvSpPr>
        <p:spPr>
          <a:xfrm>
            <a:off x="510972" y="1024906"/>
            <a:ext cx="10967666" cy="21610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As mentioned in the introduction that registration of the country of residence of the </a:t>
            </a:r>
            <a:r>
              <a:rPr lang="en-GB" sz="1200" dirty="0">
                <a:solidFill>
                  <a:schemeClr val="dk1"/>
                </a:solidFill>
                <a:latin typeface="Lato"/>
                <a:ea typeface="Lato"/>
                <a:cs typeface="Lato"/>
                <a:sym typeface="Lato"/>
              </a:rPr>
              <a:t>passengers in the course of 2017. </a:t>
            </a:r>
            <a:r>
              <a:rPr lang="en-GB" sz="1200" b="0" i="0" u="none" strike="noStrike" cap="none" dirty="0">
                <a:solidFill>
                  <a:schemeClr val="dk1"/>
                </a:solidFill>
                <a:latin typeface="Lato"/>
                <a:ea typeface="Lato"/>
                <a:cs typeface="Lato"/>
                <a:sym typeface="Lato"/>
              </a:rPr>
              <a:t>With 37% non-registered </a:t>
            </a:r>
            <a:r>
              <a:rPr lang="en-GB" sz="1200" b="0" i="0" u="none" strike="noStrike" cap="none" dirty="0" err="1">
                <a:solidFill>
                  <a:schemeClr val="dk1"/>
                </a:solidFill>
                <a:latin typeface="Lato"/>
                <a:ea typeface="Lato"/>
                <a:cs typeface="Lato"/>
                <a:sym typeface="Lato"/>
              </a:rPr>
              <a:t>Kulusuk</a:t>
            </a:r>
            <a:r>
              <a:rPr lang="en-GB" sz="1200" b="0" i="0" u="none" strike="noStrike" cap="none" dirty="0">
                <a:solidFill>
                  <a:schemeClr val="dk1"/>
                </a:solidFill>
                <a:latin typeface="Lato"/>
                <a:ea typeface="Lato"/>
                <a:cs typeface="Lato"/>
                <a:sym typeface="Lato"/>
              </a:rPr>
              <a:t> Airport is especially affected. </a:t>
            </a:r>
            <a:r>
              <a:rPr lang="en-GB" sz="1200" b="0" i="0" u="none" strike="noStrike" cap="none" dirty="0" err="1">
                <a:solidFill>
                  <a:schemeClr val="dk1"/>
                </a:solidFill>
                <a:latin typeface="Lato"/>
                <a:ea typeface="Lato"/>
                <a:cs typeface="Lato"/>
                <a:sym typeface="Lato"/>
              </a:rPr>
              <a:t>Nerlerit</a:t>
            </a:r>
            <a:r>
              <a:rPr lang="en-GB" sz="1200" b="0" i="0" u="none" strike="noStrike" cap="none" dirty="0">
                <a:solidFill>
                  <a:schemeClr val="dk1"/>
                </a:solidFill>
                <a:latin typeface="Lato"/>
                <a:ea typeface="Lato"/>
                <a:cs typeface="Lato"/>
                <a:sym typeface="Lato"/>
              </a:rPr>
              <a:t> </a:t>
            </a:r>
            <a:r>
              <a:rPr lang="en-GB" sz="1200" b="0" i="0" u="none" strike="noStrike" cap="none" dirty="0" err="1">
                <a:solidFill>
                  <a:schemeClr val="dk1"/>
                </a:solidFill>
                <a:latin typeface="Lato"/>
                <a:ea typeface="Lato"/>
                <a:cs typeface="Lato"/>
                <a:sym typeface="Lato"/>
              </a:rPr>
              <a:t>Inaat</a:t>
            </a:r>
            <a:r>
              <a:rPr lang="en-GB" sz="1200" b="0" i="0" u="none" strike="noStrike" cap="none" dirty="0">
                <a:solidFill>
                  <a:schemeClr val="dk1"/>
                </a:solidFill>
                <a:latin typeface="Lato"/>
                <a:ea typeface="Lato"/>
                <a:cs typeface="Lato"/>
                <a:sym typeface="Lato"/>
              </a:rPr>
              <a:t> had 15.6% non-registered. As mentioned initiatives to ensure a </a:t>
            </a:r>
            <a:r>
              <a:rPr lang="en-GB" sz="1200" dirty="0">
                <a:solidFill>
                  <a:schemeClr val="dk1"/>
                </a:solidFill>
                <a:latin typeface="Lato"/>
                <a:ea typeface="Lato"/>
                <a:cs typeface="Lato"/>
                <a:sym typeface="Lato"/>
              </a:rPr>
              <a:t>far more complete registration in 2018 has been launched.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All country segments have less than 1,000 passengers and the growth rates are thus listed in grey, as a difference of even a few passengers from year to year will cause an exaggerated fluctuation in the growth rate and must therefore be taken with reservations.</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Every year the group of non-registered is distributed on all countries of residence as well as Other Europe and Other countries relative to the share of each in the pool of registered. This method is agreed upon with Statistics Greenland in order </a:t>
            </a:r>
            <a:r>
              <a:rPr lang="en-GB" sz="1200" dirty="0">
                <a:solidFill>
                  <a:schemeClr val="dk1"/>
                </a:solidFill>
                <a:latin typeface="Lato"/>
                <a:ea typeface="Lato"/>
                <a:cs typeface="Lato"/>
                <a:sym typeface="Lato"/>
              </a:rPr>
              <a:t>for the numbers to be more representative.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The 2017 flight passenger data is too incomplete to be representative, so this year, much more attention is paid to the statistics on overnight stay</a:t>
            </a:r>
            <a:r>
              <a:rPr lang="en-GB" sz="1200" dirty="0">
                <a:solidFill>
                  <a:schemeClr val="dk1"/>
                </a:solidFill>
                <a:latin typeface="Lato"/>
                <a:ea typeface="Lato"/>
                <a:cs typeface="Lato"/>
                <a:sym typeface="Lato"/>
              </a:rPr>
              <a:t>s. </a:t>
            </a:r>
            <a:r>
              <a:rPr lang="en-GB" sz="1200" b="0" i="0" u="none" strike="noStrike" cap="none" dirty="0">
                <a:solidFill>
                  <a:schemeClr val="dk1"/>
                </a:solidFill>
                <a:latin typeface="Lato"/>
                <a:ea typeface="Lato"/>
                <a:cs typeface="Lato"/>
                <a:sym typeface="Lato"/>
              </a:rPr>
              <a:t> </a:t>
            </a:r>
            <a:endParaRPr lang="en-GB"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04" name="Shape 104"/>
          <p:cNvPicPr preferRelativeResize="0"/>
          <p:nvPr/>
        </p:nvPicPr>
        <p:blipFill>
          <a:blip r:embed="rId4"/>
          <a:stretch>
            <a:fillRect/>
          </a:stretch>
        </p:blipFill>
        <p:spPr>
          <a:xfrm>
            <a:off x="625770" y="3288870"/>
            <a:ext cx="5171526" cy="3158002"/>
          </a:xfrm>
          <a:prstGeom prst="rect">
            <a:avLst/>
          </a:prstGeom>
          <a:noFill/>
          <a:ln w="9525" cap="flat" cmpd="sng">
            <a:solidFill>
              <a:schemeClr val="dk1"/>
            </a:solidFill>
            <a:prstDash val="solid"/>
            <a:round/>
            <a:headEnd type="none" w="sm" len="sm"/>
            <a:tailEnd type="none" w="sm" len="sm"/>
          </a:ln>
        </p:spPr>
      </p:pic>
      <p:pic>
        <p:nvPicPr>
          <p:cNvPr id="105" name="Shape 105"/>
          <p:cNvPicPr preferRelativeResize="0"/>
          <p:nvPr/>
        </p:nvPicPr>
        <p:blipFill>
          <a:blip r:embed="rId5"/>
          <a:stretch>
            <a:fillRect/>
          </a:stretch>
        </p:blipFill>
        <p:spPr>
          <a:xfrm>
            <a:off x="6234110" y="3290611"/>
            <a:ext cx="5086141" cy="3154519"/>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11" name="Shape 111"/>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Number of Overnight Stays in the Region </a:t>
            </a:r>
            <a:endParaRPr lang="en-GB" sz="1400" b="1" i="0" u="none" strike="noStrike" cap="none" dirty="0">
              <a:solidFill>
                <a:srgbClr val="000000"/>
              </a:solidFill>
              <a:sym typeface="Arial"/>
            </a:endParaRPr>
          </a:p>
        </p:txBody>
      </p:sp>
      <p:sp>
        <p:nvSpPr>
          <p:cNvPr id="112" name="Shape 112"/>
          <p:cNvSpPr txBox="1"/>
          <p:nvPr/>
        </p:nvSpPr>
        <p:spPr>
          <a:xfrm>
            <a:off x="510972" y="840079"/>
            <a:ext cx="11037900" cy="13119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A growth of 106.8% in the number of international overnight stays (per definition tourists) is a very significant growth. Included in the number below are registrations from 3 medium size accommodations in the region that only began to submit registrations in 2017. If one is to make a real comparison with 2016 where the 3 accommodations did not </a:t>
            </a:r>
            <a:r>
              <a:rPr lang="en-GB" sz="1200" dirty="0">
                <a:solidFill>
                  <a:schemeClr val="dk1"/>
                </a:solidFill>
                <a:latin typeface="Lato"/>
                <a:ea typeface="Lato"/>
                <a:cs typeface="Lato"/>
                <a:sym typeface="Lato"/>
              </a:rPr>
              <a:t>submit their numbers must be deducted from 2017. That equals </a:t>
            </a:r>
            <a:r>
              <a:rPr lang="en-GB" sz="1200" b="0" i="0" u="none" strike="noStrike" cap="none" dirty="0">
                <a:solidFill>
                  <a:schemeClr val="dk1"/>
                </a:solidFill>
                <a:latin typeface="Lato"/>
                <a:ea typeface="Lato"/>
                <a:cs typeface="Lato"/>
                <a:sym typeface="Lato"/>
              </a:rPr>
              <a:t>10,587 </a:t>
            </a:r>
            <a:r>
              <a:rPr lang="en-GB" sz="1200" dirty="0">
                <a:solidFill>
                  <a:schemeClr val="dk1"/>
                </a:solidFill>
                <a:latin typeface="Lato"/>
                <a:ea typeface="Lato"/>
                <a:cs typeface="Lato"/>
                <a:sym typeface="Lato"/>
              </a:rPr>
              <a:t>tourist overnight stays instead of </a:t>
            </a:r>
            <a:r>
              <a:rPr lang="en-GB" sz="1200" b="0" i="0" u="none" strike="noStrike" cap="none" dirty="0">
                <a:solidFill>
                  <a:schemeClr val="dk1"/>
                </a:solidFill>
                <a:latin typeface="Lato"/>
                <a:ea typeface="Lato"/>
                <a:cs typeface="Lato"/>
                <a:sym typeface="Lato"/>
              </a:rPr>
              <a:t>15,675 which is the equivalent of </a:t>
            </a:r>
            <a:r>
              <a:rPr lang="en-GB" sz="1200" b="1" i="0" u="none" strike="noStrike" cap="none" dirty="0">
                <a:solidFill>
                  <a:schemeClr val="dk1"/>
                </a:solidFill>
                <a:latin typeface="Lato"/>
                <a:ea typeface="Lato"/>
                <a:cs typeface="Lato"/>
                <a:sym typeface="Lato"/>
              </a:rPr>
              <a:t>39.7% </a:t>
            </a:r>
            <a:r>
              <a:rPr lang="en-GB" sz="1200" i="0" u="none" strike="noStrike" cap="none" dirty="0">
                <a:solidFill>
                  <a:schemeClr val="dk1"/>
                </a:solidFill>
                <a:latin typeface="Lato"/>
                <a:ea typeface="Lato"/>
                <a:cs typeface="Lato"/>
                <a:sym typeface="Lato"/>
              </a:rPr>
              <a:t>which sounds more plausible</a:t>
            </a:r>
            <a:r>
              <a:rPr lang="en-GB" sz="1200" b="0" i="0" u="none" strike="noStrike" cap="none" dirty="0">
                <a:solidFill>
                  <a:schemeClr val="dk1"/>
                </a:solidFill>
                <a:latin typeface="Lato"/>
                <a:ea typeface="Lato"/>
                <a:cs typeface="Lato"/>
                <a:sym typeface="Lato"/>
              </a:rPr>
              <a:t>, though still surprisingly high. </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The segment Other countries represent the largest growth with 8,478 overnight stays corresponding to a growth of 483.1%. Here the data from the above mentioned 3 ‘new’ accommodations have not been deducted, as is also the case with all other country segments mentioned below. </a:t>
            </a:r>
            <a:endParaRPr lang="en-GB"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13" name="Shape 113"/>
          <p:cNvPicPr preferRelativeResize="0"/>
          <p:nvPr/>
        </p:nvPicPr>
        <p:blipFill>
          <a:blip r:embed="rId4"/>
          <a:stretch>
            <a:fillRect/>
          </a:stretch>
        </p:blipFill>
        <p:spPr>
          <a:xfrm>
            <a:off x="610477" y="2288517"/>
            <a:ext cx="6631570" cy="4135622"/>
          </a:xfrm>
          <a:prstGeom prst="rect">
            <a:avLst/>
          </a:prstGeom>
          <a:noFill/>
          <a:ln w="9525" cap="flat" cmpd="sng">
            <a:solidFill>
              <a:schemeClr val="dk1"/>
            </a:solidFill>
            <a:prstDash val="solid"/>
            <a:round/>
            <a:headEnd type="none" w="sm" len="sm"/>
            <a:tailEnd type="none" w="sm" len="sm"/>
          </a:ln>
        </p:spPr>
      </p:pic>
      <p:sp>
        <p:nvSpPr>
          <p:cNvPr id="114" name="Shape 114"/>
          <p:cNvSpPr txBox="1"/>
          <p:nvPr/>
        </p:nvSpPr>
        <p:spPr>
          <a:xfrm>
            <a:off x="7661061" y="2511120"/>
            <a:ext cx="3887811" cy="39130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With 1,037 more overnight stays Germany is in 2. Place, the equivalent of a growth of 87.8%. </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There has been a decline of -60.5% of Greenlandic citizens.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Slightly surprising tourists residing in Italy come in 4. Place with a growth of 914.5%, the equivalent of 759 overnight stays. </a:t>
            </a:r>
            <a:r>
              <a:rPr lang="en-GB" sz="1200" dirty="0">
                <a:solidFill>
                  <a:schemeClr val="dk1"/>
                </a:solidFill>
                <a:latin typeface="Lato"/>
                <a:ea typeface="Lato"/>
                <a:cs typeface="Lato"/>
                <a:sym typeface="Lato"/>
              </a:rPr>
              <a:t>We are</a:t>
            </a:r>
            <a:r>
              <a:rPr lang="en-GB" sz="1200" b="0" i="0" u="none" strike="noStrike" cap="none" dirty="0">
                <a:solidFill>
                  <a:schemeClr val="dk1"/>
                </a:solidFill>
                <a:latin typeface="Lato"/>
                <a:ea typeface="Lato"/>
                <a:cs typeface="Lato"/>
                <a:sym typeface="Lato"/>
              </a:rPr>
              <a:t>, however, dealing with segments with less than 1,000 overnight stays, so growth rates must be taken with reservations aide from the fact that these data include the ‘new’ accommodations. It is still a remarkable growth though.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With </a:t>
            </a:r>
            <a:r>
              <a:rPr lang="en-GB" sz="1200" dirty="0">
                <a:solidFill>
                  <a:schemeClr val="dk1"/>
                </a:solidFill>
                <a:latin typeface="Lato"/>
                <a:ea typeface="Lato"/>
                <a:cs typeface="Lato"/>
                <a:sym typeface="Lato"/>
              </a:rPr>
              <a:t>all the necessary reservations it does not make sense to draw any conclusions based on the numbers from the rest of the country segments.</a:t>
            </a: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Lato"/>
                <a:ea typeface="Lato"/>
                <a:cs typeface="Lato"/>
                <a:sym typeface="Lato"/>
              </a:rPr>
              <a:t>  </a:t>
            </a: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There are still accommodations in the region that do not submit registrations. Statistics Greenland and VG are working on including them</a:t>
            </a:r>
            <a:r>
              <a:rPr lang="en-GB" sz="1200" dirty="0">
                <a:solidFill>
                  <a:schemeClr val="dk1"/>
                </a:solidFill>
                <a:latin typeface="Lato"/>
                <a:ea typeface="Lato"/>
                <a:cs typeface="Lato"/>
                <a:sym typeface="Lato"/>
              </a:rPr>
              <a:t> in the registration. </a:t>
            </a:r>
            <a:endParaRPr lang="en-GB"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20" name="Shape 120"/>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Number of Individual Guests in the Region</a:t>
            </a:r>
            <a:endParaRPr lang="en-GB" sz="1400" b="1" i="0" u="none" strike="noStrike" cap="none" dirty="0">
              <a:solidFill>
                <a:srgbClr val="000000"/>
              </a:solidFill>
              <a:sym typeface="Arial"/>
            </a:endParaRPr>
          </a:p>
        </p:txBody>
      </p:sp>
      <p:sp>
        <p:nvSpPr>
          <p:cNvPr id="121" name="Shape 121"/>
          <p:cNvSpPr txBox="1"/>
          <p:nvPr/>
        </p:nvSpPr>
        <p:spPr>
          <a:xfrm>
            <a:off x="510975" y="1024899"/>
            <a:ext cx="10967700" cy="123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In order to make a real comparison between 2016 and 2017 we must deduct data from the 3 recently added accommodations in the statistics database. The new accommodations represent 1,015 international guests (per definition tourists). When they are deducted there was a growth in the number of international </a:t>
            </a:r>
            <a:r>
              <a:rPr lang="en-GB" sz="1200" dirty="0">
                <a:solidFill>
                  <a:schemeClr val="dk1"/>
                </a:solidFill>
                <a:latin typeface="Lato"/>
                <a:ea typeface="Lato"/>
                <a:cs typeface="Lato"/>
                <a:sym typeface="Lato"/>
              </a:rPr>
              <a:t>guests of 2.9% which is significantly lower than the growth in the number of tourist overnight stays which is 39.7% (please see the previous page).</a:t>
            </a:r>
            <a:r>
              <a:rPr lang="en-GB" sz="1200" b="0" i="0" u="none" strike="noStrike" cap="none" dirty="0">
                <a:solidFill>
                  <a:schemeClr val="dk1"/>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If these data are representative it means that each guest on average bought more overnight stays than what was the case in 2016. This trend can be seen in the data on the average number of overnight stays bought per guest that shows that for the tourist segment this number was 2.7 in 2016 and 3.4 in 2017. </a:t>
            </a:r>
            <a:endParaRPr lang="en-GB"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22" name="Shape 122"/>
          <p:cNvPicPr preferRelativeResize="0"/>
          <p:nvPr/>
        </p:nvPicPr>
        <p:blipFill>
          <a:blip r:embed="rId4"/>
          <a:stretch>
            <a:fillRect/>
          </a:stretch>
        </p:blipFill>
        <p:spPr>
          <a:xfrm>
            <a:off x="571904" y="2639412"/>
            <a:ext cx="6002632" cy="3701531"/>
          </a:xfrm>
          <a:prstGeom prst="rect">
            <a:avLst/>
          </a:prstGeom>
          <a:noFill/>
          <a:ln w="9525" cap="flat" cmpd="sng">
            <a:solidFill>
              <a:schemeClr val="dk1"/>
            </a:solidFill>
            <a:prstDash val="solid"/>
            <a:round/>
            <a:headEnd type="none" w="sm" len="sm"/>
            <a:tailEnd type="none" w="sm" len="sm"/>
          </a:ln>
        </p:spPr>
      </p:pic>
      <p:sp>
        <p:nvSpPr>
          <p:cNvPr id="123" name="Shape 123"/>
          <p:cNvSpPr txBox="1"/>
          <p:nvPr/>
        </p:nvSpPr>
        <p:spPr>
          <a:xfrm>
            <a:off x="6846298" y="2639412"/>
            <a:ext cx="4632340" cy="3662327"/>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200" b="0" i="0" u="none" strike="noStrike" cap="none" dirty="0">
                <a:solidFill>
                  <a:schemeClr val="dk1"/>
                </a:solidFill>
                <a:latin typeface="Lato"/>
                <a:ea typeface="Lato"/>
                <a:cs typeface="Lato"/>
                <a:sym typeface="Lato"/>
              </a:rPr>
              <a:t>As for the average number of overnight stays per guest over a longer period of time, there are to years </a:t>
            </a:r>
            <a:r>
              <a:rPr lang="en-GB" sz="1200" dirty="0">
                <a:solidFill>
                  <a:schemeClr val="dk1"/>
                </a:solidFill>
                <a:latin typeface="Lato"/>
                <a:ea typeface="Lato"/>
                <a:cs typeface="Lato"/>
                <a:sym typeface="Lato"/>
              </a:rPr>
              <a:t>where 2 segments that stand out: In 2016 the number for the segment </a:t>
            </a:r>
            <a:r>
              <a:rPr lang="en-GB" sz="1200" b="0" i="0" u="none" strike="noStrike" cap="none" dirty="0">
                <a:solidFill>
                  <a:schemeClr val="dk1"/>
                </a:solidFill>
                <a:latin typeface="Lato"/>
                <a:ea typeface="Lato"/>
                <a:cs typeface="Lato"/>
                <a:sym typeface="Lato"/>
              </a:rPr>
              <a:t>Canada is 7.2.</a:t>
            </a:r>
            <a:endParaRPr lang="en-GB" dirty="0"/>
          </a:p>
          <a:p>
            <a:pPr marL="0" marR="0" lvl="0" indent="0" algn="l" rtl="0">
              <a:lnSpc>
                <a:spcPct val="115000"/>
              </a:lnSpc>
              <a:spcBef>
                <a:spcPts val="0"/>
              </a:spcBef>
              <a:spcAft>
                <a:spcPts val="0"/>
              </a:spcAft>
              <a:buClr>
                <a:schemeClr val="dk1"/>
              </a:buClr>
              <a:buSzPts val="11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dirty="0">
                <a:solidFill>
                  <a:schemeClr val="dk1"/>
                </a:solidFill>
                <a:latin typeface="Lato"/>
                <a:ea typeface="Lato"/>
                <a:cs typeface="Lato"/>
                <a:sym typeface="Lato"/>
              </a:rPr>
              <a:t>In 2017 the number for the segment Germany is 6,9.  Whether this is due to </a:t>
            </a:r>
            <a:r>
              <a:rPr lang="en-GB" sz="1200" dirty="0">
                <a:solidFill>
                  <a:schemeClr val="dk1"/>
                </a:solidFill>
                <a:latin typeface="Lato"/>
                <a:ea typeface="Lato"/>
                <a:cs typeface="Lato"/>
                <a:sym typeface="Lato"/>
              </a:rPr>
              <a:t>large groups from the two countries have visited in the year in question or if it is just a coincidence we do not know. </a:t>
            </a:r>
            <a:endParaRPr lang="en-GB" sz="1200" b="0" i="0" u="none" strike="noStrike" cap="none" dirty="0">
              <a:solidFill>
                <a:schemeClr val="dk1"/>
              </a:solidFill>
              <a:latin typeface="Lato"/>
              <a:ea typeface="Lato"/>
              <a:cs typeface="Lato"/>
              <a:sym typeface="Lato"/>
            </a:endParaRPr>
          </a:p>
        </p:txBody>
      </p:sp>
      <p:pic>
        <p:nvPicPr>
          <p:cNvPr id="124" name="Shape 124"/>
          <p:cNvPicPr preferRelativeResize="0"/>
          <p:nvPr/>
        </p:nvPicPr>
        <p:blipFill>
          <a:blip r:embed="rId5"/>
          <a:stretch>
            <a:fillRect/>
          </a:stretch>
        </p:blipFill>
        <p:spPr>
          <a:xfrm>
            <a:off x="6929498" y="3441512"/>
            <a:ext cx="4549139" cy="179571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Shape 129"/>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30" name="Shape 130"/>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Occupancy Rate in Accommodations in the Region</a:t>
            </a:r>
            <a:endParaRPr lang="en-GB" sz="1400" b="1" i="0" u="none" strike="noStrike" cap="none" dirty="0">
              <a:solidFill>
                <a:srgbClr val="000000"/>
              </a:solidFill>
              <a:sym typeface="Arial"/>
            </a:endParaRPr>
          </a:p>
        </p:txBody>
      </p:sp>
      <p:sp>
        <p:nvSpPr>
          <p:cNvPr id="131" name="Shape 131"/>
          <p:cNvSpPr txBox="1"/>
          <p:nvPr/>
        </p:nvSpPr>
        <p:spPr>
          <a:xfrm>
            <a:off x="510972" y="1024906"/>
            <a:ext cx="10967666" cy="16725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200" b="0" i="0" u="none" strike="noStrike" cap="none" dirty="0">
                <a:solidFill>
                  <a:schemeClr val="dk1"/>
                </a:solidFill>
                <a:latin typeface="Lato"/>
                <a:ea typeface="Lato"/>
                <a:cs typeface="Lato"/>
                <a:sym typeface="Lato"/>
              </a:rPr>
              <a:t>When one examines the pattern of the occupancy rate over the course of the 12 months of the year, the typical shape is that of a pyramid, thus the winter months have a low occupancy rate that then reach towards a peak in the summer </a:t>
            </a:r>
            <a:r>
              <a:rPr lang="en-GB" sz="1200" dirty="0">
                <a:solidFill>
                  <a:schemeClr val="dk1"/>
                </a:solidFill>
                <a:latin typeface="Lato"/>
                <a:ea typeface="Lato"/>
                <a:cs typeface="Lato"/>
                <a:sym typeface="Lato"/>
              </a:rPr>
              <a:t>and then </a:t>
            </a:r>
            <a:r>
              <a:rPr lang="en-GB" sz="1200" b="0" i="0" u="none" strike="noStrike" cap="none" dirty="0">
                <a:solidFill>
                  <a:schemeClr val="dk1"/>
                </a:solidFill>
                <a:latin typeface="Lato"/>
                <a:ea typeface="Lato"/>
                <a:cs typeface="Lato"/>
                <a:sym typeface="Lato"/>
              </a:rPr>
              <a:t>culminate in July. The same trend is true for </a:t>
            </a:r>
            <a:r>
              <a:rPr lang="en-GB" sz="1200" b="0" i="0" u="none" strike="noStrike" cap="none" dirty="0" err="1">
                <a:solidFill>
                  <a:schemeClr val="dk1"/>
                </a:solidFill>
                <a:latin typeface="Lato"/>
                <a:ea typeface="Lato"/>
                <a:cs typeface="Lato"/>
                <a:sym typeface="Lato"/>
              </a:rPr>
              <a:t>East Greenland</a:t>
            </a:r>
            <a:r>
              <a:rPr lang="en-GB" sz="1200" b="0" i="0" u="none" strike="noStrike" cap="none" dirty="0">
                <a:solidFill>
                  <a:schemeClr val="dk1"/>
                </a:solidFill>
                <a:latin typeface="Lato"/>
                <a:ea typeface="Lato"/>
                <a:cs typeface="Lato"/>
                <a:sym typeface="Lato"/>
              </a:rPr>
              <a:t>. However, there is a tendency for the winter high season in April to present a small peak after which the curve typically drops </a:t>
            </a:r>
            <a:r>
              <a:rPr lang="en-GB" sz="1200" dirty="0">
                <a:solidFill>
                  <a:schemeClr val="dk1"/>
                </a:solidFill>
                <a:latin typeface="Lato"/>
                <a:ea typeface="Lato"/>
                <a:cs typeface="Lato"/>
                <a:sym typeface="Lato"/>
              </a:rPr>
              <a:t>slightly again in May. </a:t>
            </a:r>
            <a:r>
              <a:rPr lang="en-GB" sz="1200" b="0" i="0" u="none" strike="noStrike" cap="none" dirty="0">
                <a:solidFill>
                  <a:schemeClr val="dk1"/>
                </a:solidFill>
                <a:latin typeface="Lato"/>
                <a:ea typeface="Lato"/>
                <a:cs typeface="Lato"/>
                <a:sym typeface="Lato"/>
              </a:rPr>
              <a:t> </a:t>
            </a:r>
            <a:endParaRPr lang="en-GB" dirty="0"/>
          </a:p>
          <a:p>
            <a:pPr marL="0" marR="0" lvl="0" indent="0" algn="l" rtl="0">
              <a:lnSpc>
                <a:spcPct val="100000"/>
              </a:lnSpc>
              <a:spcBef>
                <a:spcPts val="0"/>
              </a:spcBef>
              <a:spcAft>
                <a:spcPts val="0"/>
              </a:spcAft>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1200" b="0" i="0" u="none" strike="noStrike" cap="none" dirty="0" err="1">
                <a:solidFill>
                  <a:schemeClr val="dk1"/>
                </a:solidFill>
                <a:latin typeface="Lato"/>
                <a:ea typeface="Lato"/>
                <a:cs typeface="Lato"/>
                <a:sym typeface="Lato"/>
              </a:rPr>
              <a:t>East Greenland</a:t>
            </a:r>
            <a:r>
              <a:rPr lang="en-GB" sz="1200" b="0" i="0" u="none" strike="noStrike" cap="none" dirty="0">
                <a:solidFill>
                  <a:schemeClr val="dk1"/>
                </a:solidFill>
                <a:latin typeface="Lato"/>
                <a:ea typeface="Lato"/>
                <a:cs typeface="Lato"/>
                <a:sym typeface="Lato"/>
              </a:rPr>
              <a:t> is one of the best places to execute winter activities such as dogsledding and different kinds of skiing, so it makes perfect sense. </a:t>
            </a:r>
          </a:p>
          <a:p>
            <a:pPr marL="0" marR="0" lvl="0" indent="0" algn="l" rtl="0">
              <a:lnSpc>
                <a:spcPct val="100000"/>
              </a:lnSpc>
              <a:spcBef>
                <a:spcPts val="0"/>
              </a:spcBef>
              <a:spcAft>
                <a:spcPts val="0"/>
              </a:spcAft>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1200" dirty="0">
                <a:solidFill>
                  <a:schemeClr val="dk1"/>
                </a:solidFill>
                <a:latin typeface="Lato"/>
                <a:ea typeface="Lato"/>
                <a:cs typeface="Lato"/>
                <a:sym typeface="Lato"/>
              </a:rPr>
              <a:t>T</a:t>
            </a:r>
            <a:r>
              <a:rPr lang="en-GB" sz="1200" b="0" i="0" u="none" strike="noStrike" cap="none" dirty="0">
                <a:solidFill>
                  <a:schemeClr val="dk1"/>
                </a:solidFill>
                <a:latin typeface="Lato"/>
                <a:ea typeface="Lato"/>
                <a:cs typeface="Lato"/>
                <a:sym typeface="Lato"/>
              </a:rPr>
              <a:t>he graph shows data on the period 2007-2017 with 2016 and 2017 highlighted. The months of June was especially good in 2016 whereas the course of 2017 looks quite average.  </a:t>
            </a:r>
            <a:endParaRPr lang="en-GB" dirty="0"/>
          </a:p>
          <a:p>
            <a:pPr marL="0" marR="0" lvl="0" indent="0" algn="l" rtl="0">
              <a:lnSpc>
                <a:spcPct val="100000"/>
              </a:lnSpc>
              <a:spcBef>
                <a:spcPts val="0"/>
              </a:spcBef>
              <a:spcAft>
                <a:spcPts val="0"/>
              </a:spcAft>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32" name="Shape 132"/>
          <p:cNvPicPr preferRelativeResize="0"/>
          <p:nvPr/>
        </p:nvPicPr>
        <p:blipFill>
          <a:blip r:embed="rId4"/>
          <a:stretch>
            <a:fillRect/>
          </a:stretch>
        </p:blipFill>
        <p:spPr>
          <a:xfrm>
            <a:off x="604855" y="2764372"/>
            <a:ext cx="5960536" cy="3660923"/>
          </a:xfrm>
          <a:prstGeom prst="rect">
            <a:avLst/>
          </a:prstGeom>
          <a:noFill/>
          <a:ln w="9525" cap="flat" cmpd="sng">
            <a:solidFill>
              <a:schemeClr val="dk1"/>
            </a:solidFill>
            <a:prstDash val="solid"/>
            <a:round/>
            <a:headEnd type="none" w="sm" len="sm"/>
            <a:tailEnd type="none" w="sm" len="sm"/>
          </a:ln>
        </p:spPr>
      </p:pic>
      <p:sp>
        <p:nvSpPr>
          <p:cNvPr id="133" name="Shape 133"/>
          <p:cNvSpPr txBox="1"/>
          <p:nvPr/>
        </p:nvSpPr>
        <p:spPr>
          <a:xfrm>
            <a:off x="6846298" y="2764373"/>
            <a:ext cx="4632340" cy="3352964"/>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GB" sz="1200" b="0" i="0" u="none" strike="noStrike" cap="none" dirty="0">
                <a:solidFill>
                  <a:schemeClr val="dk1"/>
                </a:solidFill>
                <a:latin typeface="Lato"/>
                <a:ea typeface="Lato"/>
                <a:cs typeface="Lato"/>
                <a:sym typeface="Lato"/>
              </a:rPr>
              <a:t>In order to have sustainable tourism it is optimal if one can keep up a certain level of activity and thus occupancy throughout all the months of the year.  </a:t>
            </a:r>
          </a:p>
          <a:p>
            <a:pPr marL="0" marR="0" lvl="0" indent="0" algn="l" rtl="0">
              <a:lnSpc>
                <a:spcPct val="115000"/>
              </a:lnSpc>
              <a:spcBef>
                <a:spcPts val="0"/>
              </a:spcBef>
              <a:spcAft>
                <a:spcPts val="0"/>
              </a:spcAft>
              <a:buClr>
                <a:schemeClr val="dk1"/>
              </a:buClr>
              <a:buSzPts val="11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dirty="0">
                <a:solidFill>
                  <a:schemeClr val="dk1"/>
                </a:solidFill>
                <a:latin typeface="Lato"/>
                <a:ea typeface="Lato"/>
                <a:cs typeface="Lato"/>
                <a:sym typeface="Lato"/>
              </a:rPr>
              <a:t>This has always been of the great challenges of the Greenlandic tourism industry as tourists most often go for either the winter or the summer experiences. </a:t>
            </a:r>
          </a:p>
          <a:p>
            <a:pPr marL="0" marR="0" lvl="0" indent="0" algn="l" rtl="0">
              <a:lnSpc>
                <a:spcPct val="115000"/>
              </a:lnSpc>
              <a:spcBef>
                <a:spcPts val="0"/>
              </a:spcBef>
              <a:spcAft>
                <a:spcPts val="0"/>
              </a:spcAft>
              <a:buClr>
                <a:schemeClr val="dk1"/>
              </a:buClr>
              <a:buSzPts val="11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en-GB" sz="1200" b="0" i="0" u="none" strike="noStrike" cap="none" dirty="0">
                <a:solidFill>
                  <a:schemeClr val="dk1"/>
                </a:solidFill>
                <a:latin typeface="Lato"/>
                <a:ea typeface="Lato"/>
                <a:cs typeface="Lato"/>
                <a:sym typeface="Lato"/>
              </a:rPr>
              <a:t>There will probably always be the most activity in the summer high season, but at least objectively the shoulder seasons represent a potential – perhaps in particular via special product packages and or offers.  </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Shape 138"/>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39" name="Shape 139"/>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Number of Cruise Passengers in the Region 2017 vs 2016</a:t>
            </a:r>
            <a:endParaRPr lang="en-GB" sz="1400" b="1" i="0" u="none" strike="noStrike" cap="none" dirty="0">
              <a:solidFill>
                <a:srgbClr val="000000"/>
              </a:solidFill>
              <a:sym typeface="Arial"/>
            </a:endParaRPr>
          </a:p>
        </p:txBody>
      </p:sp>
      <p:sp>
        <p:nvSpPr>
          <p:cNvPr id="140" name="Shape 140"/>
          <p:cNvSpPr txBox="1"/>
          <p:nvPr/>
        </p:nvSpPr>
        <p:spPr>
          <a:xfrm>
            <a:off x="510975" y="1024902"/>
            <a:ext cx="10967700" cy="1894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The graph to the left: The growth of 11.3% in the number of passengers on ships that visited </a:t>
            </a:r>
            <a:r>
              <a:rPr lang="en-GB" sz="1200" b="0" i="0" u="none" strike="noStrike" cap="none" dirty="0" err="1">
                <a:solidFill>
                  <a:schemeClr val="dk1"/>
                </a:solidFill>
                <a:latin typeface="Lato"/>
                <a:ea typeface="Lato"/>
                <a:cs typeface="Lato"/>
                <a:sym typeface="Lato"/>
              </a:rPr>
              <a:t>Tasiilaq</a:t>
            </a:r>
            <a:r>
              <a:rPr lang="en-GB" sz="1200" b="0" i="0" u="none" strike="noStrike" cap="none" dirty="0">
                <a:solidFill>
                  <a:schemeClr val="dk1"/>
                </a:solidFill>
                <a:latin typeface="Lato"/>
                <a:ea typeface="Lato"/>
                <a:cs typeface="Lato"/>
                <a:sym typeface="Lato"/>
              </a:rPr>
              <a:t> in 2017 is the equivalent of 447 extra passengers compared with 2016. The negative growth of -13.9% in the number of passengers </a:t>
            </a:r>
            <a:r>
              <a:rPr lang="en-GB" sz="1200" dirty="0">
                <a:solidFill>
                  <a:schemeClr val="dk1"/>
                </a:solidFill>
                <a:latin typeface="Lato"/>
                <a:ea typeface="Lato"/>
                <a:cs typeface="Lato"/>
                <a:sym typeface="Lato"/>
              </a:rPr>
              <a:t>on</a:t>
            </a:r>
            <a:r>
              <a:rPr lang="en-GB" sz="1200" b="0" i="0" u="none" strike="noStrike" cap="none" dirty="0">
                <a:solidFill>
                  <a:schemeClr val="dk1"/>
                </a:solidFill>
                <a:latin typeface="Lato"/>
                <a:ea typeface="Lato"/>
                <a:cs typeface="Lato"/>
                <a:sym typeface="Lato"/>
              </a:rPr>
              <a:t> ships that visited Ittoqqortoormiit in 2017 is equivalent of 267 fewer passengers compared with 2016. </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For the region in total there was a growth of 3.1% equivalent of 180 extra passengers compared </a:t>
            </a:r>
            <a:r>
              <a:rPr lang="en-GB" sz="1200" dirty="0">
                <a:solidFill>
                  <a:schemeClr val="dk1"/>
                </a:solidFill>
                <a:latin typeface="Lato"/>
                <a:ea typeface="Lato"/>
                <a:cs typeface="Lato"/>
                <a:sym typeface="Lato"/>
              </a:rPr>
              <a:t>to 2016 which is satisfactory.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dirty="0">
                <a:solidFill>
                  <a:schemeClr val="dk1"/>
                </a:solidFill>
                <a:latin typeface="Lato"/>
                <a:ea typeface="Lato"/>
                <a:cs typeface="Lato"/>
                <a:sym typeface="Lato"/>
              </a:rPr>
              <a:t>In total</a:t>
            </a:r>
            <a:r>
              <a:rPr lang="en-GB" sz="1200" b="0" i="0" u="none" strike="noStrike" cap="none" dirty="0">
                <a:solidFill>
                  <a:schemeClr val="dk1"/>
                </a:solidFill>
                <a:latin typeface="Lato"/>
                <a:ea typeface="Lato"/>
                <a:cs typeface="Lato"/>
                <a:sym typeface="Lato"/>
              </a:rPr>
              <a:t> Greenland had a 13.1% growth which points to an increased demand for Greenland overall. The 6 largest cruise destinations in Greenland measured by the number of passengers </a:t>
            </a:r>
            <a:r>
              <a:rPr lang="en-GB" sz="1200" dirty="0">
                <a:solidFill>
                  <a:schemeClr val="dk1"/>
                </a:solidFill>
                <a:latin typeface="Lato"/>
                <a:ea typeface="Lato"/>
                <a:cs typeface="Lato"/>
                <a:sym typeface="Lato"/>
              </a:rPr>
              <a:t>on</a:t>
            </a:r>
            <a:r>
              <a:rPr lang="en-GB" sz="1200" b="0" i="0" u="none" strike="noStrike" cap="none" dirty="0">
                <a:solidFill>
                  <a:schemeClr val="dk1"/>
                </a:solidFill>
                <a:latin typeface="Lato"/>
                <a:ea typeface="Lato"/>
                <a:cs typeface="Lato"/>
                <a:sym typeface="Lato"/>
              </a:rPr>
              <a:t> ships that called on the cities in question in the course of 2017 can be seen in the graph to the right.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Despite that </a:t>
            </a:r>
            <a:r>
              <a:rPr lang="en-GB" sz="1200" b="0" i="0" u="none" strike="noStrike" cap="none" dirty="0" err="1">
                <a:solidFill>
                  <a:schemeClr val="dk1"/>
                </a:solidFill>
                <a:latin typeface="Lato"/>
                <a:ea typeface="Lato"/>
                <a:cs typeface="Lato"/>
                <a:sym typeface="Lato"/>
              </a:rPr>
              <a:t>Tasiilaq</a:t>
            </a:r>
            <a:r>
              <a:rPr lang="en-GB" sz="1200" b="0" i="0" u="none" strike="noStrike" cap="none" dirty="0">
                <a:solidFill>
                  <a:schemeClr val="dk1"/>
                </a:solidFill>
                <a:latin typeface="Lato"/>
                <a:ea typeface="Lato"/>
                <a:cs typeface="Lato"/>
                <a:sym typeface="Lato"/>
              </a:rPr>
              <a:t> is a small city by Greenlandic standards it is a relatively popular destination which is partly contributed to the close proximity to Iceland. </a:t>
            </a:r>
            <a:r>
              <a:rPr lang="en-GB" sz="1200" dirty="0">
                <a:solidFill>
                  <a:schemeClr val="dk1"/>
                </a:solidFill>
                <a:latin typeface="Lato"/>
                <a:ea typeface="Lato"/>
                <a:cs typeface="Lato"/>
                <a:sym typeface="Lato"/>
              </a:rPr>
              <a:t>T</a:t>
            </a:r>
            <a:r>
              <a:rPr lang="en-GB" sz="1200" b="0" i="0" u="none" strike="noStrike" cap="none" dirty="0">
                <a:solidFill>
                  <a:schemeClr val="dk1"/>
                </a:solidFill>
                <a:latin typeface="Lato"/>
                <a:ea typeface="Lato"/>
                <a:cs typeface="Lato"/>
                <a:sym typeface="Lato"/>
              </a:rPr>
              <a:t>he call list on cruise.visitgreenland.com/call-list shows that the large majority of ships to call on </a:t>
            </a:r>
            <a:r>
              <a:rPr lang="en-GB" sz="1200" b="0" i="0" u="none" strike="noStrike" cap="none" dirty="0" err="1">
                <a:solidFill>
                  <a:schemeClr val="dk1"/>
                </a:solidFill>
                <a:latin typeface="Lato"/>
                <a:ea typeface="Lato"/>
                <a:cs typeface="Lato"/>
                <a:sym typeface="Lato"/>
              </a:rPr>
              <a:t>Tasiilaq</a:t>
            </a:r>
            <a:r>
              <a:rPr lang="en-GB" sz="1200" b="0" i="0" u="none" strike="noStrike" cap="none" dirty="0">
                <a:solidFill>
                  <a:schemeClr val="dk1"/>
                </a:solidFill>
                <a:latin typeface="Lato"/>
                <a:ea typeface="Lato"/>
                <a:cs typeface="Lato"/>
                <a:sym typeface="Lato"/>
              </a:rPr>
              <a:t> have set sail from a port in Iceland. </a:t>
            </a:r>
            <a:endParaRPr lang="en-GB"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41" name="Shape 141"/>
          <p:cNvPicPr preferRelativeResize="0"/>
          <p:nvPr/>
        </p:nvPicPr>
        <p:blipFill>
          <a:blip r:embed="rId4"/>
          <a:stretch>
            <a:fillRect/>
          </a:stretch>
        </p:blipFill>
        <p:spPr>
          <a:xfrm>
            <a:off x="556663" y="4524783"/>
            <a:ext cx="5170528" cy="1989238"/>
          </a:xfrm>
          <a:prstGeom prst="rect">
            <a:avLst/>
          </a:prstGeom>
          <a:noFill/>
          <a:ln w="9525" cap="flat" cmpd="sng">
            <a:solidFill>
              <a:schemeClr val="dk1"/>
            </a:solidFill>
            <a:prstDash val="solid"/>
            <a:round/>
            <a:headEnd type="none" w="sm" len="sm"/>
            <a:tailEnd type="none" w="sm" len="sm"/>
          </a:ln>
        </p:spPr>
      </p:pic>
      <p:pic>
        <p:nvPicPr>
          <p:cNvPr id="142" name="Shape 142"/>
          <p:cNvPicPr preferRelativeResize="0"/>
          <p:nvPr/>
        </p:nvPicPr>
        <p:blipFill>
          <a:blip r:embed="rId5"/>
          <a:stretch>
            <a:fillRect/>
          </a:stretch>
        </p:blipFill>
        <p:spPr>
          <a:xfrm>
            <a:off x="6055364" y="3238375"/>
            <a:ext cx="5330377" cy="3275651"/>
          </a:xfrm>
          <a:prstGeom prst="rect">
            <a:avLst/>
          </a:prstGeom>
          <a:noFill/>
          <a:ln w="9525" cap="flat" cmpd="sng">
            <a:solidFill>
              <a:schemeClr val="dk1"/>
            </a:solidFill>
            <a:prstDash val="solid"/>
            <a:round/>
            <a:headEnd type="none" w="sm" len="sm"/>
            <a:tailEnd type="none" w="sm" len="sm"/>
          </a:ln>
        </p:spPr>
      </p:pic>
      <p:sp>
        <p:nvSpPr>
          <p:cNvPr id="143" name="Shape 143"/>
          <p:cNvSpPr txBox="1"/>
          <p:nvPr/>
        </p:nvSpPr>
        <p:spPr>
          <a:xfrm>
            <a:off x="469675" y="3238375"/>
            <a:ext cx="5257500" cy="1049400"/>
          </a:xfrm>
          <a:prstGeom prst="rect">
            <a:avLst/>
          </a:prstGeom>
          <a:noFill/>
          <a:ln>
            <a:noFill/>
          </a:ln>
        </p:spPr>
        <p:txBody>
          <a:bodyPr spcFirstLastPara="1" wrap="square" lIns="91425" tIns="45700" rIns="91425" bIns="45700" anchor="t" anchorCtr="0">
            <a:noAutofit/>
          </a:bodyPr>
          <a:lstStyle/>
          <a:p>
            <a:pPr lvl="0"/>
            <a:r>
              <a:rPr lang="en-GB" sz="1200" dirty="0">
                <a:solidFill>
                  <a:schemeClr val="dk1"/>
                </a:solidFill>
                <a:latin typeface="Lato"/>
                <a:ea typeface="Lato"/>
                <a:cs typeface="Lato"/>
                <a:sym typeface="Lato"/>
              </a:rPr>
              <a:t>If you sell souvenirs/arts and crafts and want to make it easy for your guests to pay, one can rent a </a:t>
            </a:r>
            <a:r>
              <a:rPr lang="en-GB" sz="1200" u="sng" dirty="0">
                <a:solidFill>
                  <a:schemeClr val="hlink"/>
                </a:solidFill>
                <a:latin typeface="Lato"/>
                <a:ea typeface="Lato"/>
                <a:cs typeface="Lato"/>
                <a:sym typeface="Lato"/>
                <a:hlinkClick r:id="rId6"/>
              </a:rPr>
              <a:t>small mobile credit card terminal from nets.dk</a:t>
            </a:r>
            <a:r>
              <a:rPr lang="en-GB" sz="1200" dirty="0">
                <a:solidFill>
                  <a:schemeClr val="dk1"/>
                </a:solidFill>
                <a:latin typeface="Lato"/>
                <a:ea typeface="Lato"/>
                <a:cs typeface="Lato"/>
                <a:sym typeface="Lato"/>
                <a:hlinkClick r:id="rId6"/>
              </a:rPr>
              <a:t> </a:t>
            </a:r>
            <a:r>
              <a:rPr lang="en-GB" sz="1200" dirty="0">
                <a:solidFill>
                  <a:schemeClr val="dk1"/>
                </a:solidFill>
                <a:latin typeface="Lato"/>
                <a:ea typeface="Lato"/>
                <a:cs typeface="Lato"/>
                <a:sym typeface="Lato"/>
              </a:rPr>
              <a:t>for circa 350 DKK/month and circa 115 DKK/month in a fixed fee for international card transactions. Please write </a:t>
            </a:r>
            <a:r>
              <a:rPr lang="en-GB" sz="1200" u="sng" dirty="0">
                <a:solidFill>
                  <a:schemeClr val="hlink"/>
                </a:solidFill>
                <a:latin typeface="Lato"/>
                <a:ea typeface="Lato"/>
                <a:cs typeface="Lato"/>
                <a:sym typeface="Lato"/>
                <a:hlinkClick r:id="rId7"/>
              </a:rPr>
              <a:t>lumholt@visitgreenland.com</a:t>
            </a:r>
            <a:r>
              <a:rPr lang="en-GB" sz="1200" dirty="0">
                <a:solidFill>
                  <a:schemeClr val="dk1"/>
                </a:solidFill>
                <a:latin typeface="Lato"/>
                <a:ea typeface="Lato"/>
                <a:cs typeface="Lato"/>
                <a:sym typeface="Lato"/>
              </a:rPr>
              <a:t> for more info.</a:t>
            </a: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Shape 148"/>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49" name="Shape 149"/>
          <p:cNvSpPr txBox="1"/>
          <p:nvPr/>
        </p:nvSpPr>
        <p:spPr>
          <a:xfrm>
            <a:off x="520699" y="204525"/>
            <a:ext cx="975171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000" b="1" i="0" u="none" strike="noStrike" cap="none" dirty="0">
                <a:solidFill>
                  <a:schemeClr val="dk1"/>
                </a:solidFill>
                <a:latin typeface="Lato"/>
                <a:ea typeface="Lato"/>
                <a:cs typeface="Lato"/>
                <a:sym typeface="Lato"/>
              </a:rPr>
              <a:t>Number of Port Calls in the Region According to Passenger Capacity 2015-2017 </a:t>
            </a:r>
            <a:endParaRPr lang="en-GB" sz="2000" b="1" i="0" u="none" strike="noStrike" cap="none" dirty="0">
              <a:solidFill>
                <a:srgbClr val="000000"/>
              </a:solidFill>
              <a:sym typeface="Arial"/>
            </a:endParaRPr>
          </a:p>
        </p:txBody>
      </p:sp>
      <p:sp>
        <p:nvSpPr>
          <p:cNvPr id="150" name="Shape 150"/>
          <p:cNvSpPr txBox="1"/>
          <p:nvPr/>
        </p:nvSpPr>
        <p:spPr>
          <a:xfrm>
            <a:off x="510972" y="947081"/>
            <a:ext cx="10967666" cy="2250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The graph to the left: </a:t>
            </a:r>
            <a:r>
              <a:rPr lang="en-GB" sz="1200" dirty="0">
                <a:solidFill>
                  <a:schemeClr val="dk1"/>
                </a:solidFill>
                <a:latin typeface="Lato"/>
                <a:ea typeface="Lato"/>
                <a:cs typeface="Lato"/>
                <a:sym typeface="Lato"/>
              </a:rPr>
              <a:t>When one examines the number</a:t>
            </a:r>
            <a:r>
              <a:rPr lang="en-GB" sz="1200" b="0" i="0" u="none" strike="noStrike" cap="none" dirty="0">
                <a:solidFill>
                  <a:schemeClr val="dk1"/>
                </a:solidFill>
                <a:latin typeface="Lato"/>
                <a:ea typeface="Lato"/>
                <a:cs typeface="Lato"/>
                <a:sym typeface="Lato"/>
              </a:rPr>
              <a:t> </a:t>
            </a:r>
            <a:r>
              <a:rPr lang="en-GB" sz="1200" dirty="0">
                <a:solidFill>
                  <a:schemeClr val="dk1"/>
                </a:solidFill>
                <a:latin typeface="Lato"/>
                <a:ea typeface="Lato"/>
                <a:cs typeface="Lato"/>
                <a:sym typeface="Lato"/>
              </a:rPr>
              <a:t>of port calls</a:t>
            </a:r>
            <a:r>
              <a:rPr lang="en-GB" sz="1200" b="0" i="0" u="none" strike="noStrike" cap="none" dirty="0">
                <a:solidFill>
                  <a:schemeClr val="dk1"/>
                </a:solidFill>
                <a:latin typeface="Lato"/>
                <a:ea typeface="Lato"/>
                <a:cs typeface="Lato"/>
                <a:sym typeface="Lato"/>
              </a:rPr>
              <a:t> for ships in the region according to the 4 </a:t>
            </a:r>
            <a:r>
              <a:rPr lang="en-GB" sz="1200" b="0" i="0" u="none" strike="noStrike" cap="none" dirty="0" err="1">
                <a:solidFill>
                  <a:schemeClr val="dk1"/>
                </a:solidFill>
                <a:latin typeface="Lato"/>
                <a:ea typeface="Lato"/>
                <a:cs typeface="Lato"/>
                <a:sym typeface="Lato"/>
              </a:rPr>
              <a:t>pax</a:t>
            </a:r>
            <a:r>
              <a:rPr lang="en-GB" sz="1200" b="0" i="0" u="none" strike="noStrike" cap="none" dirty="0">
                <a:solidFill>
                  <a:schemeClr val="dk1"/>
                </a:solidFill>
                <a:latin typeface="Lato"/>
                <a:ea typeface="Lato"/>
                <a:cs typeface="Lato"/>
                <a:sym typeface="Lato"/>
              </a:rPr>
              <a:t> (passenger capacity) categories 0-250, 251-500, 501-1200 </a:t>
            </a:r>
            <a:r>
              <a:rPr lang="en-GB" sz="1200" dirty="0">
                <a:solidFill>
                  <a:schemeClr val="dk1"/>
                </a:solidFill>
                <a:latin typeface="Lato"/>
                <a:ea typeface="Lato"/>
                <a:cs typeface="Lato"/>
                <a:sym typeface="Lato"/>
              </a:rPr>
              <a:t>and</a:t>
            </a:r>
            <a:r>
              <a:rPr lang="en-GB" sz="1200" b="0" i="0" u="none" strike="noStrike" cap="none" dirty="0">
                <a:solidFill>
                  <a:schemeClr val="dk1"/>
                </a:solidFill>
                <a:latin typeface="Lato"/>
                <a:ea typeface="Lato"/>
                <a:cs typeface="Lato"/>
                <a:sym typeface="Lato"/>
              </a:rPr>
              <a:t> 1200+ </a:t>
            </a:r>
            <a:r>
              <a:rPr lang="en-GB" sz="1200" b="0" i="0" u="none" strike="noStrike" cap="none" dirty="0" err="1">
                <a:solidFill>
                  <a:schemeClr val="dk1"/>
                </a:solidFill>
                <a:latin typeface="Lato"/>
                <a:ea typeface="Lato"/>
                <a:cs typeface="Lato"/>
                <a:sym typeface="Lato"/>
              </a:rPr>
              <a:t>pax</a:t>
            </a:r>
            <a:r>
              <a:rPr lang="en-GB" sz="1200" b="0" i="0" u="none" strike="noStrike" cap="none" dirty="0">
                <a:solidFill>
                  <a:schemeClr val="dk1"/>
                </a:solidFill>
                <a:latin typeface="Lato"/>
                <a:ea typeface="Lato"/>
                <a:cs typeface="Lato"/>
                <a:sym typeface="Lato"/>
              </a:rPr>
              <a:t> it is clear that the biggest fluctuations from year to year can be found in the two smallest </a:t>
            </a:r>
            <a:r>
              <a:rPr lang="en-GB" sz="1200" b="0" i="0" u="none" strike="noStrike" cap="none" dirty="0" err="1">
                <a:solidFill>
                  <a:schemeClr val="dk1"/>
                </a:solidFill>
                <a:latin typeface="Lato"/>
                <a:ea typeface="Lato"/>
                <a:cs typeface="Lato"/>
                <a:sym typeface="Lato"/>
              </a:rPr>
              <a:t>pax</a:t>
            </a:r>
            <a:r>
              <a:rPr lang="en-GB" sz="1200" b="0" i="0" u="none" strike="noStrike" cap="none" dirty="0">
                <a:solidFill>
                  <a:schemeClr val="dk1"/>
                </a:solidFill>
                <a:latin typeface="Lato"/>
                <a:ea typeface="Lato"/>
                <a:cs typeface="Lato"/>
                <a:sym typeface="Lato"/>
              </a:rPr>
              <a:t> categories.  </a:t>
            </a:r>
            <a:endParaRPr lang="en-GB" dirty="0"/>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Lato"/>
                <a:ea typeface="Lato"/>
                <a:cs typeface="Lato"/>
                <a:sym typeface="Lato"/>
              </a:rPr>
              <a:t>For the 0-250 </a:t>
            </a:r>
            <a:r>
              <a:rPr lang="en-GB" sz="1200" b="0" i="0" u="none" strike="noStrike" cap="none" dirty="0" err="1">
                <a:solidFill>
                  <a:schemeClr val="dk1"/>
                </a:solidFill>
                <a:latin typeface="Lato"/>
                <a:ea typeface="Lato"/>
                <a:cs typeface="Lato"/>
                <a:sym typeface="Lato"/>
              </a:rPr>
              <a:t>pax</a:t>
            </a:r>
            <a:r>
              <a:rPr lang="en-GB" sz="1200" b="0" i="0" u="none" strike="noStrike" cap="none" dirty="0">
                <a:solidFill>
                  <a:schemeClr val="dk1"/>
                </a:solidFill>
                <a:latin typeface="Lato"/>
                <a:ea typeface="Lato"/>
                <a:cs typeface="Lato"/>
                <a:sym typeface="Lato"/>
              </a:rPr>
              <a:t> category there is a fall from 20 port calls in 2015 to 9 port calls in 2017</a:t>
            </a:r>
            <a:endParaRPr lang="en-GB" dirty="0"/>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Lato"/>
                <a:ea typeface="Lato"/>
                <a:cs typeface="Lato"/>
                <a:sym typeface="Lato"/>
              </a:rPr>
              <a:t>For the second smallest category 251-500 </a:t>
            </a:r>
            <a:r>
              <a:rPr lang="en-GB" sz="1200" b="0" i="0" u="none" strike="noStrike" cap="none" dirty="0" err="1">
                <a:solidFill>
                  <a:schemeClr val="dk1"/>
                </a:solidFill>
                <a:latin typeface="Lato"/>
                <a:ea typeface="Lato"/>
                <a:cs typeface="Lato"/>
                <a:sym typeface="Lato"/>
              </a:rPr>
              <a:t>pax</a:t>
            </a:r>
            <a:r>
              <a:rPr lang="en-GB" sz="1200" b="0" i="0" u="none" strike="noStrike" cap="none" dirty="0">
                <a:solidFill>
                  <a:schemeClr val="dk1"/>
                </a:solidFill>
                <a:latin typeface="Lato"/>
                <a:ea typeface="Lato"/>
                <a:cs typeface="Lato"/>
                <a:sym typeface="Lato"/>
              </a:rPr>
              <a:t> the 3-year period has seen a gradual growth in the number of port calls from 3 to 7</a:t>
            </a:r>
            <a:endParaRPr lang="en-GB" dirty="0"/>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Lato"/>
                <a:ea typeface="Lato"/>
                <a:cs typeface="Lato"/>
                <a:sym typeface="Lato"/>
              </a:rPr>
              <a:t>For the second largest category 501-1200 </a:t>
            </a:r>
            <a:r>
              <a:rPr lang="en-GB" sz="1200" b="0" i="0" u="none" strike="noStrike" cap="none" dirty="0" err="1">
                <a:solidFill>
                  <a:schemeClr val="dk1"/>
                </a:solidFill>
                <a:latin typeface="Lato"/>
                <a:ea typeface="Lato"/>
                <a:cs typeface="Lato"/>
                <a:sym typeface="Lato"/>
              </a:rPr>
              <a:t>pax</a:t>
            </a:r>
            <a:r>
              <a:rPr lang="en-GB" sz="1200" b="0" i="0" u="none" strike="noStrike" cap="none" dirty="0">
                <a:solidFill>
                  <a:schemeClr val="dk1"/>
                </a:solidFill>
                <a:latin typeface="Lato"/>
                <a:ea typeface="Lato"/>
                <a:cs typeface="Lato"/>
                <a:sym typeface="Lato"/>
              </a:rPr>
              <a:t> the number of port calls in the period is stabile except from a decline from 3 port calls in 2016 to 2 port calls in 2017</a:t>
            </a:r>
            <a:endParaRPr lang="en-GB" dirty="0"/>
          </a:p>
          <a:p>
            <a:pPr marL="171450" marR="0" lvl="0" indent="-171450" algn="l" rtl="0">
              <a:lnSpc>
                <a:spcPct val="100000"/>
              </a:lnSpc>
              <a:spcBef>
                <a:spcPts val="0"/>
              </a:spcBef>
              <a:spcAft>
                <a:spcPts val="0"/>
              </a:spcAft>
              <a:buClr>
                <a:schemeClr val="dk1"/>
              </a:buClr>
              <a:buSzPts val="1200"/>
              <a:buFont typeface="Arial"/>
              <a:buChar char="•"/>
            </a:pPr>
            <a:r>
              <a:rPr lang="en-GB" sz="1200" b="0" i="0" u="none" strike="noStrike" cap="none" dirty="0">
                <a:solidFill>
                  <a:schemeClr val="dk1"/>
                </a:solidFill>
                <a:latin typeface="Lato"/>
                <a:ea typeface="Lato"/>
                <a:cs typeface="Lato"/>
                <a:sym typeface="Lato"/>
              </a:rPr>
              <a:t>In the largest category 1200+ </a:t>
            </a:r>
            <a:r>
              <a:rPr lang="en-GB" sz="1200" b="0" i="0" u="none" strike="noStrike" cap="none" dirty="0" err="1">
                <a:solidFill>
                  <a:schemeClr val="dk1"/>
                </a:solidFill>
                <a:latin typeface="Lato"/>
                <a:ea typeface="Lato"/>
                <a:cs typeface="Lato"/>
                <a:sym typeface="Lato"/>
              </a:rPr>
              <a:t>pax</a:t>
            </a:r>
            <a:r>
              <a:rPr lang="en-GB" sz="1200" b="0" i="0" u="none" strike="noStrike" cap="none" dirty="0">
                <a:solidFill>
                  <a:schemeClr val="dk1"/>
                </a:solidFill>
                <a:latin typeface="Lato"/>
                <a:ea typeface="Lato"/>
                <a:cs typeface="Lato"/>
                <a:sym typeface="Lato"/>
              </a:rPr>
              <a:t> there has not been any port calls</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Lato"/>
                <a:ea typeface="Lato"/>
                <a:cs typeface="Lato"/>
                <a:sym typeface="Lato"/>
              </a:rPr>
              <a:t>The graph to the right: When one examines the number of cruises in all of Greenland over a longer period of time it is clear that the largest fluctuations can be found in the smallest </a:t>
            </a:r>
            <a:r>
              <a:rPr lang="en-GB" sz="1200" b="0" i="0" u="none" strike="noStrike" cap="none" dirty="0" err="1">
                <a:solidFill>
                  <a:schemeClr val="dk1"/>
                </a:solidFill>
                <a:latin typeface="Lato"/>
                <a:ea typeface="Lato"/>
                <a:cs typeface="Lato"/>
                <a:sym typeface="Lato"/>
              </a:rPr>
              <a:t>pax</a:t>
            </a:r>
            <a:r>
              <a:rPr lang="en-GB" sz="1200" b="0" i="0" u="none" strike="noStrike" cap="none" dirty="0">
                <a:solidFill>
                  <a:schemeClr val="dk1"/>
                </a:solidFill>
                <a:latin typeface="Lato"/>
                <a:ea typeface="Lato"/>
                <a:cs typeface="Lato"/>
                <a:sym typeface="Lato"/>
              </a:rPr>
              <a:t> category. Number of port calls and number of cruises are not the same, as each cruise will have a number of port calls (typically between 3 and 6) before the passengers are exchanged. Unfortunately, we do not have cohesive data sets over a longer period of time on </a:t>
            </a:r>
            <a:r>
              <a:rPr lang="en-GB" sz="1200" dirty="0">
                <a:solidFill>
                  <a:schemeClr val="dk1"/>
                </a:solidFill>
                <a:latin typeface="Lato"/>
                <a:ea typeface="Lato"/>
                <a:cs typeface="Lato"/>
                <a:sym typeface="Lato"/>
              </a:rPr>
              <a:t>either number of port calls or number of cruises in </a:t>
            </a:r>
            <a:r>
              <a:rPr lang="en-GB" sz="1200" b="0" i="0" u="none" strike="noStrike" cap="none" dirty="0" err="1">
                <a:solidFill>
                  <a:schemeClr val="dk1"/>
                </a:solidFill>
                <a:latin typeface="Lato"/>
                <a:ea typeface="Lato"/>
                <a:cs typeface="Lato"/>
                <a:sym typeface="Lato"/>
              </a:rPr>
              <a:t>Kujalleq</a:t>
            </a:r>
            <a:r>
              <a:rPr lang="en-GB" sz="1200" b="0" i="0" u="none" strike="noStrike" cap="none" dirty="0">
                <a:solidFill>
                  <a:schemeClr val="dk1"/>
                </a:solidFill>
                <a:latin typeface="Lato"/>
                <a:ea typeface="Lato"/>
                <a:cs typeface="Lato"/>
                <a:sym typeface="Lato"/>
              </a:rPr>
              <a:t>, as the registration and the type of data collected changed from 2015.  </a:t>
            </a:r>
            <a:endParaRPr lang="en-GB" dirty="0"/>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51" name="Shape 151"/>
          <p:cNvPicPr preferRelativeResize="0"/>
          <p:nvPr/>
        </p:nvPicPr>
        <p:blipFill>
          <a:blip r:embed="rId4"/>
          <a:stretch>
            <a:fillRect/>
          </a:stretch>
        </p:blipFill>
        <p:spPr>
          <a:xfrm>
            <a:off x="597173" y="3377233"/>
            <a:ext cx="5190978" cy="3188636"/>
          </a:xfrm>
          <a:prstGeom prst="rect">
            <a:avLst/>
          </a:prstGeom>
          <a:noFill/>
          <a:ln w="9525" cap="flat" cmpd="sng">
            <a:solidFill>
              <a:schemeClr val="dk1"/>
            </a:solidFill>
            <a:prstDash val="solid"/>
            <a:round/>
            <a:headEnd type="none" w="sm" len="sm"/>
            <a:tailEnd type="none" w="sm" len="sm"/>
          </a:ln>
        </p:spPr>
      </p:pic>
      <p:sp>
        <p:nvSpPr>
          <p:cNvPr id="152" name="Shape 152"/>
          <p:cNvSpPr txBox="1"/>
          <p:nvPr/>
        </p:nvSpPr>
        <p:spPr>
          <a:xfrm>
            <a:off x="6564579" y="2887343"/>
            <a:ext cx="4993437" cy="2801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00" b="0" i="0" u="none" strike="noStrike" cap="none">
              <a:solidFill>
                <a:schemeClr val="dk1"/>
              </a:solidFill>
              <a:latin typeface="Lato"/>
              <a:ea typeface="Lato"/>
              <a:cs typeface="Lato"/>
              <a:sym typeface="Lato"/>
            </a:endParaRPr>
          </a:p>
        </p:txBody>
      </p:sp>
      <p:pic>
        <p:nvPicPr>
          <p:cNvPr id="8" name="Shape 142">
            <a:extLst>
              <a:ext uri="{FF2B5EF4-FFF2-40B4-BE49-F238E27FC236}">
                <a16:creationId xmlns:a16="http://schemas.microsoft.com/office/drawing/2014/main" id="{553157DE-05AF-E847-91BD-3BD086CC6437}"/>
              </a:ext>
            </a:extLst>
          </p:cNvPr>
          <p:cNvPicPr preferRelativeResize="0"/>
          <p:nvPr/>
        </p:nvPicPr>
        <p:blipFill>
          <a:blip r:embed="rId5"/>
          <a:stretch>
            <a:fillRect/>
          </a:stretch>
        </p:blipFill>
        <p:spPr>
          <a:xfrm>
            <a:off x="6194449" y="3375175"/>
            <a:ext cx="5284189" cy="3190694"/>
          </a:xfrm>
          <a:prstGeom prst="rect">
            <a:avLst/>
          </a:prstGeom>
          <a:noFill/>
          <a:ln w="9525" cap="flat" cmpd="sng">
            <a:solidFill>
              <a:schemeClr val="tx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Shape 158"/>
          <p:cNvPicPr preferRelativeResize="0"/>
          <p:nvPr/>
        </p:nvPicPr>
        <p:blipFill rotWithShape="1">
          <a:blip r:embed="rId3">
            <a:alphaModFix/>
          </a:blip>
          <a:srcRect/>
          <a:stretch/>
        </p:blipFill>
        <p:spPr>
          <a:xfrm>
            <a:off x="10960100" y="101600"/>
            <a:ext cx="1219200" cy="667512"/>
          </a:xfrm>
          <a:prstGeom prst="rect">
            <a:avLst/>
          </a:prstGeom>
          <a:noFill/>
          <a:ln>
            <a:noFill/>
          </a:ln>
        </p:spPr>
      </p:pic>
      <p:sp>
        <p:nvSpPr>
          <p:cNvPr id="159" name="Shape 159"/>
          <p:cNvSpPr txBox="1"/>
          <p:nvPr/>
        </p:nvSpPr>
        <p:spPr>
          <a:xfrm>
            <a:off x="520699" y="204525"/>
            <a:ext cx="8944313"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chemeClr val="dk1"/>
                </a:solidFill>
                <a:latin typeface="Lato"/>
                <a:ea typeface="Lato"/>
                <a:cs typeface="Lato"/>
                <a:sym typeface="Lato"/>
              </a:rPr>
              <a:t>Final Thoughts</a:t>
            </a:r>
            <a:endParaRPr lang="en-GB" sz="1400" b="1" i="0" u="none" strike="noStrike" cap="none" dirty="0">
              <a:solidFill>
                <a:srgbClr val="000000"/>
              </a:solidFill>
              <a:sym typeface="Arial"/>
            </a:endParaRPr>
          </a:p>
        </p:txBody>
      </p:sp>
      <p:sp>
        <p:nvSpPr>
          <p:cNvPr id="160" name="Shape 160"/>
          <p:cNvSpPr txBox="1"/>
          <p:nvPr/>
        </p:nvSpPr>
        <p:spPr>
          <a:xfrm>
            <a:off x="510972" y="1081548"/>
            <a:ext cx="10967666" cy="5328395"/>
          </a:xfrm>
          <a:prstGeom prst="rect">
            <a:avLst/>
          </a:prstGeom>
          <a:noFill/>
          <a:ln>
            <a:noFill/>
          </a:ln>
        </p:spPr>
        <p:txBody>
          <a:bodyPr spcFirstLastPara="1" wrap="square" lIns="91425" tIns="45700" rIns="91425" bIns="45700" anchor="t" anchorCtr="0">
            <a:noAutofit/>
          </a:bodyPr>
          <a:lstStyle/>
          <a:p>
            <a:pPr lvl="0"/>
            <a:r>
              <a:rPr lang="en-GB" sz="1200" b="0" i="0" u="none" strike="noStrike" cap="none" dirty="0">
                <a:solidFill>
                  <a:schemeClr val="dk1"/>
                </a:solidFill>
                <a:latin typeface="Lato"/>
                <a:ea typeface="Lato"/>
                <a:cs typeface="Lato"/>
                <a:sym typeface="Lato"/>
              </a:rPr>
              <a:t>The flight passenger data show a negative growth within the tourist segment, all the while there is a growth in the number of tourist overnight stays </a:t>
            </a:r>
            <a:r>
              <a:rPr lang="en-GB" sz="1200" dirty="0">
                <a:solidFill>
                  <a:schemeClr val="dk1"/>
                </a:solidFill>
                <a:latin typeface="Lato"/>
                <a:ea typeface="Lato"/>
                <a:cs typeface="Lato"/>
                <a:sym typeface="Lato"/>
              </a:rPr>
              <a:t>(corrected for ‘new’ accommodations) of a staggering </a:t>
            </a:r>
            <a:r>
              <a:rPr lang="en-GB" sz="1200" b="0" i="0" u="none" strike="noStrike" cap="none" dirty="0">
                <a:solidFill>
                  <a:schemeClr val="dk1"/>
                </a:solidFill>
                <a:latin typeface="Lato"/>
                <a:ea typeface="Lato"/>
                <a:cs typeface="Lato"/>
                <a:sym typeface="Lato"/>
              </a:rPr>
              <a:t>39.7% which is so high that one must suspect a certain amount of errors in the registrations. However, as mentioned previously we have chosen to ignore the 2017 flight passenger statistics due to the incomplete registrations.   </a:t>
            </a:r>
          </a:p>
          <a:p>
            <a:pPr lvl="0"/>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Lato"/>
                <a:ea typeface="Lato"/>
                <a:cs typeface="Lato"/>
                <a:sym typeface="Lato"/>
              </a:rPr>
              <a:t>The number of individual guests/tourists in the accommodations shows a growth (</a:t>
            </a:r>
            <a:r>
              <a:rPr lang="en-GB" sz="1200" dirty="0">
                <a:solidFill>
                  <a:schemeClr val="dk1"/>
                </a:solidFill>
                <a:latin typeface="Lato"/>
                <a:ea typeface="Lato"/>
                <a:cs typeface="Lato"/>
                <a:sym typeface="Lato"/>
              </a:rPr>
              <a:t>c</a:t>
            </a:r>
            <a:r>
              <a:rPr lang="en-GB" sz="1200" b="0" i="0" u="none" strike="noStrike" cap="none" dirty="0">
                <a:solidFill>
                  <a:schemeClr val="dk1"/>
                </a:solidFill>
                <a:latin typeface="Lato"/>
                <a:ea typeface="Lato"/>
                <a:cs typeface="Lato"/>
                <a:sym typeface="Lato"/>
              </a:rPr>
              <a:t>orrected for ‘new’ accommodations) of 2.9% which seems more likely than the very </a:t>
            </a:r>
            <a:r>
              <a:rPr lang="en-GB" sz="1200" dirty="0">
                <a:solidFill>
                  <a:schemeClr val="dk1"/>
                </a:solidFill>
                <a:latin typeface="Lato"/>
                <a:ea typeface="Lato"/>
                <a:cs typeface="Lato"/>
                <a:sym typeface="Lato"/>
              </a:rPr>
              <a:t>large growth in the number of tourist overnight stays. </a:t>
            </a:r>
          </a:p>
          <a:p>
            <a:pPr marL="0" marR="0" lvl="0" indent="0" algn="l" rtl="0">
              <a:lnSpc>
                <a:spcPct val="100000"/>
              </a:lnSpc>
              <a:spcBef>
                <a:spcPts val="0"/>
              </a:spcBef>
              <a:spcAft>
                <a:spcPts val="0"/>
              </a:spcAft>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Lato"/>
                <a:ea typeface="Lato"/>
                <a:cs typeface="Lato"/>
                <a:sym typeface="Lato"/>
              </a:rPr>
              <a:t>The growth of 3.1% in the number of cruise passengers who visited the region in 2017 is positive, despite a negative growth Ittoqqortoormiit. Historic data shows that there is often a certain fluctuation from year to year in the numbe</a:t>
            </a:r>
            <a:r>
              <a:rPr lang="en-GB" sz="1200" dirty="0">
                <a:solidFill>
                  <a:schemeClr val="dk1"/>
                </a:solidFill>
                <a:latin typeface="Lato"/>
                <a:ea typeface="Lato"/>
                <a:cs typeface="Lato"/>
                <a:sym typeface="Lato"/>
              </a:rPr>
              <a:t>r of passengers as well as cruises, so in that respect the result is close to </a:t>
            </a:r>
            <a:r>
              <a:rPr lang="en-GB" sz="1200" b="0" i="0" u="none" strike="noStrike" cap="none" dirty="0">
                <a:solidFill>
                  <a:schemeClr val="dk1"/>
                </a:solidFill>
                <a:latin typeface="Lato"/>
                <a:ea typeface="Lato"/>
                <a:cs typeface="Lato"/>
                <a:sym typeface="Lato"/>
              </a:rPr>
              <a:t>status quo.</a:t>
            </a:r>
            <a:endParaRPr lang="en-GB" dirty="0"/>
          </a:p>
          <a:p>
            <a:pPr marL="0" marR="0" lvl="0" indent="0" algn="l" rtl="0">
              <a:lnSpc>
                <a:spcPct val="100000"/>
              </a:lnSpc>
              <a:spcBef>
                <a:spcPts val="0"/>
              </a:spcBef>
              <a:spcAft>
                <a:spcPts val="0"/>
              </a:spcAft>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Lato"/>
                <a:ea typeface="Lato"/>
                <a:cs typeface="Lato"/>
                <a:sym typeface="Lato"/>
              </a:rPr>
              <a:t>For next year’s tourism statistics report we will focus </a:t>
            </a:r>
            <a:r>
              <a:rPr lang="en-GB" sz="1200" dirty="0">
                <a:solidFill>
                  <a:schemeClr val="dk1"/>
                </a:solidFill>
                <a:latin typeface="Lato"/>
                <a:ea typeface="Lato"/>
                <a:cs typeface="Lato"/>
                <a:sym typeface="Lato"/>
              </a:rPr>
              <a:t>even more on interviewing relevant operators in the Greenlandic tourism business as it will be a nice supplement to the data from Statistics Greenland. </a:t>
            </a:r>
            <a:endParaRPr lang="en-GB" dirty="0"/>
          </a:p>
          <a:p>
            <a:pPr marL="0" marR="0" lvl="0" indent="0" algn="l" rtl="0">
              <a:lnSpc>
                <a:spcPct val="100000"/>
              </a:lnSpc>
              <a:spcBef>
                <a:spcPts val="0"/>
              </a:spcBef>
              <a:spcAft>
                <a:spcPts val="0"/>
              </a:spcAft>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None/>
            </a:pPr>
            <a:r>
              <a:rPr lang="en-GB" sz="1200" b="0" i="0" u="none" strike="noStrike" cap="none" dirty="0">
                <a:solidFill>
                  <a:schemeClr val="dk1"/>
                </a:solidFill>
                <a:latin typeface="Lato"/>
                <a:ea typeface="Lato"/>
                <a:cs typeface="Lato"/>
                <a:sym typeface="Lato"/>
              </a:rPr>
              <a:t>In </a:t>
            </a:r>
            <a:r>
              <a:rPr lang="en-GB" sz="1200" dirty="0">
                <a:solidFill>
                  <a:schemeClr val="dk1"/>
                </a:solidFill>
                <a:latin typeface="Lato"/>
                <a:ea typeface="Lato"/>
                <a:cs typeface="Lato"/>
                <a:sym typeface="Lato"/>
              </a:rPr>
              <a:t>N</a:t>
            </a:r>
            <a:r>
              <a:rPr lang="en-GB" sz="1200" b="0" i="0" u="none" strike="noStrike" cap="none" dirty="0">
                <a:solidFill>
                  <a:schemeClr val="dk1"/>
                </a:solidFill>
                <a:latin typeface="Lato"/>
                <a:ea typeface="Lato"/>
                <a:cs typeface="Lato"/>
                <a:sym typeface="Lato"/>
              </a:rPr>
              <a:t>ovember Visit Greenland will host the tourism workshop Towards More Tourism in Nuuk, and we hope to see as many tourism operators </a:t>
            </a:r>
            <a:r>
              <a:rPr lang="en-GB" sz="1200" dirty="0">
                <a:solidFill>
                  <a:schemeClr val="dk1"/>
                </a:solidFill>
                <a:latin typeface="Lato"/>
                <a:ea typeface="Lato"/>
                <a:cs typeface="Lato"/>
                <a:sym typeface="Lato"/>
              </a:rPr>
              <a:t>there as possible, </a:t>
            </a:r>
            <a:r>
              <a:rPr lang="en-GB" sz="1200" b="0" i="0" u="none" strike="noStrike" cap="none" dirty="0">
                <a:solidFill>
                  <a:schemeClr val="dk1"/>
                </a:solidFill>
                <a:latin typeface="Lato"/>
                <a:ea typeface="Lato"/>
                <a:cs typeface="Lato"/>
                <a:sym typeface="Lato"/>
              </a:rPr>
              <a:t>and look forward to a mutually beneficial cooperation. </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lvl="0">
              <a:buClr>
                <a:schemeClr val="dk1"/>
              </a:buClr>
              <a:buSzPts val="1200"/>
            </a:pPr>
            <a:endParaRPr lang="en-GB" sz="1200" dirty="0">
              <a:solidFill>
                <a:schemeClr val="dk1"/>
              </a:solidFill>
              <a:latin typeface="Lato"/>
              <a:ea typeface="Lato"/>
              <a:cs typeface="Lato"/>
              <a:sym typeface="Lato"/>
            </a:endParaRPr>
          </a:p>
          <a:p>
            <a:pPr lvl="0"/>
            <a:r>
              <a:rPr lang="en-GB" sz="1200" dirty="0">
                <a:solidFill>
                  <a:schemeClr val="dk1"/>
                </a:solidFill>
                <a:latin typeface="Lato"/>
                <a:ea typeface="Lato"/>
                <a:cs typeface="Lato"/>
                <a:sym typeface="Lato"/>
              </a:rPr>
              <a:t>Finally we wish you all a successful 2018 tourism season! </a:t>
            </a: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Best regards</a:t>
            </a: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dirty="0">
                <a:solidFill>
                  <a:schemeClr val="dk1"/>
                </a:solidFill>
                <a:latin typeface="Lato"/>
                <a:ea typeface="Lato"/>
                <a:cs typeface="Lato"/>
                <a:sym typeface="Lato"/>
              </a:rPr>
              <a:t>Visit Greenland</a:t>
            </a:r>
            <a:endParaRPr lang="en-GB" dirty="0"/>
          </a:p>
          <a:p>
            <a:pPr marL="0" marR="0" lvl="0" indent="0" algn="l" rtl="0">
              <a:lnSpc>
                <a:spcPct val="100000"/>
              </a:lnSpc>
              <a:spcBef>
                <a:spcPts val="0"/>
              </a:spcBef>
              <a:spcAft>
                <a:spcPts val="0"/>
              </a:spcAft>
              <a:buClr>
                <a:schemeClr val="dk1"/>
              </a:buClr>
              <a:buSzPts val="1200"/>
              <a:buFont typeface="Arial"/>
              <a:buNone/>
            </a:pPr>
            <a:endParaRPr lang="en-GB"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15000"/>
              </a:lnSpc>
              <a:spcBef>
                <a:spcPts val="0"/>
              </a:spcBef>
              <a:spcAft>
                <a:spcPts val="0"/>
              </a:spcAft>
              <a:buClr>
                <a:schemeClr val="dk1"/>
              </a:buClr>
              <a:buSzPts val="1100"/>
              <a:buFont typeface="Arial"/>
              <a:buNone/>
            </a:pPr>
            <a:r>
              <a:rPr lang="da-DK" sz="1000" b="0" i="0" u="none" strike="noStrike" cap="none" dirty="0" err="1">
                <a:solidFill>
                  <a:schemeClr val="dk1"/>
                </a:solidFill>
                <a:latin typeface="Lato"/>
                <a:ea typeface="Lato"/>
                <a:cs typeface="Lato"/>
                <a:sym typeface="Lato"/>
              </a:rPr>
              <a:t>Compiled</a:t>
            </a:r>
            <a:r>
              <a:rPr lang="da-DK" sz="1000" b="0" i="0" u="none" strike="noStrike" cap="none" dirty="0">
                <a:solidFill>
                  <a:schemeClr val="dk1"/>
                </a:solidFill>
                <a:latin typeface="Lato"/>
                <a:ea typeface="Lato"/>
                <a:cs typeface="Lato"/>
                <a:sym typeface="Lato"/>
              </a:rPr>
              <a:t> by Market Analysis Consultant Mads Lumholt, April 2018</a:t>
            </a:r>
            <a:endParaRPr sz="10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2309</Words>
  <Application>Microsoft Macintosh PowerPoint</Application>
  <PresentationFormat>Widescreen</PresentationFormat>
  <Paragraphs>169</Paragraphs>
  <Slides>9</Slides>
  <Notes>9</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9</vt:i4>
      </vt:variant>
    </vt:vector>
  </HeadingPairs>
  <TitlesOfParts>
    <vt:vector size="14" baseType="lpstr">
      <vt:lpstr>Century Gothic</vt:lpstr>
      <vt:lpstr>Calibri</vt:lpstr>
      <vt:lpstr>Arial</vt:lpstr>
      <vt:lpstr>Lato</vt: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dc:creator>
  <cp:lastModifiedBy>Microsoft Office-bruger</cp:lastModifiedBy>
  <cp:revision>50</cp:revision>
  <dcterms:modified xsi:type="dcterms:W3CDTF">2018-05-16T12:51:17Z</dcterms:modified>
</cp:coreProperties>
</file>