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6" r:id="rId2"/>
    <p:sldId id="256" r:id="rId3"/>
    <p:sldId id="268" r:id="rId4"/>
    <p:sldId id="273" r:id="rId5"/>
    <p:sldId id="257" r:id="rId6"/>
    <p:sldId id="274" r:id="rId7"/>
    <p:sldId id="265" r:id="rId8"/>
    <p:sldId id="275" r:id="rId9"/>
    <p:sldId id="269" r:id="rId10"/>
    <p:sldId id="266" r:id="rId11"/>
    <p:sldId id="272" r:id="rId12"/>
    <p:sldId id="267" r:id="rId13"/>
    <p:sldId id="270" r:id="rId14"/>
    <p:sldId id="271" r:id="rId15"/>
    <p:sldId id="277"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9"/>
    <p:restoredTop sz="87137"/>
  </p:normalViewPr>
  <p:slideViewPr>
    <p:cSldViewPr snapToGrid="0" snapToObjects="1">
      <p:cViewPr>
        <p:scale>
          <a:sx n="110" d="100"/>
          <a:sy n="110" d="100"/>
        </p:scale>
        <p:origin x="424" y="1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B7297-5B28-DC4B-A8FB-F23754CD9E40}" type="datetimeFigureOut">
              <a:rPr lang="da-DK" smtClean="0"/>
              <a:t>29/03/2016</a:t>
            </a:fld>
            <a:endParaRPr lang="da-DK"/>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Klik for at redigere teksttypografierne i masteren</a:t>
            </a:r>
          </a:p>
          <a:p>
            <a:pPr lvl="1"/>
            <a:r>
              <a:rPr lang="en-GB" smtClean="0"/>
              <a:t>Andet niveau</a:t>
            </a:r>
          </a:p>
          <a:p>
            <a:pPr lvl="2"/>
            <a:r>
              <a:rPr lang="en-GB" smtClean="0"/>
              <a:t>Tredje niveau</a:t>
            </a:r>
          </a:p>
          <a:p>
            <a:pPr lvl="3"/>
            <a:r>
              <a:rPr lang="en-GB" smtClean="0"/>
              <a:t>Fjerde niveau</a:t>
            </a:r>
          </a:p>
          <a:p>
            <a:pPr lvl="4"/>
            <a:r>
              <a:rPr lang="en-GB"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778E20-AEC0-3140-9A81-16322A1F20DF}" type="slidenum">
              <a:rPr lang="da-DK" smtClean="0"/>
              <a:t>‹nr.›</a:t>
            </a:fld>
            <a:endParaRPr lang="da-DK"/>
          </a:p>
        </p:txBody>
      </p:sp>
    </p:spTree>
    <p:extLst>
      <p:ext uri="{BB962C8B-B14F-4D97-AF65-F5344CB8AC3E}">
        <p14:creationId xmlns:p14="http://schemas.microsoft.com/office/powerpoint/2010/main" val="37004116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66778E20-AEC0-3140-9A81-16322A1F20DF}" type="slidenum">
              <a:rPr lang="da-DK" smtClean="0"/>
              <a:t>2</a:t>
            </a:fld>
            <a:endParaRPr lang="da-DK"/>
          </a:p>
        </p:txBody>
      </p:sp>
    </p:spTree>
    <p:extLst>
      <p:ext uri="{BB962C8B-B14F-4D97-AF65-F5344CB8AC3E}">
        <p14:creationId xmlns:p14="http://schemas.microsoft.com/office/powerpoint/2010/main" val="185903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78E20-AEC0-3140-9A81-16322A1F20DF}" type="slidenum">
              <a:rPr lang="da-DK" smtClean="0"/>
              <a:t>11</a:t>
            </a:fld>
            <a:endParaRPr lang="da-DK"/>
          </a:p>
        </p:txBody>
      </p:sp>
    </p:spTree>
    <p:extLst>
      <p:ext uri="{BB962C8B-B14F-4D97-AF65-F5344CB8AC3E}">
        <p14:creationId xmlns:p14="http://schemas.microsoft.com/office/powerpoint/2010/main" val="1068439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78E20-AEC0-3140-9A81-16322A1F20DF}" type="slidenum">
              <a:rPr lang="da-DK" smtClean="0"/>
              <a:t>12</a:t>
            </a:fld>
            <a:endParaRPr lang="da-DK"/>
          </a:p>
        </p:txBody>
      </p:sp>
    </p:spTree>
    <p:extLst>
      <p:ext uri="{BB962C8B-B14F-4D97-AF65-F5344CB8AC3E}">
        <p14:creationId xmlns:p14="http://schemas.microsoft.com/office/powerpoint/2010/main" val="1696164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6778E20-AEC0-3140-9A81-16322A1F20DF}" type="slidenum">
              <a:rPr lang="da-DK" smtClean="0"/>
              <a:t>14</a:t>
            </a:fld>
            <a:endParaRPr lang="da-DK"/>
          </a:p>
        </p:txBody>
      </p:sp>
    </p:spTree>
    <p:extLst>
      <p:ext uri="{BB962C8B-B14F-4D97-AF65-F5344CB8AC3E}">
        <p14:creationId xmlns:p14="http://schemas.microsoft.com/office/powerpoint/2010/main" val="1621159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6778E20-AEC0-3140-9A81-16322A1F20DF}" type="slidenum">
              <a:rPr lang="da-DK" smtClean="0"/>
              <a:t>15</a:t>
            </a:fld>
            <a:endParaRPr lang="da-DK"/>
          </a:p>
        </p:txBody>
      </p:sp>
    </p:spTree>
    <p:extLst>
      <p:ext uri="{BB962C8B-B14F-4D97-AF65-F5344CB8AC3E}">
        <p14:creationId xmlns:p14="http://schemas.microsoft.com/office/powerpoint/2010/main" val="129642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diasnummer 3"/>
          <p:cNvSpPr>
            <a:spLocks noGrp="1"/>
          </p:cNvSpPr>
          <p:nvPr>
            <p:ph type="sldNum" sz="quarter" idx="10"/>
          </p:nvPr>
        </p:nvSpPr>
        <p:spPr/>
        <p:txBody>
          <a:bodyPr/>
          <a:lstStyle/>
          <a:p>
            <a:fld id="{66778E20-AEC0-3140-9A81-16322A1F20DF}" type="slidenum">
              <a:rPr lang="da-DK" smtClean="0"/>
              <a:t>3</a:t>
            </a:fld>
            <a:endParaRPr lang="da-DK"/>
          </a:p>
        </p:txBody>
      </p:sp>
    </p:spTree>
    <p:extLst>
      <p:ext uri="{BB962C8B-B14F-4D97-AF65-F5344CB8AC3E}">
        <p14:creationId xmlns:p14="http://schemas.microsoft.com/office/powerpoint/2010/main" val="350160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baseline="0" dirty="0" smtClean="0"/>
          </a:p>
        </p:txBody>
      </p:sp>
      <p:sp>
        <p:nvSpPr>
          <p:cNvPr id="4" name="Pladsholder til diasnummer 3"/>
          <p:cNvSpPr>
            <a:spLocks noGrp="1"/>
          </p:cNvSpPr>
          <p:nvPr>
            <p:ph type="sldNum" sz="quarter" idx="10"/>
          </p:nvPr>
        </p:nvSpPr>
        <p:spPr/>
        <p:txBody>
          <a:bodyPr/>
          <a:lstStyle/>
          <a:p>
            <a:fld id="{66778E20-AEC0-3140-9A81-16322A1F20DF}" type="slidenum">
              <a:rPr lang="da-DK" smtClean="0"/>
              <a:t>4</a:t>
            </a:fld>
            <a:endParaRPr lang="da-DK"/>
          </a:p>
        </p:txBody>
      </p:sp>
    </p:spTree>
    <p:extLst>
      <p:ext uri="{BB962C8B-B14F-4D97-AF65-F5344CB8AC3E}">
        <p14:creationId xmlns:p14="http://schemas.microsoft.com/office/powerpoint/2010/main" val="171609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dirty="0"/>
          </a:p>
        </p:txBody>
      </p:sp>
      <p:sp>
        <p:nvSpPr>
          <p:cNvPr id="4" name="Pladsholder til diasnummer 3"/>
          <p:cNvSpPr>
            <a:spLocks noGrp="1"/>
          </p:cNvSpPr>
          <p:nvPr>
            <p:ph type="sldNum" sz="quarter" idx="10"/>
          </p:nvPr>
        </p:nvSpPr>
        <p:spPr/>
        <p:txBody>
          <a:bodyPr/>
          <a:lstStyle/>
          <a:p>
            <a:fld id="{66778E20-AEC0-3140-9A81-16322A1F20DF}" type="slidenum">
              <a:rPr lang="da-DK" smtClean="0"/>
              <a:t>5</a:t>
            </a:fld>
            <a:endParaRPr lang="da-DK"/>
          </a:p>
        </p:txBody>
      </p:sp>
    </p:spTree>
    <p:extLst>
      <p:ext uri="{BB962C8B-B14F-4D97-AF65-F5344CB8AC3E}">
        <p14:creationId xmlns:p14="http://schemas.microsoft.com/office/powerpoint/2010/main" val="146782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66778E20-AEC0-3140-9A81-16322A1F20DF}" type="slidenum">
              <a:rPr lang="da-DK" smtClean="0"/>
              <a:t>6</a:t>
            </a:fld>
            <a:endParaRPr lang="da-DK"/>
          </a:p>
        </p:txBody>
      </p:sp>
    </p:spTree>
    <p:extLst>
      <p:ext uri="{BB962C8B-B14F-4D97-AF65-F5344CB8AC3E}">
        <p14:creationId xmlns:p14="http://schemas.microsoft.com/office/powerpoint/2010/main" val="899861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Number of Cruise Passengers in Greenland 2008-2015</a:t>
            </a:r>
          </a:p>
          <a:p>
            <a:r>
              <a:rPr lang="en-US" b="1" dirty="0" smtClean="0"/>
              <a:t>10,000, 20,000, 30,000, 40,000</a:t>
            </a:r>
            <a:endParaRPr lang="en-US" b="1" dirty="0"/>
          </a:p>
        </p:txBody>
      </p:sp>
      <p:sp>
        <p:nvSpPr>
          <p:cNvPr id="4" name="Slide Number Placeholder 3"/>
          <p:cNvSpPr>
            <a:spLocks noGrp="1"/>
          </p:cNvSpPr>
          <p:nvPr>
            <p:ph type="sldNum" sz="quarter" idx="10"/>
          </p:nvPr>
        </p:nvSpPr>
        <p:spPr/>
        <p:txBody>
          <a:bodyPr/>
          <a:lstStyle/>
          <a:p>
            <a:fld id="{66778E20-AEC0-3140-9A81-16322A1F20DF}" type="slidenum">
              <a:rPr lang="da-DK" smtClean="0"/>
              <a:t>7</a:t>
            </a:fld>
            <a:endParaRPr lang="da-DK"/>
          </a:p>
        </p:txBody>
      </p:sp>
    </p:spTree>
    <p:extLst>
      <p:ext uri="{BB962C8B-B14F-4D97-AF65-F5344CB8AC3E}">
        <p14:creationId xmlns:p14="http://schemas.microsoft.com/office/powerpoint/2010/main" val="74739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a-DK" sz="1200" dirty="0"/>
              <a:t>Der var som nævnt 22.390 krydstogtspassagerer i Grønland i 2015. Når man ser på hvor mange passagerer der besøgte hvilke anløbshavne, er det </a:t>
            </a:r>
            <a:r>
              <a:rPr lang="da-DK" sz="1200" dirty="0" err="1"/>
              <a:t>sammelagte</a:t>
            </a:r>
            <a:r>
              <a:rPr lang="da-DK" sz="1200" dirty="0"/>
              <a:t> tal selvfølgelig større, da en </a:t>
            </a:r>
            <a:r>
              <a:rPr lang="da-DK" sz="1200" dirty="0" err="1"/>
              <a:t>passagér</a:t>
            </a:r>
            <a:r>
              <a:rPr lang="da-DK" sz="1200" dirty="0"/>
              <a:t> kun tælles én gang, selvom vedkommende besøger flere anløbshavne i løbet af togtet</a:t>
            </a:r>
          </a:p>
          <a:p>
            <a:endParaRPr lang="da-DK" sz="1200" dirty="0"/>
          </a:p>
          <a:p>
            <a:endParaRPr lang="da-DK" sz="1200" dirty="0"/>
          </a:p>
          <a:p>
            <a:r>
              <a:rPr lang="da-DK" sz="1200" dirty="0"/>
              <a:t>Diagrammet til venstre giver et overblik over krydstogtsturismen i Grønland, men kun ud fra ét perspektiv – nemlig hvor mange pax der besøgte hver anløbshavn </a:t>
            </a:r>
          </a:p>
          <a:p>
            <a:r>
              <a:rPr lang="da-DK" sz="1200" dirty="0"/>
              <a:t>- ikke hvor mange skibe, hvor store skibene var osv</a:t>
            </a:r>
            <a:r>
              <a:rPr lang="da-DK" sz="1400" dirty="0"/>
              <a:t>.</a:t>
            </a:r>
          </a:p>
          <a:p>
            <a:endParaRPr lang="en-US" dirty="0"/>
          </a:p>
        </p:txBody>
      </p:sp>
      <p:sp>
        <p:nvSpPr>
          <p:cNvPr id="4" name="Slide Number Placeholder 3"/>
          <p:cNvSpPr>
            <a:spLocks noGrp="1"/>
          </p:cNvSpPr>
          <p:nvPr>
            <p:ph type="sldNum" sz="quarter" idx="10"/>
          </p:nvPr>
        </p:nvSpPr>
        <p:spPr/>
        <p:txBody>
          <a:bodyPr/>
          <a:lstStyle/>
          <a:p>
            <a:fld id="{66778E20-AEC0-3140-9A81-16322A1F20DF}" type="slidenum">
              <a:rPr lang="da-DK" smtClean="0"/>
              <a:t>8</a:t>
            </a:fld>
            <a:endParaRPr lang="da-DK"/>
          </a:p>
        </p:txBody>
      </p:sp>
    </p:spTree>
    <p:extLst>
      <p:ext uri="{BB962C8B-B14F-4D97-AF65-F5344CB8AC3E}">
        <p14:creationId xmlns:p14="http://schemas.microsoft.com/office/powerpoint/2010/main" val="180168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78E20-AEC0-3140-9A81-16322A1F20DF}" type="slidenum">
              <a:rPr lang="da-DK" smtClean="0"/>
              <a:t>9</a:t>
            </a:fld>
            <a:endParaRPr lang="da-DK"/>
          </a:p>
        </p:txBody>
      </p:sp>
    </p:spTree>
    <p:extLst>
      <p:ext uri="{BB962C8B-B14F-4D97-AF65-F5344CB8AC3E}">
        <p14:creationId xmlns:p14="http://schemas.microsoft.com/office/powerpoint/2010/main" val="766215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Mangler de grå felter</a:t>
            </a:r>
            <a:r>
              <a:rPr lang="is-IS" b="0" dirty="0"/>
              <a:t>…</a:t>
            </a:r>
            <a:endParaRPr lang="en-US" b="0" dirty="0"/>
          </a:p>
        </p:txBody>
      </p:sp>
      <p:sp>
        <p:nvSpPr>
          <p:cNvPr id="4" name="Slide Number Placeholder 3"/>
          <p:cNvSpPr>
            <a:spLocks noGrp="1"/>
          </p:cNvSpPr>
          <p:nvPr>
            <p:ph type="sldNum" sz="quarter" idx="10"/>
          </p:nvPr>
        </p:nvSpPr>
        <p:spPr/>
        <p:txBody>
          <a:bodyPr/>
          <a:lstStyle/>
          <a:p>
            <a:fld id="{66778E20-AEC0-3140-9A81-16322A1F20DF}" type="slidenum">
              <a:rPr lang="da-DK" smtClean="0"/>
              <a:t>10</a:t>
            </a:fld>
            <a:endParaRPr lang="da-DK"/>
          </a:p>
        </p:txBody>
      </p:sp>
    </p:spTree>
    <p:extLst>
      <p:ext uri="{BB962C8B-B14F-4D97-AF65-F5344CB8AC3E}">
        <p14:creationId xmlns:p14="http://schemas.microsoft.com/office/powerpoint/2010/main" val="169706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7D5A9235-548B-D44A-96A9-6243247A9C80}" type="datetimeFigureOut">
              <a:t>29/03/2016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8603B89-7893-0843-ABBD-D00F5B014D6C}" type="slidenum">
              <a:t>‹nr.›</a:t>
            </a:fld>
            <a:endParaRPr lang="da-DK"/>
          </a:p>
        </p:txBody>
      </p:sp>
    </p:spTree>
    <p:extLst>
      <p:ext uri="{BB962C8B-B14F-4D97-AF65-F5344CB8AC3E}">
        <p14:creationId xmlns:p14="http://schemas.microsoft.com/office/powerpoint/2010/main" val="23003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D5A9235-548B-D44A-96A9-6243247A9C80}" type="datetimeFigureOut">
              <a:t>29/03/2016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8603B89-7893-0843-ABBD-D00F5B014D6C}" type="slidenum">
              <a:t>‹nr.›</a:t>
            </a:fld>
            <a:endParaRPr lang="da-DK"/>
          </a:p>
        </p:txBody>
      </p:sp>
    </p:spTree>
    <p:extLst>
      <p:ext uri="{BB962C8B-B14F-4D97-AF65-F5344CB8AC3E}">
        <p14:creationId xmlns:p14="http://schemas.microsoft.com/office/powerpoint/2010/main" val="139077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D5A9235-548B-D44A-96A9-6243247A9C80}" type="datetimeFigureOut">
              <a:t>29/03/2016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8603B89-7893-0843-ABBD-D00F5B014D6C}" type="slidenum">
              <a:t>‹nr.›</a:t>
            </a:fld>
            <a:endParaRPr lang="da-DK"/>
          </a:p>
        </p:txBody>
      </p:sp>
    </p:spTree>
    <p:extLst>
      <p:ext uri="{BB962C8B-B14F-4D97-AF65-F5344CB8AC3E}">
        <p14:creationId xmlns:p14="http://schemas.microsoft.com/office/powerpoint/2010/main" val="147179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D5A9235-548B-D44A-96A9-6243247A9C80}" type="datetimeFigureOut">
              <a:t>29/03/2016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8603B89-7893-0843-ABBD-D00F5B014D6C}" type="slidenum">
              <a:t>‹nr.›</a:t>
            </a:fld>
            <a:endParaRPr lang="da-DK"/>
          </a:p>
        </p:txBody>
      </p:sp>
    </p:spTree>
    <p:extLst>
      <p:ext uri="{BB962C8B-B14F-4D97-AF65-F5344CB8AC3E}">
        <p14:creationId xmlns:p14="http://schemas.microsoft.com/office/powerpoint/2010/main" val="172265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masteren</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7D5A9235-548B-D44A-96A9-6243247A9C80}" type="datetimeFigureOut">
              <a:t>29/03/2016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F8603B89-7893-0843-ABBD-D00F5B014D6C}" type="slidenum">
              <a:t>‹nr.›</a:t>
            </a:fld>
            <a:endParaRPr lang="da-DK"/>
          </a:p>
        </p:txBody>
      </p:sp>
    </p:spTree>
    <p:extLst>
      <p:ext uri="{BB962C8B-B14F-4D97-AF65-F5344CB8AC3E}">
        <p14:creationId xmlns:p14="http://schemas.microsoft.com/office/powerpoint/2010/main" val="322241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7D5A9235-548B-D44A-96A9-6243247A9C80}" type="datetimeFigureOut">
              <a:t>29/03/2016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F8603B89-7893-0843-ABBD-D00F5B014D6C}" type="slidenum">
              <a:t>‹nr.›</a:t>
            </a:fld>
            <a:endParaRPr lang="da-DK"/>
          </a:p>
        </p:txBody>
      </p:sp>
    </p:spTree>
    <p:extLst>
      <p:ext uri="{BB962C8B-B14F-4D97-AF65-F5344CB8AC3E}">
        <p14:creationId xmlns:p14="http://schemas.microsoft.com/office/powerpoint/2010/main" val="210802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7D5A9235-548B-D44A-96A9-6243247A9C80}" type="datetimeFigureOut">
              <a:t>29/03/2016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F8603B89-7893-0843-ABBD-D00F5B014D6C}" type="slidenum">
              <a:t>‹nr.›</a:t>
            </a:fld>
            <a:endParaRPr lang="da-DK"/>
          </a:p>
        </p:txBody>
      </p:sp>
    </p:spTree>
    <p:extLst>
      <p:ext uri="{BB962C8B-B14F-4D97-AF65-F5344CB8AC3E}">
        <p14:creationId xmlns:p14="http://schemas.microsoft.com/office/powerpoint/2010/main" val="44476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7D5A9235-548B-D44A-96A9-6243247A9C80}" type="datetimeFigureOut">
              <a:t>29/03/2016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F8603B89-7893-0843-ABBD-D00F5B014D6C}" type="slidenum">
              <a:t>‹nr.›</a:t>
            </a:fld>
            <a:endParaRPr lang="da-DK"/>
          </a:p>
        </p:txBody>
      </p:sp>
    </p:spTree>
    <p:extLst>
      <p:ext uri="{BB962C8B-B14F-4D97-AF65-F5344CB8AC3E}">
        <p14:creationId xmlns:p14="http://schemas.microsoft.com/office/powerpoint/2010/main" val="193908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D5A9235-548B-D44A-96A9-6243247A9C80}" type="datetimeFigureOut">
              <a:t>29/03/2016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F8603B89-7893-0843-ABBD-D00F5B014D6C}" type="slidenum">
              <a:t>‹nr.›</a:t>
            </a:fld>
            <a:endParaRPr lang="da-DK"/>
          </a:p>
        </p:txBody>
      </p:sp>
    </p:spTree>
    <p:extLst>
      <p:ext uri="{BB962C8B-B14F-4D97-AF65-F5344CB8AC3E}">
        <p14:creationId xmlns:p14="http://schemas.microsoft.com/office/powerpoint/2010/main" val="2753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7D5A9235-548B-D44A-96A9-6243247A9C80}" type="datetimeFigureOut">
              <a:t>29/03/2016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F8603B89-7893-0843-ABBD-D00F5B014D6C}" type="slidenum">
              <a:t>‹nr.›</a:t>
            </a:fld>
            <a:endParaRPr lang="da-DK"/>
          </a:p>
        </p:txBody>
      </p:sp>
    </p:spTree>
    <p:extLst>
      <p:ext uri="{BB962C8B-B14F-4D97-AF65-F5344CB8AC3E}">
        <p14:creationId xmlns:p14="http://schemas.microsoft.com/office/powerpoint/2010/main" val="104582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7D5A9235-548B-D44A-96A9-6243247A9C80}" type="datetimeFigureOut">
              <a:t>29/03/2016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F8603B89-7893-0843-ABBD-D00F5B014D6C}" type="slidenum">
              <a:t>‹nr.›</a:t>
            </a:fld>
            <a:endParaRPr lang="da-DK"/>
          </a:p>
        </p:txBody>
      </p:sp>
    </p:spTree>
    <p:extLst>
      <p:ext uri="{BB962C8B-B14F-4D97-AF65-F5344CB8AC3E}">
        <p14:creationId xmlns:p14="http://schemas.microsoft.com/office/powerpoint/2010/main" val="724023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A9235-548B-D44A-96A9-6243247A9C80}" type="datetimeFigureOut">
              <a:t>29/03/2016</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03B89-7893-0843-ABBD-D00F5B014D6C}" type="slidenum">
              <a:t>‹nr.›</a:t>
            </a:fld>
            <a:endParaRPr lang="da-DK"/>
          </a:p>
        </p:txBody>
      </p:sp>
    </p:spTree>
    <p:extLst>
      <p:ext uri="{BB962C8B-B14F-4D97-AF65-F5344CB8AC3E}">
        <p14:creationId xmlns:p14="http://schemas.microsoft.com/office/powerpoint/2010/main" val="1368336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hyperlink" Target="http://tourismstat.gl/analyse"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www.isavia.is/english/news/625-million-passengers-to-fly-through-keflavik-airport-in-2016/477" TargetMode="External"/><Relationship Id="rId4" Type="http://schemas.openxmlformats.org/officeDocument/2006/relationships/hyperlink" Target="http://www.statice.is/publications/news-archive/tourism/overnight-stays-in-hotels-in-november-2015/"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www.statista.com/statistics/274011/outbound-visitor-growth-forecast-worldwide-by-region/" TargetMode="External"/><Relationship Id="rId4" Type="http://schemas.openxmlformats.org/officeDocument/2006/relationships/image" Target="../media/image3.png"/><Relationship Id="rId5" Type="http://schemas.openxmlformats.org/officeDocument/2006/relationships/hyperlink" Target="goo.gl/7QPrfa" TargetMode="External"/><Relationship Id="rId6" Type="http://schemas.openxmlformats.org/officeDocument/2006/relationships/hyperlink" Target="http://goo.gl/BSiHJy" TargetMode="External"/><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gi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statice.is" TargetMode="External"/><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el 3"/>
          <p:cNvSpPr txBox="1">
            <a:spLocks noGrp="1"/>
          </p:cNvSpPr>
          <p:nvPr>
            <p:ph type="title"/>
          </p:nvPr>
        </p:nvSpPr>
        <p:spPr>
          <a:xfrm>
            <a:off x="-229026" y="5160819"/>
            <a:ext cx="5899728" cy="1089529"/>
          </a:xfrm>
          <a:prstGeom prst="rect">
            <a:avLst/>
          </a:prstGeom>
          <a:noFill/>
        </p:spPr>
        <p:txBody>
          <a:bodyPr wrap="square" rtlCol="0">
            <a:spAutoFit/>
          </a:bodyPr>
          <a:lstStyle/>
          <a:p>
            <a:pPr algn="ctr"/>
            <a:r>
              <a:rPr lang="da-DK" sz="2800" dirty="0">
                <a:solidFill>
                  <a:schemeClr val="bg1"/>
                </a:solidFill>
                <a:latin typeface="+mn-lt"/>
                <a:ea typeface="Pioneerbrush" charset="0"/>
                <a:cs typeface="Century Gothic"/>
              </a:rPr>
              <a:t>TOURISM REPORT</a:t>
            </a:r>
            <a:r>
              <a:rPr lang="da-DK" sz="2400" dirty="0">
                <a:solidFill>
                  <a:schemeClr val="bg1"/>
                </a:solidFill>
                <a:latin typeface="+mn-lt"/>
                <a:ea typeface="Pioneerbrush" charset="0"/>
                <a:cs typeface="Century Gothic"/>
              </a:rPr>
              <a:t> </a:t>
            </a:r>
            <a:br>
              <a:rPr lang="da-DK" sz="2400" dirty="0">
                <a:solidFill>
                  <a:schemeClr val="bg1"/>
                </a:solidFill>
                <a:latin typeface="+mn-lt"/>
                <a:ea typeface="Pioneerbrush" charset="0"/>
                <a:cs typeface="Century Gothic"/>
              </a:rPr>
            </a:br>
            <a:r>
              <a:rPr lang="da-DK" sz="2000" dirty="0">
                <a:solidFill>
                  <a:schemeClr val="bg1"/>
                </a:solidFill>
                <a:latin typeface="+mn-lt"/>
                <a:ea typeface="Pioneerbrush" charset="0"/>
                <a:cs typeface="Century Gothic"/>
              </a:rPr>
              <a:t>Q 3 – Q 4  2015 </a:t>
            </a:r>
            <a:r>
              <a:rPr lang="da-DK" sz="2400" dirty="0">
                <a:solidFill>
                  <a:schemeClr val="bg1"/>
                </a:solidFill>
                <a:latin typeface="+mn-lt"/>
                <a:ea typeface="Pioneerbrush" charset="0"/>
                <a:cs typeface="Century Gothic"/>
              </a:rPr>
              <a:t/>
            </a:r>
            <a:br>
              <a:rPr lang="da-DK" sz="2400" dirty="0">
                <a:solidFill>
                  <a:schemeClr val="bg1"/>
                </a:solidFill>
                <a:latin typeface="+mn-lt"/>
                <a:ea typeface="Pioneerbrush" charset="0"/>
                <a:cs typeface="Century Gothic"/>
              </a:rPr>
            </a:br>
            <a:r>
              <a:rPr lang="da-DK" sz="2400" dirty="0">
                <a:solidFill>
                  <a:schemeClr val="bg1"/>
                </a:solidFill>
                <a:latin typeface="+mn-lt"/>
                <a:ea typeface="Pioneerbrush" charset="0"/>
                <a:cs typeface="Century Gothic"/>
              </a:rPr>
              <a:t> </a:t>
            </a:r>
            <a:r>
              <a:rPr lang="da-DK" sz="1400" dirty="0">
                <a:solidFill>
                  <a:schemeClr val="bg1"/>
                </a:solidFill>
                <a:latin typeface="+mn-lt"/>
                <a:ea typeface="Pioneerbrush" charset="0"/>
                <a:cs typeface="Century Gothic"/>
              </a:rPr>
              <a:t>VISIT GREENLAND</a:t>
            </a:r>
          </a:p>
        </p:txBody>
      </p:sp>
      <p:pic>
        <p:nvPicPr>
          <p:cNvPr id="6" name="Billede 5" descr="Neg_Greenland_RGB.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2513" y="5288892"/>
            <a:ext cx="1473808" cy="807993"/>
          </a:xfrm>
          <a:prstGeom prst="rect">
            <a:avLst/>
          </a:prstGeom>
        </p:spPr>
      </p:pic>
    </p:spTree>
    <p:extLst>
      <p:ext uri="{BB962C8B-B14F-4D97-AF65-F5344CB8AC3E}">
        <p14:creationId xmlns:p14="http://schemas.microsoft.com/office/powerpoint/2010/main" val="550972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498616" y="385041"/>
            <a:ext cx="4409092" cy="461665"/>
          </a:xfrm>
          <a:prstGeom prst="rect">
            <a:avLst/>
          </a:prstGeom>
          <a:noFill/>
        </p:spPr>
        <p:txBody>
          <a:bodyPr wrap="none" rtlCol="0">
            <a:spAutoFit/>
          </a:bodyPr>
          <a:lstStyle/>
          <a:p>
            <a:r>
              <a:rPr lang="da-DK" sz="2400" dirty="0" smtClean="0">
                <a:ea typeface="Pioneerbrush" charset="0"/>
                <a:cs typeface="Pioneerbrush" charset="0"/>
              </a:rPr>
              <a:t>OVERNIGHT STAY STATISTICS </a:t>
            </a:r>
            <a:r>
              <a:rPr lang="da-DK" sz="2400" dirty="0">
                <a:ea typeface="Pioneerbrush" charset="0"/>
                <a:cs typeface="Pioneerbrush" charset="0"/>
              </a:rPr>
              <a:t>2015</a:t>
            </a:r>
          </a:p>
        </p:txBody>
      </p:sp>
      <p:pic>
        <p:nvPicPr>
          <p:cNvPr id="10" name="Bille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22" y="2025260"/>
            <a:ext cx="5761563" cy="4571763"/>
          </a:xfrm>
          <a:prstGeom prst="rect">
            <a:avLst/>
          </a:prstGeom>
        </p:spPr>
      </p:pic>
      <p:pic>
        <p:nvPicPr>
          <p:cNvPr id="11" name="Billed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005" y="204302"/>
            <a:ext cx="5460051" cy="4371220"/>
          </a:xfrm>
          <a:prstGeom prst="rect">
            <a:avLst/>
          </a:prstGeom>
        </p:spPr>
      </p:pic>
      <p:sp>
        <p:nvSpPr>
          <p:cNvPr id="12" name="Tekstfelt 11"/>
          <p:cNvSpPr txBox="1"/>
          <p:nvPr/>
        </p:nvSpPr>
        <p:spPr>
          <a:xfrm>
            <a:off x="498615" y="1087435"/>
            <a:ext cx="5418475" cy="738664"/>
          </a:xfrm>
          <a:prstGeom prst="rect">
            <a:avLst/>
          </a:prstGeom>
          <a:noFill/>
        </p:spPr>
        <p:txBody>
          <a:bodyPr wrap="square" rtlCol="0">
            <a:spAutoFit/>
          </a:bodyPr>
          <a:lstStyle/>
          <a:p>
            <a:r>
              <a:rPr lang="da-DK" sz="1400" dirty="0"/>
              <a:t>Data </a:t>
            </a:r>
            <a:r>
              <a:rPr lang="da-DK" sz="1400" dirty="0" smtClean="0"/>
              <a:t>from the </a:t>
            </a:r>
            <a:r>
              <a:rPr lang="da-DK" sz="1400" dirty="0" err="1" smtClean="0"/>
              <a:t>accommodations</a:t>
            </a:r>
            <a:r>
              <a:rPr lang="da-DK" sz="1400" dirty="0" smtClean="0"/>
              <a:t> in Greenland in </a:t>
            </a:r>
            <a:r>
              <a:rPr lang="da-DK" sz="1400" dirty="0"/>
              <a:t>2015 versus </a:t>
            </a:r>
            <a:r>
              <a:rPr lang="da-DK" sz="1400" dirty="0" smtClean="0"/>
              <a:t>2014 show an </a:t>
            </a:r>
            <a:r>
              <a:rPr lang="da-DK" sz="1400" dirty="0" err="1" smtClean="0"/>
              <a:t>increase</a:t>
            </a:r>
            <a:r>
              <a:rPr lang="da-DK" sz="1400" dirty="0" smtClean="0"/>
              <a:t> of </a:t>
            </a:r>
            <a:r>
              <a:rPr lang="da-DK" sz="1400" b="1" dirty="0"/>
              <a:t>1,3</a:t>
            </a:r>
            <a:r>
              <a:rPr lang="da-DK" sz="1400" b="1" dirty="0" smtClean="0"/>
              <a:t>%</a:t>
            </a:r>
            <a:r>
              <a:rPr lang="da-DK" sz="1400" dirty="0" smtClean="0"/>
              <a:t> in the </a:t>
            </a:r>
            <a:r>
              <a:rPr lang="da-DK" sz="1400" i="1" dirty="0" err="1" smtClean="0"/>
              <a:t>number</a:t>
            </a:r>
            <a:r>
              <a:rPr lang="da-DK" sz="1400" i="1" dirty="0" smtClean="0"/>
              <a:t> of </a:t>
            </a:r>
            <a:r>
              <a:rPr lang="da-DK" sz="1400" i="1" dirty="0" err="1" smtClean="0"/>
              <a:t>tourist</a:t>
            </a:r>
            <a:r>
              <a:rPr lang="da-DK" sz="1400" i="1" dirty="0" smtClean="0"/>
              <a:t> </a:t>
            </a:r>
            <a:r>
              <a:rPr lang="da-DK" sz="1400" i="1" dirty="0" err="1" smtClean="0"/>
              <a:t>overnight</a:t>
            </a:r>
            <a:r>
              <a:rPr lang="da-DK" sz="1400" i="1" dirty="0" smtClean="0"/>
              <a:t> </a:t>
            </a:r>
            <a:r>
              <a:rPr lang="da-DK" sz="1400" i="1" dirty="0" err="1" smtClean="0"/>
              <a:t>stays</a:t>
            </a:r>
            <a:r>
              <a:rPr lang="da-DK" sz="1400" dirty="0" smtClean="0"/>
              <a:t>, and a </a:t>
            </a:r>
            <a:r>
              <a:rPr lang="da-DK" sz="1400" dirty="0"/>
              <a:t>total </a:t>
            </a:r>
            <a:r>
              <a:rPr lang="da-DK" sz="1400" dirty="0" err="1" smtClean="0"/>
              <a:t>growth</a:t>
            </a:r>
            <a:r>
              <a:rPr lang="da-DK" sz="1400" dirty="0" smtClean="0"/>
              <a:t> of </a:t>
            </a:r>
            <a:r>
              <a:rPr lang="da-DK" sz="1400" b="1" dirty="0"/>
              <a:t>4,3</a:t>
            </a:r>
            <a:r>
              <a:rPr lang="da-DK" sz="1400" b="1" dirty="0" smtClean="0"/>
              <a:t>%.</a:t>
            </a:r>
            <a:endParaRPr lang="da-DK" sz="1400" b="1" i="1" dirty="0"/>
          </a:p>
        </p:txBody>
      </p:sp>
      <p:sp>
        <p:nvSpPr>
          <p:cNvPr id="13" name="Tekstfelt 12"/>
          <p:cNvSpPr txBox="1"/>
          <p:nvPr/>
        </p:nvSpPr>
        <p:spPr>
          <a:xfrm>
            <a:off x="6222215" y="4685105"/>
            <a:ext cx="5796162" cy="1815882"/>
          </a:xfrm>
          <a:prstGeom prst="rect">
            <a:avLst/>
          </a:prstGeom>
          <a:noFill/>
        </p:spPr>
        <p:txBody>
          <a:bodyPr wrap="square" rtlCol="0">
            <a:spAutoFit/>
          </a:bodyPr>
          <a:lstStyle/>
          <a:p>
            <a:r>
              <a:rPr lang="da-DK" sz="1400" dirty="0" smtClean="0"/>
              <a:t>For </a:t>
            </a:r>
            <a:r>
              <a:rPr lang="da-DK" sz="1400" dirty="0" err="1" smtClean="0"/>
              <a:t>tourists</a:t>
            </a:r>
            <a:r>
              <a:rPr lang="da-DK" sz="1400" dirty="0" smtClean="0"/>
              <a:t> </a:t>
            </a:r>
            <a:r>
              <a:rPr lang="da-DK" sz="1400" dirty="0" err="1" smtClean="0"/>
              <a:t>one</a:t>
            </a:r>
            <a:r>
              <a:rPr lang="da-DK" sz="1400" dirty="0" smtClean="0"/>
              <a:t> </a:t>
            </a:r>
            <a:r>
              <a:rPr lang="da-DK" sz="1400" dirty="0" err="1" smtClean="0"/>
              <a:t>can</a:t>
            </a:r>
            <a:r>
              <a:rPr lang="da-DK" sz="1400" dirty="0" smtClean="0"/>
              <a:t> </a:t>
            </a:r>
            <a:r>
              <a:rPr lang="da-DK" sz="1400" dirty="0" err="1" smtClean="0"/>
              <a:t>observe</a:t>
            </a:r>
            <a:r>
              <a:rPr lang="da-DK" sz="1400" dirty="0" smtClean="0"/>
              <a:t> a </a:t>
            </a:r>
            <a:r>
              <a:rPr lang="da-DK" sz="1400" b="1" dirty="0"/>
              <a:t>4,6</a:t>
            </a:r>
            <a:r>
              <a:rPr lang="da-DK" sz="1400" b="1" dirty="0" smtClean="0"/>
              <a:t>% </a:t>
            </a:r>
            <a:r>
              <a:rPr lang="da-DK" sz="1400" dirty="0" err="1" smtClean="0"/>
              <a:t>increase</a:t>
            </a:r>
            <a:r>
              <a:rPr lang="da-DK" sz="1400" dirty="0" smtClean="0"/>
              <a:t> in the </a:t>
            </a:r>
            <a:r>
              <a:rPr lang="da-DK" sz="1400" i="1" dirty="0" err="1" smtClean="0"/>
              <a:t>number</a:t>
            </a:r>
            <a:r>
              <a:rPr lang="da-DK" sz="1400" i="1" dirty="0" smtClean="0"/>
              <a:t> of </a:t>
            </a:r>
            <a:r>
              <a:rPr lang="da-DK" sz="1400" i="1" dirty="0" err="1" smtClean="0"/>
              <a:t>guests</a:t>
            </a:r>
            <a:r>
              <a:rPr lang="da-DK" sz="1400" dirty="0" smtClean="0"/>
              <a:t>, and the total </a:t>
            </a:r>
            <a:r>
              <a:rPr lang="da-DK" sz="1400" dirty="0" err="1" smtClean="0"/>
              <a:t>growth</a:t>
            </a:r>
            <a:r>
              <a:rPr lang="da-DK" sz="1400" dirty="0" smtClean="0"/>
              <a:t> is </a:t>
            </a:r>
            <a:r>
              <a:rPr lang="da-DK" sz="1400" b="1" dirty="0"/>
              <a:t>9,2%</a:t>
            </a:r>
            <a:r>
              <a:rPr lang="da-DK" sz="1400" dirty="0"/>
              <a:t>. </a:t>
            </a:r>
            <a:r>
              <a:rPr lang="da-DK" sz="1400" dirty="0" smtClean="0"/>
              <a:t>The </a:t>
            </a:r>
            <a:r>
              <a:rPr lang="da-DK" sz="1400" dirty="0" err="1" smtClean="0"/>
              <a:t>two</a:t>
            </a:r>
            <a:r>
              <a:rPr lang="da-DK" sz="1400" dirty="0" smtClean="0"/>
              <a:t> </a:t>
            </a:r>
            <a:r>
              <a:rPr lang="da-DK" sz="1400" dirty="0" err="1" smtClean="0"/>
              <a:t>figures</a:t>
            </a:r>
            <a:r>
              <a:rPr lang="da-DK" sz="1400" dirty="0" smtClean="0"/>
              <a:t> on </a:t>
            </a:r>
            <a:r>
              <a:rPr lang="da-DK" sz="1400" dirty="0" err="1" smtClean="0"/>
              <a:t>overnight</a:t>
            </a:r>
            <a:r>
              <a:rPr lang="da-DK" sz="1400" dirty="0" smtClean="0"/>
              <a:t> </a:t>
            </a:r>
            <a:r>
              <a:rPr lang="da-DK" sz="1400" dirty="0" err="1" smtClean="0"/>
              <a:t>stays</a:t>
            </a:r>
            <a:r>
              <a:rPr lang="da-DK" sz="1400" dirty="0" smtClean="0"/>
              <a:t> show </a:t>
            </a:r>
            <a:r>
              <a:rPr lang="da-DK" sz="1400" dirty="0" err="1" smtClean="0"/>
              <a:t>that</a:t>
            </a:r>
            <a:r>
              <a:rPr lang="da-DK" sz="1400" dirty="0"/>
              <a:t> on average </a:t>
            </a:r>
            <a:r>
              <a:rPr lang="da-DK" sz="1400" dirty="0" err="1" smtClean="0"/>
              <a:t>each</a:t>
            </a:r>
            <a:r>
              <a:rPr lang="da-DK" sz="1400" dirty="0" smtClean="0"/>
              <a:t> </a:t>
            </a:r>
            <a:r>
              <a:rPr lang="da-DK" sz="1400" dirty="0" err="1" smtClean="0"/>
              <a:t>tourist</a:t>
            </a:r>
            <a:r>
              <a:rPr lang="da-DK" sz="1400" dirty="0" smtClean="0"/>
              <a:t> had </a:t>
            </a:r>
            <a:r>
              <a:rPr lang="da-DK" sz="1400" dirty="0" err="1" smtClean="0"/>
              <a:t>fewer</a:t>
            </a:r>
            <a:r>
              <a:rPr lang="da-DK" sz="1400" dirty="0" smtClean="0"/>
              <a:t> </a:t>
            </a:r>
            <a:r>
              <a:rPr lang="da-DK" sz="1400" dirty="0" err="1" smtClean="0"/>
              <a:t>overnight</a:t>
            </a:r>
            <a:r>
              <a:rPr lang="da-DK" sz="1400" dirty="0" smtClean="0"/>
              <a:t> </a:t>
            </a:r>
            <a:r>
              <a:rPr lang="da-DK" sz="1400" dirty="0" err="1" smtClean="0"/>
              <a:t>stays</a:t>
            </a:r>
            <a:r>
              <a:rPr lang="da-DK" sz="1400" dirty="0" smtClean="0"/>
              <a:t> </a:t>
            </a:r>
            <a:r>
              <a:rPr lang="da-DK" sz="1400" dirty="0" err="1" smtClean="0"/>
              <a:t>than</a:t>
            </a:r>
            <a:r>
              <a:rPr lang="da-DK" sz="1400" dirty="0" smtClean="0"/>
              <a:t> in 2014. </a:t>
            </a:r>
            <a:endParaRPr lang="da-DK" sz="1400" b="1" dirty="0"/>
          </a:p>
          <a:p>
            <a:endParaRPr lang="da-DK" sz="1400" dirty="0"/>
          </a:p>
          <a:p>
            <a:r>
              <a:rPr lang="da-DK" sz="1400" dirty="0" err="1" smtClean="0"/>
              <a:t>Please</a:t>
            </a:r>
            <a:r>
              <a:rPr lang="da-DK" sz="1400" dirty="0" smtClean="0"/>
              <a:t>, </a:t>
            </a:r>
            <a:r>
              <a:rPr lang="da-DK" sz="1400" dirty="0" err="1" smtClean="0"/>
              <a:t>keep</a:t>
            </a:r>
            <a:r>
              <a:rPr lang="da-DK" sz="1400" dirty="0" smtClean="0"/>
              <a:t> in mind </a:t>
            </a:r>
            <a:r>
              <a:rPr lang="da-DK" sz="1400" dirty="0" err="1" smtClean="0"/>
              <a:t>that</a:t>
            </a:r>
            <a:r>
              <a:rPr lang="da-DK" sz="1400" dirty="0" smtClean="0"/>
              <a:t> </a:t>
            </a:r>
            <a:r>
              <a:rPr lang="da-DK" sz="1400" dirty="0" err="1" smtClean="0"/>
              <a:t>only</a:t>
            </a:r>
            <a:r>
              <a:rPr lang="da-DK" sz="1400" dirty="0" smtClean="0"/>
              <a:t> 47 (</a:t>
            </a:r>
            <a:r>
              <a:rPr lang="da-DK" sz="1400" dirty="0" err="1" smtClean="0"/>
              <a:t>primarily</a:t>
            </a:r>
            <a:r>
              <a:rPr lang="da-DK" sz="1400" dirty="0" smtClean="0"/>
              <a:t> hotels) out of at </a:t>
            </a:r>
            <a:r>
              <a:rPr lang="da-DK" sz="1400" dirty="0" err="1" smtClean="0"/>
              <a:t>least</a:t>
            </a:r>
            <a:r>
              <a:rPr lang="da-DK" sz="1400" dirty="0" smtClean="0"/>
              <a:t> 80 </a:t>
            </a:r>
            <a:r>
              <a:rPr lang="da-DK" sz="1400" dirty="0" err="1" smtClean="0"/>
              <a:t>accommodations</a:t>
            </a:r>
            <a:r>
              <a:rPr lang="da-DK" sz="1400" dirty="0" smtClean="0"/>
              <a:t> in Greenland </a:t>
            </a:r>
            <a:r>
              <a:rPr lang="da-DK" sz="1400" dirty="0" err="1" smtClean="0"/>
              <a:t>submit</a:t>
            </a:r>
            <a:r>
              <a:rPr lang="da-DK" sz="1400" dirty="0" smtClean="0"/>
              <a:t> </a:t>
            </a:r>
            <a:r>
              <a:rPr lang="da-DK" sz="1400" dirty="0" err="1" smtClean="0"/>
              <a:t>records</a:t>
            </a:r>
            <a:r>
              <a:rPr lang="da-DK" sz="1400" dirty="0" smtClean="0"/>
              <a:t>. </a:t>
            </a:r>
            <a:endParaRPr lang="da-DK" sz="1400" dirty="0"/>
          </a:p>
          <a:p>
            <a:endParaRPr lang="da-DK" sz="1400" dirty="0"/>
          </a:p>
          <a:p>
            <a:r>
              <a:rPr lang="da-DK" sz="1400" dirty="0" smtClean="0"/>
              <a:t>(</a:t>
            </a:r>
            <a:r>
              <a:rPr lang="da-DK" sz="1400" dirty="0"/>
              <a:t>R</a:t>
            </a:r>
            <a:r>
              <a:rPr lang="da-DK" sz="1400" dirty="0" smtClean="0"/>
              <a:t>egional </a:t>
            </a:r>
            <a:r>
              <a:rPr lang="da-DK" sz="1400" dirty="0"/>
              <a:t>data </a:t>
            </a:r>
            <a:r>
              <a:rPr lang="da-DK" sz="1400" dirty="0" err="1" smtClean="0"/>
              <a:t>can</a:t>
            </a:r>
            <a:r>
              <a:rPr lang="da-DK" sz="1400" dirty="0" smtClean="0"/>
              <a:t> </a:t>
            </a:r>
            <a:r>
              <a:rPr lang="da-DK" sz="1400" dirty="0" err="1" smtClean="0"/>
              <a:t>be</a:t>
            </a:r>
            <a:r>
              <a:rPr lang="da-DK" sz="1400" dirty="0" smtClean="0"/>
              <a:t> </a:t>
            </a:r>
            <a:r>
              <a:rPr lang="da-DK" sz="1400" dirty="0" err="1" smtClean="0"/>
              <a:t>found</a:t>
            </a:r>
            <a:r>
              <a:rPr lang="da-DK" sz="1400" dirty="0" smtClean="0"/>
              <a:t> </a:t>
            </a:r>
            <a:r>
              <a:rPr lang="da-DK" sz="1400" dirty="0" err="1" smtClean="0"/>
              <a:t>separately</a:t>
            </a:r>
            <a:r>
              <a:rPr lang="da-DK" sz="1400" dirty="0" smtClean="0"/>
              <a:t> on </a:t>
            </a:r>
            <a:r>
              <a:rPr lang="da-DK" sz="1400" dirty="0" smtClean="0">
                <a:hlinkClick r:id="rId5"/>
              </a:rPr>
              <a:t>tourismstat.gl</a:t>
            </a:r>
            <a:r>
              <a:rPr lang="da-DK" sz="1400" dirty="0" smtClean="0"/>
              <a:t> </a:t>
            </a:r>
            <a:r>
              <a:rPr lang="da-DK" sz="1400" dirty="0"/>
              <a:t>under </a:t>
            </a:r>
            <a:r>
              <a:rPr lang="da-DK" sz="1400" i="1" dirty="0" smtClean="0"/>
              <a:t>Analysis</a:t>
            </a:r>
            <a:r>
              <a:rPr lang="da-DK" sz="1400" dirty="0" smtClean="0"/>
              <a:t>)</a:t>
            </a:r>
            <a:endParaRPr lang="da-DK" sz="1400" dirty="0"/>
          </a:p>
        </p:txBody>
      </p:sp>
      <p:sp>
        <p:nvSpPr>
          <p:cNvPr id="14" name="Tekstfelt 13"/>
          <p:cNvSpPr txBox="1"/>
          <p:nvPr/>
        </p:nvSpPr>
        <p:spPr>
          <a:xfrm>
            <a:off x="11124848" y="1456767"/>
            <a:ext cx="1067152" cy="276999"/>
          </a:xfrm>
          <a:prstGeom prst="rect">
            <a:avLst/>
          </a:prstGeom>
          <a:noFill/>
        </p:spPr>
        <p:txBody>
          <a:bodyPr wrap="none" rtlCol="0">
            <a:spAutoFit/>
          </a:bodyPr>
          <a:lstStyle/>
          <a:p>
            <a:r>
              <a:rPr lang="da-DK" sz="1200" dirty="0" smtClean="0"/>
              <a:t>Source</a:t>
            </a:r>
            <a:r>
              <a:rPr lang="da-DK" sz="1200" dirty="0"/>
              <a:t>: stat.gl</a:t>
            </a:r>
          </a:p>
        </p:txBody>
      </p:sp>
      <p:sp>
        <p:nvSpPr>
          <p:cNvPr id="15" name="Tekstfelt 14"/>
          <p:cNvSpPr txBox="1"/>
          <p:nvPr/>
        </p:nvSpPr>
        <p:spPr>
          <a:xfrm>
            <a:off x="5270100" y="3178584"/>
            <a:ext cx="1067152" cy="276999"/>
          </a:xfrm>
          <a:prstGeom prst="rect">
            <a:avLst/>
          </a:prstGeom>
          <a:noFill/>
        </p:spPr>
        <p:txBody>
          <a:bodyPr wrap="none" rtlCol="0">
            <a:spAutoFit/>
          </a:bodyPr>
          <a:lstStyle/>
          <a:p>
            <a:r>
              <a:rPr lang="da-DK" sz="1200" dirty="0" smtClean="0"/>
              <a:t>Source</a:t>
            </a:r>
            <a:r>
              <a:rPr lang="da-DK" sz="1200" dirty="0"/>
              <a:t>: stat.gl</a:t>
            </a:r>
          </a:p>
        </p:txBody>
      </p:sp>
    </p:spTree>
    <p:extLst>
      <p:ext uri="{BB962C8B-B14F-4D97-AF65-F5344CB8AC3E}">
        <p14:creationId xmlns:p14="http://schemas.microsoft.com/office/powerpoint/2010/main" val="919628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498616" y="385041"/>
            <a:ext cx="4481163" cy="461665"/>
          </a:xfrm>
          <a:prstGeom prst="rect">
            <a:avLst/>
          </a:prstGeom>
          <a:noFill/>
        </p:spPr>
        <p:txBody>
          <a:bodyPr wrap="none" rtlCol="0">
            <a:spAutoFit/>
          </a:bodyPr>
          <a:lstStyle/>
          <a:p>
            <a:r>
              <a:rPr lang="da-DK" sz="2400">
                <a:ea typeface="Pioneerbrush" charset="0"/>
                <a:cs typeface="Pioneerbrush" charset="0"/>
              </a:rPr>
              <a:t>GREENLAND.COM STATS FOR 2015</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99" y="1004725"/>
            <a:ext cx="11585667" cy="2132013"/>
          </a:xfrm>
          <a:prstGeom prst="rect">
            <a:avLst/>
          </a:prstGeom>
        </p:spPr>
      </p:pic>
      <p:sp>
        <p:nvSpPr>
          <p:cNvPr id="6" name="Tekstfelt 5"/>
          <p:cNvSpPr txBox="1"/>
          <p:nvPr/>
        </p:nvSpPr>
        <p:spPr>
          <a:xfrm>
            <a:off x="533341" y="3402951"/>
            <a:ext cx="11458031" cy="3108543"/>
          </a:xfrm>
          <a:prstGeom prst="rect">
            <a:avLst/>
          </a:prstGeom>
          <a:noFill/>
        </p:spPr>
        <p:txBody>
          <a:bodyPr wrap="square" rtlCol="0">
            <a:spAutoFit/>
          </a:bodyPr>
          <a:lstStyle/>
          <a:p>
            <a:r>
              <a:rPr lang="da-DK" sz="1400" dirty="0" smtClean="0"/>
              <a:t>For the </a:t>
            </a:r>
            <a:r>
              <a:rPr lang="da-DK" sz="1400" dirty="0" err="1" smtClean="0"/>
              <a:t>first</a:t>
            </a:r>
            <a:r>
              <a:rPr lang="da-DK" sz="1400" dirty="0" smtClean="0"/>
              <a:t> time </a:t>
            </a:r>
            <a:r>
              <a:rPr lang="da-DK" sz="1400" dirty="0" err="1" smtClean="0"/>
              <a:t>ever</a:t>
            </a:r>
            <a:r>
              <a:rPr lang="da-DK" sz="1400" dirty="0" smtClean="0"/>
              <a:t> Greenland.com has </a:t>
            </a:r>
            <a:r>
              <a:rPr lang="da-DK" sz="1400" dirty="0" err="1" smtClean="0"/>
              <a:t>attracted</a:t>
            </a:r>
            <a:r>
              <a:rPr lang="da-DK" sz="1400" dirty="0" smtClean="0"/>
              <a:t> </a:t>
            </a:r>
            <a:r>
              <a:rPr lang="da-DK" sz="1400" b="1" dirty="0" smtClean="0"/>
              <a:t>more </a:t>
            </a:r>
            <a:r>
              <a:rPr lang="da-DK" sz="1400" b="1" dirty="0" err="1" smtClean="0"/>
              <a:t>than</a:t>
            </a:r>
            <a:r>
              <a:rPr lang="da-DK" sz="1400" b="1" dirty="0" smtClean="0"/>
              <a:t> 1 million </a:t>
            </a:r>
            <a:r>
              <a:rPr lang="da-DK" sz="1400" b="1" dirty="0" err="1" smtClean="0"/>
              <a:t>users</a:t>
            </a:r>
            <a:r>
              <a:rPr lang="da-DK" sz="1400" b="1" dirty="0" smtClean="0"/>
              <a:t> </a:t>
            </a:r>
            <a:r>
              <a:rPr lang="da-DK" sz="1400" dirty="0" smtClean="0"/>
              <a:t>(1.09 M) in 2015. The </a:t>
            </a:r>
            <a:r>
              <a:rPr lang="da-DK" sz="1400" dirty="0" err="1" smtClean="0"/>
              <a:t>largest</a:t>
            </a:r>
            <a:r>
              <a:rPr lang="da-DK" sz="1400" dirty="0" smtClean="0"/>
              <a:t> </a:t>
            </a:r>
            <a:r>
              <a:rPr lang="da-DK" sz="1400" dirty="0" err="1" smtClean="0"/>
              <a:t>audience</a:t>
            </a:r>
            <a:r>
              <a:rPr lang="da-DK" sz="1400" dirty="0" smtClean="0"/>
              <a:t> </a:t>
            </a:r>
            <a:r>
              <a:rPr lang="da-DK" sz="1400" dirty="0" err="1" smtClean="0"/>
              <a:t>comes</a:t>
            </a:r>
            <a:r>
              <a:rPr lang="da-DK" sz="1400" dirty="0" smtClean="0"/>
              <a:t> from the </a:t>
            </a:r>
            <a:r>
              <a:rPr lang="da-DK" sz="1400" dirty="0" err="1" smtClean="0"/>
              <a:t>following</a:t>
            </a:r>
            <a:r>
              <a:rPr lang="da-DK" sz="1400" dirty="0" smtClean="0"/>
              <a:t> </a:t>
            </a:r>
            <a:r>
              <a:rPr lang="da-DK" sz="1400" dirty="0" err="1" smtClean="0"/>
              <a:t>countries</a:t>
            </a:r>
            <a:r>
              <a:rPr lang="da-DK" sz="1400" dirty="0" smtClean="0"/>
              <a:t>: </a:t>
            </a:r>
            <a:endParaRPr lang="da-DK" sz="1400" dirty="0"/>
          </a:p>
          <a:p>
            <a:r>
              <a:rPr lang="da-DK" sz="1400" dirty="0"/>
              <a:t>USA </a:t>
            </a:r>
            <a:r>
              <a:rPr lang="da-DK" sz="1400" dirty="0" smtClean="0"/>
              <a:t>26.5</a:t>
            </a:r>
            <a:r>
              <a:rPr lang="da-DK" sz="1400" dirty="0"/>
              <a:t>%, </a:t>
            </a:r>
            <a:r>
              <a:rPr lang="da-DK" sz="1400" dirty="0">
                <a:solidFill>
                  <a:srgbClr val="0070C0"/>
                </a:solidFill>
              </a:rPr>
              <a:t>DK </a:t>
            </a:r>
            <a:r>
              <a:rPr lang="da-DK" sz="1400" dirty="0" smtClean="0">
                <a:solidFill>
                  <a:srgbClr val="0070C0"/>
                </a:solidFill>
              </a:rPr>
              <a:t>12.6</a:t>
            </a:r>
            <a:r>
              <a:rPr lang="da-DK" sz="1400" dirty="0">
                <a:solidFill>
                  <a:srgbClr val="0070C0"/>
                </a:solidFill>
              </a:rPr>
              <a:t>%, </a:t>
            </a:r>
            <a:r>
              <a:rPr lang="da-DK" sz="1400" dirty="0"/>
              <a:t>GER 10%, </a:t>
            </a:r>
            <a:r>
              <a:rPr lang="da-DK" sz="1400" dirty="0">
                <a:solidFill>
                  <a:srgbClr val="0070C0"/>
                </a:solidFill>
              </a:rPr>
              <a:t>UK </a:t>
            </a:r>
            <a:r>
              <a:rPr lang="da-DK" sz="1400" dirty="0" smtClean="0">
                <a:solidFill>
                  <a:srgbClr val="0070C0"/>
                </a:solidFill>
              </a:rPr>
              <a:t>8.6</a:t>
            </a:r>
            <a:r>
              <a:rPr lang="da-DK" sz="1400" dirty="0">
                <a:solidFill>
                  <a:srgbClr val="0070C0"/>
                </a:solidFill>
              </a:rPr>
              <a:t>%, </a:t>
            </a:r>
            <a:r>
              <a:rPr lang="da-DK" sz="1400" dirty="0"/>
              <a:t>CAN 5%, </a:t>
            </a:r>
            <a:r>
              <a:rPr lang="da-DK" sz="1400" dirty="0">
                <a:solidFill>
                  <a:srgbClr val="0070C0"/>
                </a:solidFill>
              </a:rPr>
              <a:t>IND </a:t>
            </a:r>
            <a:r>
              <a:rPr lang="da-DK" sz="1400" dirty="0" smtClean="0">
                <a:solidFill>
                  <a:srgbClr val="0070C0"/>
                </a:solidFill>
              </a:rPr>
              <a:t>4.3</a:t>
            </a:r>
            <a:r>
              <a:rPr lang="da-DK" sz="1400" dirty="0">
                <a:solidFill>
                  <a:srgbClr val="0070C0"/>
                </a:solidFill>
              </a:rPr>
              <a:t>%, </a:t>
            </a:r>
            <a:r>
              <a:rPr lang="da-DK" sz="1400" dirty="0"/>
              <a:t>AUS 4%, </a:t>
            </a:r>
            <a:r>
              <a:rPr lang="da-DK" sz="1400" dirty="0">
                <a:solidFill>
                  <a:srgbClr val="0070C0"/>
                </a:solidFill>
              </a:rPr>
              <a:t>GRL </a:t>
            </a:r>
            <a:r>
              <a:rPr lang="da-DK" sz="1400" dirty="0" smtClean="0">
                <a:solidFill>
                  <a:srgbClr val="0070C0"/>
                </a:solidFill>
              </a:rPr>
              <a:t>3.7</a:t>
            </a:r>
            <a:r>
              <a:rPr lang="da-DK" sz="1400" dirty="0">
                <a:solidFill>
                  <a:srgbClr val="0070C0"/>
                </a:solidFill>
              </a:rPr>
              <a:t>%, </a:t>
            </a:r>
            <a:r>
              <a:rPr lang="da-DK" sz="1400" dirty="0"/>
              <a:t>CHE (Schweiz) </a:t>
            </a:r>
            <a:r>
              <a:rPr lang="da-DK" sz="1400" dirty="0" smtClean="0"/>
              <a:t>1.7</a:t>
            </a:r>
            <a:r>
              <a:rPr lang="da-DK" sz="1400" dirty="0"/>
              <a:t>% og </a:t>
            </a:r>
            <a:r>
              <a:rPr lang="da-DK" sz="1400" dirty="0">
                <a:solidFill>
                  <a:srgbClr val="0070C0"/>
                </a:solidFill>
              </a:rPr>
              <a:t>FRA </a:t>
            </a:r>
            <a:r>
              <a:rPr lang="da-DK" sz="1400" dirty="0" smtClean="0">
                <a:solidFill>
                  <a:srgbClr val="0070C0"/>
                </a:solidFill>
              </a:rPr>
              <a:t>1.4%</a:t>
            </a:r>
            <a:r>
              <a:rPr lang="da-DK" sz="1400" dirty="0" smtClean="0"/>
              <a:t>.</a:t>
            </a:r>
            <a:endParaRPr lang="da-DK" sz="1400" dirty="0">
              <a:solidFill>
                <a:srgbClr val="0070C0"/>
              </a:solidFill>
            </a:endParaRPr>
          </a:p>
          <a:p>
            <a:endParaRPr lang="da-DK" sz="1400" dirty="0"/>
          </a:p>
          <a:p>
            <a:r>
              <a:rPr lang="da-DK" sz="1400" b="1" dirty="0" smtClean="0"/>
              <a:t>30.356 </a:t>
            </a:r>
            <a:r>
              <a:rPr lang="da-DK" sz="1400" dirty="0" smtClean="0"/>
              <a:t>is the </a:t>
            </a:r>
            <a:r>
              <a:rPr lang="da-DK" sz="1400" dirty="0" err="1" smtClean="0"/>
              <a:t>number</a:t>
            </a:r>
            <a:r>
              <a:rPr lang="da-DK" sz="1400" dirty="0" smtClean="0"/>
              <a:t> of times </a:t>
            </a:r>
            <a:r>
              <a:rPr lang="da-DK" sz="1400" dirty="0" err="1" smtClean="0"/>
              <a:t>that</a:t>
            </a:r>
            <a:r>
              <a:rPr lang="da-DK" sz="1400" dirty="0" smtClean="0"/>
              <a:t> </a:t>
            </a:r>
            <a:r>
              <a:rPr lang="da-DK" sz="1400" dirty="0" err="1" smtClean="0"/>
              <a:t>users</a:t>
            </a:r>
            <a:r>
              <a:rPr lang="da-DK" sz="1400" dirty="0" smtClean="0"/>
              <a:t> in 2015 have </a:t>
            </a:r>
            <a:r>
              <a:rPr lang="da-DK" sz="1400" dirty="0" err="1" smtClean="0"/>
              <a:t>clicked</a:t>
            </a:r>
            <a:r>
              <a:rPr lang="da-DK" sz="1400" dirty="0" smtClean="0"/>
              <a:t> </a:t>
            </a:r>
            <a:r>
              <a:rPr lang="da-DK" sz="1400" dirty="0" err="1" smtClean="0"/>
              <a:t>through</a:t>
            </a:r>
            <a:r>
              <a:rPr lang="da-DK" sz="1400" dirty="0" smtClean="0"/>
              <a:t> to greenland.com via an </a:t>
            </a:r>
            <a:r>
              <a:rPr lang="da-DK" sz="1400" dirty="0" err="1" smtClean="0"/>
              <a:t>add</a:t>
            </a:r>
            <a:r>
              <a:rPr lang="da-DK" sz="1400" dirty="0" smtClean="0"/>
              <a:t> or a website of </a:t>
            </a:r>
            <a:r>
              <a:rPr lang="da-DK" sz="1400" dirty="0" err="1" smtClean="0"/>
              <a:t>tourist</a:t>
            </a:r>
            <a:r>
              <a:rPr lang="da-DK" sz="1400" dirty="0" smtClean="0"/>
              <a:t> operator – </a:t>
            </a:r>
            <a:r>
              <a:rPr lang="da-DK" sz="1400" dirty="0" err="1" smtClean="0"/>
              <a:t>which</a:t>
            </a:r>
            <a:r>
              <a:rPr lang="da-DK" sz="1400" dirty="0" smtClean="0"/>
              <a:t> is </a:t>
            </a:r>
            <a:r>
              <a:rPr lang="da-DK" sz="1400" dirty="0" err="1" smtClean="0"/>
              <a:t>known</a:t>
            </a:r>
            <a:r>
              <a:rPr lang="da-DK" sz="1400" dirty="0" smtClean="0"/>
              <a:t> as a ’</a:t>
            </a:r>
            <a:r>
              <a:rPr lang="da-DK" sz="1400" dirty="0" err="1" smtClean="0"/>
              <a:t>conversion</a:t>
            </a:r>
            <a:r>
              <a:rPr lang="da-DK" sz="1400" dirty="0" smtClean="0"/>
              <a:t>’.</a:t>
            </a:r>
            <a:endParaRPr lang="da-DK" sz="1400" dirty="0"/>
          </a:p>
          <a:p>
            <a:endParaRPr lang="da-DK" sz="1400" dirty="0"/>
          </a:p>
          <a:p>
            <a:r>
              <a:rPr lang="da-DK" sz="1400" b="1" dirty="0"/>
              <a:t>76% </a:t>
            </a:r>
            <a:r>
              <a:rPr lang="da-DK" sz="1400" dirty="0"/>
              <a:t>o</a:t>
            </a:r>
            <a:r>
              <a:rPr lang="da-DK" sz="1400" dirty="0" smtClean="0"/>
              <a:t>f the </a:t>
            </a:r>
            <a:r>
              <a:rPr lang="da-DK" sz="1400" dirty="0" err="1" smtClean="0"/>
              <a:t>users</a:t>
            </a:r>
            <a:r>
              <a:rPr lang="da-DK" sz="1400" dirty="0" smtClean="0"/>
              <a:t> </a:t>
            </a:r>
            <a:r>
              <a:rPr lang="da-DK" sz="1400" dirty="0" err="1" smtClean="0"/>
              <a:t>are</a:t>
            </a:r>
            <a:r>
              <a:rPr lang="da-DK" sz="1400" dirty="0" smtClean="0"/>
              <a:t> </a:t>
            </a:r>
            <a:r>
              <a:rPr lang="da-DK" sz="1400" dirty="0" err="1" smtClean="0"/>
              <a:t>directed</a:t>
            </a:r>
            <a:r>
              <a:rPr lang="da-DK" sz="1400" dirty="0" smtClean="0"/>
              <a:t> to </a:t>
            </a:r>
            <a:r>
              <a:rPr lang="da-DK" sz="1400" dirty="0" err="1" smtClean="0"/>
              <a:t>us</a:t>
            </a:r>
            <a:r>
              <a:rPr lang="da-DK" sz="1400" dirty="0" smtClean="0"/>
              <a:t> via </a:t>
            </a:r>
            <a:r>
              <a:rPr lang="da-DK" sz="1400" dirty="0" err="1" smtClean="0"/>
              <a:t>searches</a:t>
            </a:r>
            <a:r>
              <a:rPr lang="da-DK" sz="1400" dirty="0" smtClean="0"/>
              <a:t> on </a:t>
            </a:r>
            <a:r>
              <a:rPr lang="da-DK" sz="1400" dirty="0" err="1" smtClean="0"/>
              <a:t>search</a:t>
            </a:r>
            <a:r>
              <a:rPr lang="da-DK" sz="1400" dirty="0" smtClean="0"/>
              <a:t> </a:t>
            </a:r>
            <a:r>
              <a:rPr lang="da-DK" sz="1400" dirty="0" err="1" smtClean="0"/>
              <a:t>engines</a:t>
            </a:r>
            <a:r>
              <a:rPr lang="da-DK" sz="1400" dirty="0" smtClean="0"/>
              <a:t> </a:t>
            </a:r>
            <a:r>
              <a:rPr lang="da-DK" sz="1400" dirty="0" err="1" smtClean="0"/>
              <a:t>such</a:t>
            </a:r>
            <a:r>
              <a:rPr lang="da-DK" sz="1400" dirty="0" smtClean="0"/>
              <a:t> as Google, </a:t>
            </a:r>
            <a:r>
              <a:rPr lang="da-DK" sz="1400" b="1" dirty="0"/>
              <a:t>14% </a:t>
            </a:r>
            <a:r>
              <a:rPr lang="da-DK" sz="1400" dirty="0" smtClean="0"/>
              <a:t>by </a:t>
            </a:r>
            <a:r>
              <a:rPr lang="da-DK" sz="1400" dirty="0" err="1" smtClean="0"/>
              <a:t>typing</a:t>
            </a:r>
            <a:r>
              <a:rPr lang="da-DK" sz="1400" dirty="0" smtClean="0"/>
              <a:t> greenland.com in the browser </a:t>
            </a:r>
            <a:r>
              <a:rPr lang="da-DK" sz="1400" dirty="0" err="1" smtClean="0"/>
              <a:t>address</a:t>
            </a:r>
            <a:r>
              <a:rPr lang="da-DK" sz="1400" dirty="0" smtClean="0"/>
              <a:t> line, </a:t>
            </a:r>
            <a:r>
              <a:rPr lang="da-DK" sz="1400" b="1" dirty="0"/>
              <a:t>6,3% </a:t>
            </a:r>
            <a:r>
              <a:rPr lang="da-DK" sz="1400" dirty="0" smtClean="0"/>
              <a:t>via </a:t>
            </a:r>
            <a:r>
              <a:rPr lang="da-DK" sz="1400" dirty="0"/>
              <a:t>links </a:t>
            </a:r>
            <a:r>
              <a:rPr lang="da-DK" sz="1400" dirty="0" smtClean="0"/>
              <a:t>on </a:t>
            </a:r>
            <a:r>
              <a:rPr lang="da-DK" sz="1400" dirty="0" err="1" smtClean="0"/>
              <a:t>other</a:t>
            </a:r>
            <a:r>
              <a:rPr lang="da-DK" sz="1400" dirty="0" smtClean="0"/>
              <a:t> websites and </a:t>
            </a:r>
            <a:r>
              <a:rPr lang="da-DK" sz="1400" b="1" dirty="0" smtClean="0"/>
              <a:t>2.1</a:t>
            </a:r>
            <a:r>
              <a:rPr lang="da-DK" sz="1400" b="1" dirty="0"/>
              <a:t>% </a:t>
            </a:r>
            <a:r>
              <a:rPr lang="da-DK" sz="1400" dirty="0"/>
              <a:t>via </a:t>
            </a:r>
            <a:r>
              <a:rPr lang="da-DK" sz="1400" dirty="0" smtClean="0"/>
              <a:t>social media </a:t>
            </a:r>
            <a:r>
              <a:rPr lang="da-DK" sz="1400" dirty="0"/>
              <a:t>(</a:t>
            </a:r>
            <a:r>
              <a:rPr lang="da-DK" sz="1400" dirty="0" err="1" smtClean="0"/>
              <a:t>primarily</a:t>
            </a:r>
            <a:r>
              <a:rPr lang="da-DK" sz="1400" dirty="0" smtClean="0"/>
              <a:t> </a:t>
            </a:r>
            <a:r>
              <a:rPr lang="da-DK" sz="1400" dirty="0"/>
              <a:t>Facebook</a:t>
            </a:r>
            <a:r>
              <a:rPr lang="da-DK" sz="1400" dirty="0" smtClean="0"/>
              <a:t>).</a:t>
            </a:r>
            <a:endParaRPr lang="da-DK" sz="1400" dirty="0"/>
          </a:p>
          <a:p>
            <a:endParaRPr lang="da-DK" sz="1400" dirty="0"/>
          </a:p>
          <a:p>
            <a:r>
              <a:rPr lang="da-DK" sz="1400" dirty="0"/>
              <a:t>In general</a:t>
            </a:r>
            <a:r>
              <a:rPr lang="da-DK" sz="1400" dirty="0" smtClean="0"/>
              <a:t> Internet </a:t>
            </a:r>
            <a:r>
              <a:rPr lang="da-DK" sz="1400" dirty="0" err="1" smtClean="0"/>
              <a:t>users</a:t>
            </a:r>
            <a:r>
              <a:rPr lang="da-DK" sz="1400" dirty="0" smtClean="0"/>
              <a:t> </a:t>
            </a:r>
            <a:r>
              <a:rPr lang="da-DK" sz="1400" dirty="0" err="1" smtClean="0"/>
              <a:t>are</a:t>
            </a:r>
            <a:r>
              <a:rPr lang="da-DK" sz="1400" dirty="0" smtClean="0"/>
              <a:t> </a:t>
            </a:r>
            <a:r>
              <a:rPr lang="da-DK" sz="1400" dirty="0" err="1" smtClean="0"/>
              <a:t>becoming</a:t>
            </a:r>
            <a:r>
              <a:rPr lang="da-DK" sz="1400" dirty="0" smtClean="0"/>
              <a:t> </a:t>
            </a:r>
            <a:r>
              <a:rPr lang="da-DK" sz="1400" dirty="0" err="1" smtClean="0"/>
              <a:t>increasingly</a:t>
            </a:r>
            <a:r>
              <a:rPr lang="da-DK" sz="1400" dirty="0" smtClean="0"/>
              <a:t> </a:t>
            </a:r>
            <a:r>
              <a:rPr lang="da-DK" sz="1400" dirty="0" err="1" smtClean="0"/>
              <a:t>impatient</a:t>
            </a:r>
            <a:r>
              <a:rPr lang="da-DK" sz="1400" dirty="0" smtClean="0"/>
              <a:t> </a:t>
            </a:r>
            <a:r>
              <a:rPr lang="da-DK" sz="1400" dirty="0" err="1" smtClean="0"/>
              <a:t>when</a:t>
            </a:r>
            <a:r>
              <a:rPr lang="da-DK" sz="1400" dirty="0" smtClean="0"/>
              <a:t> </a:t>
            </a:r>
            <a:r>
              <a:rPr lang="da-DK" sz="1400" dirty="0" err="1" smtClean="0"/>
              <a:t>browsing</a:t>
            </a:r>
            <a:r>
              <a:rPr lang="da-DK" sz="1400" dirty="0" smtClean="0"/>
              <a:t> and </a:t>
            </a:r>
            <a:r>
              <a:rPr lang="da-DK" sz="1400" dirty="0" err="1" smtClean="0"/>
              <a:t>are</a:t>
            </a:r>
            <a:r>
              <a:rPr lang="da-DK" sz="1400" dirty="0" smtClean="0"/>
              <a:t> more </a:t>
            </a:r>
            <a:r>
              <a:rPr lang="da-DK" sz="1400" dirty="0" err="1" smtClean="0"/>
              <a:t>likely</a:t>
            </a:r>
            <a:r>
              <a:rPr lang="da-DK" sz="1400" dirty="0" smtClean="0"/>
              <a:t> to </a:t>
            </a:r>
            <a:r>
              <a:rPr lang="da-DK" sz="1400" dirty="0" err="1" smtClean="0"/>
              <a:t>leave</a:t>
            </a:r>
            <a:r>
              <a:rPr lang="da-DK" sz="1400" dirty="0" smtClean="0"/>
              <a:t> a page if </a:t>
            </a:r>
            <a:r>
              <a:rPr lang="da-DK" sz="1400" dirty="0" err="1" smtClean="0"/>
              <a:t>their</a:t>
            </a:r>
            <a:r>
              <a:rPr lang="da-DK" sz="1400" dirty="0" smtClean="0"/>
              <a:t> </a:t>
            </a:r>
            <a:r>
              <a:rPr lang="da-DK" sz="1400" dirty="0" err="1" smtClean="0"/>
              <a:t>interest</a:t>
            </a:r>
            <a:r>
              <a:rPr lang="da-DK" sz="1400" dirty="0" smtClean="0"/>
              <a:t> is not </a:t>
            </a:r>
            <a:r>
              <a:rPr lang="da-DK" sz="1400" dirty="0" err="1" smtClean="0"/>
              <a:t>immediately</a:t>
            </a:r>
            <a:r>
              <a:rPr lang="da-DK" sz="1400" dirty="0" smtClean="0"/>
              <a:t> </a:t>
            </a:r>
            <a:r>
              <a:rPr lang="da-DK" sz="1400" dirty="0" err="1"/>
              <a:t>met</a:t>
            </a:r>
            <a:r>
              <a:rPr lang="da-DK" sz="1400" dirty="0" smtClean="0"/>
              <a:t>. On greenland.com </a:t>
            </a:r>
            <a:r>
              <a:rPr lang="da-DK" sz="1400" dirty="0" err="1" smtClean="0"/>
              <a:t>this</a:t>
            </a:r>
            <a:r>
              <a:rPr lang="da-DK" sz="1400" dirty="0" smtClean="0"/>
              <a:t> </a:t>
            </a:r>
            <a:r>
              <a:rPr lang="da-DK" sz="1400" dirty="0" err="1" smtClean="0"/>
              <a:t>results</a:t>
            </a:r>
            <a:r>
              <a:rPr lang="da-DK" sz="1400" dirty="0" smtClean="0"/>
              <a:t> in the </a:t>
            </a:r>
            <a:r>
              <a:rPr lang="da-DK" sz="1400" dirty="0" err="1" smtClean="0"/>
              <a:t>users</a:t>
            </a:r>
            <a:r>
              <a:rPr lang="da-DK" sz="1400" dirty="0" smtClean="0"/>
              <a:t> </a:t>
            </a:r>
            <a:r>
              <a:rPr lang="da-DK" sz="1400" dirty="0" err="1" smtClean="0"/>
              <a:t>opening</a:t>
            </a:r>
            <a:r>
              <a:rPr lang="da-DK" sz="1400" dirty="0" smtClean="0"/>
              <a:t> </a:t>
            </a:r>
            <a:r>
              <a:rPr lang="da-DK" sz="1400" dirty="0" err="1" smtClean="0"/>
              <a:t>slightly</a:t>
            </a:r>
            <a:r>
              <a:rPr lang="da-DK" sz="1400" dirty="0" smtClean="0"/>
              <a:t> </a:t>
            </a:r>
            <a:r>
              <a:rPr lang="da-DK" sz="1400" dirty="0" err="1" smtClean="0"/>
              <a:t>less</a:t>
            </a:r>
            <a:r>
              <a:rPr lang="da-DK" sz="1400" dirty="0" smtClean="0"/>
              <a:t> pages per visit, and </a:t>
            </a:r>
            <a:r>
              <a:rPr lang="da-DK" sz="1400" dirty="0" err="1" smtClean="0"/>
              <a:t>slightly</a:t>
            </a:r>
            <a:r>
              <a:rPr lang="da-DK" sz="1400" dirty="0" smtClean="0"/>
              <a:t> more </a:t>
            </a:r>
            <a:r>
              <a:rPr lang="da-DK" sz="1400" dirty="0" err="1" smtClean="0"/>
              <a:t>users</a:t>
            </a:r>
            <a:r>
              <a:rPr lang="da-DK" sz="1400" dirty="0" smtClean="0"/>
              <a:t> </a:t>
            </a:r>
            <a:r>
              <a:rPr lang="da-DK" sz="1400" dirty="0" err="1" smtClean="0"/>
              <a:t>tend</a:t>
            </a:r>
            <a:r>
              <a:rPr lang="da-DK" sz="1400" dirty="0" smtClean="0"/>
              <a:t> to </a:t>
            </a:r>
            <a:r>
              <a:rPr lang="da-DK" sz="1400" dirty="0" err="1" smtClean="0"/>
              <a:t>leave</a:t>
            </a:r>
            <a:r>
              <a:rPr lang="da-DK" sz="1400" dirty="0" smtClean="0"/>
              <a:t> greenland.com </a:t>
            </a:r>
            <a:r>
              <a:rPr lang="da-DK" sz="1400" dirty="0" err="1" smtClean="0"/>
              <a:t>without</a:t>
            </a:r>
            <a:r>
              <a:rPr lang="da-DK" sz="1400" dirty="0" smtClean="0"/>
              <a:t> </a:t>
            </a:r>
            <a:r>
              <a:rPr lang="da-DK" sz="1400" dirty="0" err="1" smtClean="0"/>
              <a:t>clicking</a:t>
            </a:r>
            <a:r>
              <a:rPr lang="da-DK" sz="1400" dirty="0" smtClean="0"/>
              <a:t> to </a:t>
            </a:r>
            <a:r>
              <a:rPr lang="da-DK" sz="1400" dirty="0" err="1" smtClean="0"/>
              <a:t>see</a:t>
            </a:r>
            <a:r>
              <a:rPr lang="da-DK" sz="1400" dirty="0" smtClean="0"/>
              <a:t> more pages on the website – both compared to the year before.</a:t>
            </a:r>
            <a:endParaRPr lang="da-DK" sz="1400" dirty="0"/>
          </a:p>
          <a:p>
            <a:r>
              <a:rPr lang="da-DK" sz="1400" dirty="0"/>
              <a:t>VG </a:t>
            </a:r>
            <a:r>
              <a:rPr lang="da-DK" sz="1400" dirty="0" smtClean="0"/>
              <a:t>is </a:t>
            </a:r>
            <a:r>
              <a:rPr lang="da-DK" sz="1400" dirty="0" err="1" smtClean="0"/>
              <a:t>currently</a:t>
            </a:r>
            <a:r>
              <a:rPr lang="da-DK" sz="1400" dirty="0" smtClean="0"/>
              <a:t> </a:t>
            </a:r>
            <a:r>
              <a:rPr lang="da-DK" sz="1400" dirty="0" err="1" smtClean="0"/>
              <a:t>working</a:t>
            </a:r>
            <a:r>
              <a:rPr lang="da-DK" sz="1400" dirty="0" smtClean="0"/>
              <a:t> on </a:t>
            </a:r>
            <a:r>
              <a:rPr lang="da-DK" sz="1400" dirty="0" err="1" smtClean="0"/>
              <a:t>improving</a:t>
            </a:r>
            <a:r>
              <a:rPr lang="da-DK" sz="1400" dirty="0" smtClean="0"/>
              <a:t> the </a:t>
            </a:r>
            <a:r>
              <a:rPr lang="da-DK" sz="1400" dirty="0" err="1" smtClean="0"/>
              <a:t>user</a:t>
            </a:r>
            <a:r>
              <a:rPr lang="da-DK" sz="1400" dirty="0" smtClean="0"/>
              <a:t> </a:t>
            </a:r>
            <a:r>
              <a:rPr lang="da-DK" sz="1400" dirty="0" err="1" smtClean="0"/>
              <a:t>experience</a:t>
            </a:r>
            <a:r>
              <a:rPr lang="da-DK" sz="1400" dirty="0" smtClean="0"/>
              <a:t> on the front page in </a:t>
            </a:r>
            <a:r>
              <a:rPr lang="da-DK" sz="1400" dirty="0" err="1" smtClean="0"/>
              <a:t>order</a:t>
            </a:r>
            <a:r>
              <a:rPr lang="da-DK" sz="1400" dirty="0" smtClean="0"/>
              <a:t> to </a:t>
            </a:r>
            <a:r>
              <a:rPr lang="da-DK" sz="1400" dirty="0" err="1" smtClean="0"/>
              <a:t>get</a:t>
            </a:r>
            <a:r>
              <a:rPr lang="da-DK" sz="1400" dirty="0" smtClean="0"/>
              <a:t> the </a:t>
            </a:r>
            <a:r>
              <a:rPr lang="da-DK" sz="1400" dirty="0" err="1" smtClean="0"/>
              <a:t>users</a:t>
            </a:r>
            <a:r>
              <a:rPr lang="da-DK" sz="1400" dirty="0" smtClean="0"/>
              <a:t> to </a:t>
            </a:r>
            <a:r>
              <a:rPr lang="da-DK" sz="1400" dirty="0" err="1" smtClean="0"/>
              <a:t>click</a:t>
            </a:r>
            <a:r>
              <a:rPr lang="da-DK" sz="1400" dirty="0" smtClean="0"/>
              <a:t> </a:t>
            </a:r>
            <a:r>
              <a:rPr lang="da-DK" sz="1400" dirty="0" err="1" smtClean="0"/>
              <a:t>their</a:t>
            </a:r>
            <a:r>
              <a:rPr lang="da-DK" sz="1400" dirty="0" smtClean="0"/>
              <a:t> </a:t>
            </a:r>
            <a:r>
              <a:rPr lang="da-DK" sz="1400" dirty="0" err="1" smtClean="0"/>
              <a:t>way</a:t>
            </a:r>
            <a:r>
              <a:rPr lang="da-DK" sz="1400" dirty="0" smtClean="0"/>
              <a:t> </a:t>
            </a:r>
            <a:r>
              <a:rPr lang="da-DK" sz="1400" dirty="0" err="1" smtClean="0"/>
              <a:t>into</a:t>
            </a:r>
            <a:r>
              <a:rPr lang="da-DK" sz="1400" dirty="0" smtClean="0"/>
              <a:t> the </a:t>
            </a:r>
            <a:r>
              <a:rPr lang="da-DK" sz="1400" dirty="0" err="1" smtClean="0"/>
              <a:t>universe</a:t>
            </a:r>
            <a:r>
              <a:rPr lang="da-DK" sz="1400" dirty="0" smtClean="0"/>
              <a:t> of </a:t>
            </a:r>
            <a:r>
              <a:rPr lang="da-DK" sz="1400" dirty="0"/>
              <a:t>greenland.com </a:t>
            </a:r>
            <a:r>
              <a:rPr lang="da-DK" sz="1400" dirty="0" smtClean="0"/>
              <a:t>and </a:t>
            </a:r>
            <a:r>
              <a:rPr lang="da-DK" sz="1400" dirty="0" err="1" smtClean="0"/>
              <a:t>ultimately</a:t>
            </a:r>
            <a:r>
              <a:rPr lang="da-DK" sz="1400" dirty="0" smtClean="0"/>
              <a:t> </a:t>
            </a:r>
            <a:r>
              <a:rPr lang="da-DK" sz="1400" dirty="0" err="1" smtClean="0"/>
              <a:t>purchase</a:t>
            </a:r>
            <a:r>
              <a:rPr lang="da-DK" sz="1400" dirty="0" smtClean="0"/>
              <a:t> a trip. </a:t>
            </a:r>
            <a:endParaRPr lang="da-DK" sz="1400" dirty="0"/>
          </a:p>
        </p:txBody>
      </p:sp>
      <p:pic>
        <p:nvPicPr>
          <p:cNvPr id="8" name="Bille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5750" y="250047"/>
            <a:ext cx="1184476" cy="647908"/>
          </a:xfrm>
          <a:prstGeom prst="rect">
            <a:avLst/>
          </a:prstGeom>
        </p:spPr>
      </p:pic>
      <p:sp>
        <p:nvSpPr>
          <p:cNvPr id="9" name="Tekstfelt 8"/>
          <p:cNvSpPr txBox="1"/>
          <p:nvPr/>
        </p:nvSpPr>
        <p:spPr>
          <a:xfrm>
            <a:off x="9880737" y="2518026"/>
            <a:ext cx="1730025" cy="276999"/>
          </a:xfrm>
          <a:prstGeom prst="rect">
            <a:avLst/>
          </a:prstGeom>
          <a:noFill/>
        </p:spPr>
        <p:txBody>
          <a:bodyPr wrap="none" rtlCol="0">
            <a:spAutoFit/>
          </a:bodyPr>
          <a:lstStyle/>
          <a:p>
            <a:r>
              <a:rPr lang="da-DK" sz="1200" dirty="0" smtClean="0"/>
              <a:t>Source</a:t>
            </a:r>
            <a:r>
              <a:rPr lang="da-DK" sz="1200" dirty="0"/>
              <a:t>: Google Analytics</a:t>
            </a:r>
          </a:p>
        </p:txBody>
      </p:sp>
    </p:spTree>
    <p:extLst>
      <p:ext uri="{BB962C8B-B14F-4D97-AF65-F5344CB8AC3E}">
        <p14:creationId xmlns:p14="http://schemas.microsoft.com/office/powerpoint/2010/main" val="114647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498616" y="385041"/>
            <a:ext cx="4399666" cy="461665"/>
          </a:xfrm>
          <a:prstGeom prst="rect">
            <a:avLst/>
          </a:prstGeom>
          <a:noFill/>
        </p:spPr>
        <p:txBody>
          <a:bodyPr wrap="none" rtlCol="0">
            <a:spAutoFit/>
          </a:bodyPr>
          <a:lstStyle/>
          <a:p>
            <a:r>
              <a:rPr lang="da-DK" sz="2400" dirty="0" smtClean="0">
                <a:ea typeface="Pioneerbrush" charset="0"/>
                <a:cs typeface="Pioneerbrush" charset="0"/>
              </a:rPr>
              <a:t>WHAT’S HAPPENING IN ICELAND?</a:t>
            </a:r>
            <a:endParaRPr lang="da-DK" sz="2400" dirty="0">
              <a:ea typeface="Pioneerbrush" charset="0"/>
              <a:cs typeface="Pioneerbrush" charset="0"/>
            </a:endParaRPr>
          </a:p>
        </p:txBody>
      </p:sp>
      <p:sp>
        <p:nvSpPr>
          <p:cNvPr id="7" name="Tekstfelt 6"/>
          <p:cNvSpPr txBox="1"/>
          <p:nvPr/>
        </p:nvSpPr>
        <p:spPr>
          <a:xfrm>
            <a:off x="483691" y="1261633"/>
            <a:ext cx="11183590" cy="4832092"/>
          </a:xfrm>
          <a:prstGeom prst="rect">
            <a:avLst/>
          </a:prstGeom>
          <a:noFill/>
        </p:spPr>
        <p:txBody>
          <a:bodyPr wrap="square" rtlCol="0">
            <a:spAutoFit/>
          </a:bodyPr>
          <a:lstStyle/>
          <a:p>
            <a:r>
              <a:rPr lang="da-DK" sz="1400" b="1" dirty="0" smtClean="0"/>
              <a:t>Flight </a:t>
            </a:r>
            <a:r>
              <a:rPr lang="da-DK" sz="1400" b="1" dirty="0" err="1" smtClean="0"/>
              <a:t>passengers</a:t>
            </a:r>
            <a:endParaRPr lang="da-DK" sz="1400" b="1" dirty="0"/>
          </a:p>
          <a:p>
            <a:r>
              <a:rPr lang="da-DK" sz="1400" dirty="0" smtClean="0"/>
              <a:t>As </a:t>
            </a:r>
            <a:r>
              <a:rPr lang="da-DK" sz="1400" dirty="0" err="1" smtClean="0"/>
              <a:t>mentioned</a:t>
            </a:r>
            <a:r>
              <a:rPr lang="da-DK" sz="1400" dirty="0" smtClean="0"/>
              <a:t> </a:t>
            </a:r>
            <a:r>
              <a:rPr lang="da-DK" sz="1400" dirty="0" err="1" smtClean="0"/>
              <a:t>earlier</a:t>
            </a:r>
            <a:r>
              <a:rPr lang="da-DK" sz="1400" dirty="0" smtClean="0"/>
              <a:t> </a:t>
            </a:r>
            <a:r>
              <a:rPr lang="da-DK" sz="1400" dirty="0" err="1" smtClean="0"/>
              <a:t>both</a:t>
            </a:r>
            <a:r>
              <a:rPr lang="da-DK" sz="1400" dirty="0" smtClean="0"/>
              <a:t> Air </a:t>
            </a:r>
            <a:r>
              <a:rPr lang="da-DK" sz="1400" dirty="0"/>
              <a:t>Greenland </a:t>
            </a:r>
            <a:r>
              <a:rPr lang="da-DK" sz="1400" dirty="0" smtClean="0"/>
              <a:t>and </a:t>
            </a:r>
            <a:r>
              <a:rPr lang="da-DK" sz="1400" dirty="0"/>
              <a:t>Air </a:t>
            </a:r>
            <a:r>
              <a:rPr lang="da-DK" sz="1400" dirty="0" err="1"/>
              <a:t>Iceland</a:t>
            </a:r>
            <a:r>
              <a:rPr lang="da-DK" sz="1400" dirty="0"/>
              <a:t> </a:t>
            </a:r>
            <a:r>
              <a:rPr lang="da-DK" sz="1400" dirty="0" err="1" smtClean="0"/>
              <a:t>will</a:t>
            </a:r>
            <a:r>
              <a:rPr lang="da-DK" sz="1400" dirty="0" smtClean="0"/>
              <a:t> </a:t>
            </a:r>
            <a:r>
              <a:rPr lang="da-DK" sz="1400" dirty="0" err="1" smtClean="0"/>
              <a:t>be</a:t>
            </a:r>
            <a:r>
              <a:rPr lang="da-DK" sz="1400" dirty="0" smtClean="0"/>
              <a:t> </a:t>
            </a:r>
            <a:r>
              <a:rPr lang="da-DK" sz="1400" dirty="0" err="1" smtClean="0"/>
              <a:t>opening</a:t>
            </a:r>
            <a:r>
              <a:rPr lang="da-DK" sz="1400" dirty="0" smtClean="0"/>
              <a:t> new </a:t>
            </a:r>
            <a:r>
              <a:rPr lang="da-DK" sz="1400" dirty="0" err="1" smtClean="0"/>
              <a:t>flight</a:t>
            </a:r>
            <a:r>
              <a:rPr lang="da-DK" sz="1400" dirty="0" smtClean="0"/>
              <a:t> routes via </a:t>
            </a:r>
            <a:r>
              <a:rPr lang="da-DK" sz="1400" dirty="0"/>
              <a:t>Keflavik </a:t>
            </a:r>
            <a:r>
              <a:rPr lang="da-DK" sz="1400" dirty="0" smtClean="0"/>
              <a:t>in the summer of </a:t>
            </a:r>
            <a:r>
              <a:rPr lang="da-DK" sz="1400" dirty="0"/>
              <a:t>2016. </a:t>
            </a:r>
            <a:r>
              <a:rPr lang="da-DK" sz="1400" dirty="0" err="1" smtClean="0"/>
              <a:t>Based</a:t>
            </a:r>
            <a:r>
              <a:rPr lang="da-DK" sz="1400" dirty="0" smtClean="0"/>
              <a:t> on the data on </a:t>
            </a:r>
            <a:r>
              <a:rPr lang="da-DK" sz="1400" dirty="0" err="1" smtClean="0"/>
              <a:t>Iceland</a:t>
            </a:r>
            <a:r>
              <a:rPr lang="da-DK" sz="1400" dirty="0" smtClean="0"/>
              <a:t> </a:t>
            </a:r>
            <a:r>
              <a:rPr lang="da-DK" sz="1400" dirty="0" err="1" smtClean="0"/>
              <a:t>we</a:t>
            </a:r>
            <a:r>
              <a:rPr lang="da-DK" sz="1400" dirty="0" smtClean="0"/>
              <a:t> </a:t>
            </a:r>
            <a:r>
              <a:rPr lang="da-DK" sz="1400" dirty="0" err="1" smtClean="0"/>
              <a:t>can</a:t>
            </a:r>
            <a:r>
              <a:rPr lang="da-DK" sz="1400" dirty="0" smtClean="0"/>
              <a:t> </a:t>
            </a:r>
            <a:r>
              <a:rPr lang="da-DK" sz="1400" dirty="0" err="1" smtClean="0"/>
              <a:t>objectively</a:t>
            </a:r>
            <a:r>
              <a:rPr lang="da-DK" sz="1400" dirty="0" smtClean="0"/>
              <a:t> </a:t>
            </a:r>
            <a:r>
              <a:rPr lang="da-DK" sz="1400" dirty="0" err="1" smtClean="0"/>
              <a:t>conclude</a:t>
            </a:r>
            <a:r>
              <a:rPr lang="da-DK" sz="1400" dirty="0" smtClean="0"/>
              <a:t> a large potential in </a:t>
            </a:r>
            <a:r>
              <a:rPr lang="da-DK" sz="1400" dirty="0" err="1" smtClean="0"/>
              <a:t>feeding</a:t>
            </a:r>
            <a:r>
              <a:rPr lang="da-DK" sz="1400" dirty="0" smtClean="0"/>
              <a:t> in more </a:t>
            </a:r>
            <a:r>
              <a:rPr lang="da-DK" sz="1400" dirty="0" err="1" smtClean="0"/>
              <a:t>tourists</a:t>
            </a:r>
            <a:r>
              <a:rPr lang="da-DK" sz="1400" dirty="0" smtClean="0"/>
              <a:t> to Greenland with Keflavik as the hub, as Keflavik International </a:t>
            </a:r>
            <a:r>
              <a:rPr lang="da-DK" sz="1400" dirty="0" err="1" smtClean="0"/>
              <a:t>Airport</a:t>
            </a:r>
            <a:r>
              <a:rPr lang="da-DK" sz="1400" dirty="0" smtClean="0"/>
              <a:t> </a:t>
            </a:r>
            <a:r>
              <a:rPr lang="da-DK" sz="1400" dirty="0" err="1" smtClean="0"/>
              <a:t>once</a:t>
            </a:r>
            <a:r>
              <a:rPr lang="da-DK" sz="1400" dirty="0" smtClean="0"/>
              <a:t> </a:t>
            </a:r>
            <a:r>
              <a:rPr lang="da-DK" sz="1400" dirty="0" err="1" smtClean="0"/>
              <a:t>again</a:t>
            </a:r>
            <a:r>
              <a:rPr lang="da-DK" sz="1400" dirty="0" smtClean="0"/>
              <a:t> presents a </a:t>
            </a:r>
            <a:r>
              <a:rPr lang="da-DK" sz="1400" dirty="0" err="1" smtClean="0"/>
              <a:t>growth</a:t>
            </a:r>
            <a:r>
              <a:rPr lang="da-DK" sz="1400" dirty="0" smtClean="0"/>
              <a:t> of </a:t>
            </a:r>
            <a:r>
              <a:rPr lang="da-DK" sz="1400" b="1" dirty="0" smtClean="0"/>
              <a:t>25.5</a:t>
            </a:r>
            <a:r>
              <a:rPr lang="da-DK" sz="1400" b="1" dirty="0"/>
              <a:t>% </a:t>
            </a:r>
            <a:r>
              <a:rPr lang="da-DK" sz="1400" dirty="0" smtClean="0"/>
              <a:t>in 2015 (source: </a:t>
            </a:r>
            <a:r>
              <a:rPr lang="da-DK" sz="1400" dirty="0">
                <a:hlinkClick r:id="rId3"/>
              </a:rPr>
              <a:t>isavia.is</a:t>
            </a:r>
            <a:r>
              <a:rPr lang="da-DK" sz="1400" dirty="0"/>
              <a:t>) </a:t>
            </a:r>
            <a:r>
              <a:rPr lang="da-DK" sz="1400" dirty="0" err="1" smtClean="0"/>
              <a:t>compared</a:t>
            </a:r>
            <a:r>
              <a:rPr lang="da-DK" sz="1400" dirty="0" smtClean="0"/>
              <a:t> to 2014</a:t>
            </a:r>
            <a:r>
              <a:rPr lang="da-DK" sz="1400" dirty="0"/>
              <a:t>. </a:t>
            </a:r>
            <a:r>
              <a:rPr lang="da-DK" sz="1400" dirty="0" smtClean="0"/>
              <a:t>The </a:t>
            </a:r>
            <a:r>
              <a:rPr lang="da-DK" sz="1400" dirty="0" err="1" smtClean="0"/>
              <a:t>Greenlandic</a:t>
            </a:r>
            <a:r>
              <a:rPr lang="da-DK" sz="1400" dirty="0" smtClean="0"/>
              <a:t> </a:t>
            </a:r>
            <a:r>
              <a:rPr lang="da-DK" sz="1400" dirty="0" err="1" smtClean="0"/>
              <a:t>increase</a:t>
            </a:r>
            <a:r>
              <a:rPr lang="da-DK" sz="1400" dirty="0" smtClean="0"/>
              <a:t> in the </a:t>
            </a:r>
            <a:r>
              <a:rPr lang="da-DK" sz="1400" dirty="0" err="1" smtClean="0"/>
              <a:t>number</a:t>
            </a:r>
            <a:r>
              <a:rPr lang="da-DK" sz="1400" dirty="0" smtClean="0"/>
              <a:t> of </a:t>
            </a:r>
            <a:r>
              <a:rPr lang="da-DK" sz="1400" dirty="0" err="1" smtClean="0"/>
              <a:t>passengers</a:t>
            </a:r>
            <a:r>
              <a:rPr lang="da-DK" sz="1400" dirty="0" smtClean="0"/>
              <a:t> in </a:t>
            </a:r>
            <a:r>
              <a:rPr lang="da-DK" sz="1400" dirty="0"/>
              <a:t>Q3-4 2015 vs Q3-4 2014 </a:t>
            </a:r>
            <a:r>
              <a:rPr lang="da-DK" sz="1400" dirty="0" err="1" smtClean="0"/>
              <a:t>was</a:t>
            </a:r>
            <a:r>
              <a:rPr lang="da-DK" sz="1400" dirty="0" smtClean="0"/>
              <a:t> a total of </a:t>
            </a:r>
            <a:r>
              <a:rPr lang="da-DK" sz="1400" b="1" dirty="0" smtClean="0"/>
              <a:t>11.3%</a:t>
            </a:r>
            <a:r>
              <a:rPr lang="da-DK" sz="1400" dirty="0" smtClean="0"/>
              <a:t>,</a:t>
            </a:r>
            <a:r>
              <a:rPr lang="da-DK" sz="1400" b="1" dirty="0" smtClean="0"/>
              <a:t> </a:t>
            </a:r>
            <a:r>
              <a:rPr lang="da-DK" sz="1400" dirty="0" err="1"/>
              <a:t>and</a:t>
            </a:r>
            <a:r>
              <a:rPr lang="da-DK" sz="1400" dirty="0" smtClean="0"/>
              <a:t> a massive </a:t>
            </a:r>
            <a:r>
              <a:rPr lang="da-DK" sz="1400" b="1" dirty="0" smtClean="0"/>
              <a:t>23.8</a:t>
            </a:r>
            <a:r>
              <a:rPr lang="da-DK" sz="1400" b="1" dirty="0"/>
              <a:t>% </a:t>
            </a:r>
            <a:r>
              <a:rPr lang="da-DK" sz="1400" dirty="0"/>
              <a:t>for </a:t>
            </a:r>
            <a:r>
              <a:rPr lang="da-DK" sz="1400" i="1" dirty="0" err="1" smtClean="0"/>
              <a:t>tourists</a:t>
            </a:r>
            <a:r>
              <a:rPr lang="da-DK" sz="1400" dirty="0" smtClean="0"/>
              <a:t>. The </a:t>
            </a:r>
            <a:r>
              <a:rPr lang="da-DK" sz="1400" dirty="0" err="1" smtClean="0"/>
              <a:t>growth</a:t>
            </a:r>
            <a:r>
              <a:rPr lang="da-DK" sz="1400" dirty="0" smtClean="0"/>
              <a:t> in global </a:t>
            </a:r>
            <a:r>
              <a:rPr lang="da-DK" sz="1400" dirty="0" err="1" smtClean="0"/>
              <a:t>tourism</a:t>
            </a:r>
            <a:r>
              <a:rPr lang="da-DK" sz="1400" dirty="0" smtClean="0"/>
              <a:t> is </a:t>
            </a:r>
            <a:r>
              <a:rPr lang="da-DK" sz="1400" dirty="0" err="1" smtClean="0"/>
              <a:t>roughly</a:t>
            </a:r>
            <a:r>
              <a:rPr lang="da-DK" sz="1400" dirty="0" smtClean="0"/>
              <a:t> </a:t>
            </a:r>
            <a:r>
              <a:rPr lang="da-DK" sz="1400" b="1" dirty="0" smtClean="0"/>
              <a:t>6</a:t>
            </a:r>
            <a:r>
              <a:rPr lang="da-DK" sz="1400" b="1" dirty="0"/>
              <a:t>%</a:t>
            </a:r>
            <a:r>
              <a:rPr lang="da-DK" sz="1400" dirty="0"/>
              <a:t>, </a:t>
            </a:r>
            <a:r>
              <a:rPr lang="da-DK" sz="1400" dirty="0" smtClean="0"/>
              <a:t>so </a:t>
            </a:r>
            <a:r>
              <a:rPr lang="da-DK" sz="1400" dirty="0" err="1" smtClean="0"/>
              <a:t>even</a:t>
            </a:r>
            <a:r>
              <a:rPr lang="da-DK" sz="1400" dirty="0" smtClean="0"/>
              <a:t> if </a:t>
            </a:r>
            <a:r>
              <a:rPr lang="da-DK" sz="1400" dirty="0" err="1" smtClean="0"/>
              <a:t>we</a:t>
            </a:r>
            <a:r>
              <a:rPr lang="da-DK" sz="1400" dirty="0" smtClean="0"/>
              <a:t> </a:t>
            </a:r>
            <a:r>
              <a:rPr lang="da-DK" sz="1400" dirty="0" err="1" smtClean="0"/>
              <a:t>are</a:t>
            </a:r>
            <a:r>
              <a:rPr lang="da-DK" sz="1400" dirty="0" smtClean="0"/>
              <a:t> not quite on the same </a:t>
            </a:r>
            <a:r>
              <a:rPr lang="da-DK" sz="1400" dirty="0" err="1" smtClean="0"/>
              <a:t>level</a:t>
            </a:r>
            <a:r>
              <a:rPr lang="da-DK" sz="1400" dirty="0" smtClean="0"/>
              <a:t> as </a:t>
            </a:r>
            <a:r>
              <a:rPr lang="da-DK" sz="1400" dirty="0" err="1" smtClean="0"/>
              <a:t>Iceland</a:t>
            </a:r>
            <a:r>
              <a:rPr lang="da-DK" sz="1400" dirty="0" smtClean="0"/>
              <a:t>, it is still a </a:t>
            </a:r>
            <a:r>
              <a:rPr lang="da-DK" sz="1400" dirty="0" err="1" smtClean="0"/>
              <a:t>high</a:t>
            </a:r>
            <a:r>
              <a:rPr lang="da-DK" sz="1400" dirty="0" smtClean="0"/>
              <a:t> </a:t>
            </a:r>
            <a:r>
              <a:rPr lang="da-DK" sz="1400" dirty="0" err="1" smtClean="0"/>
              <a:t>growth</a:t>
            </a:r>
            <a:r>
              <a:rPr lang="da-DK" sz="1400" dirty="0"/>
              <a:t>.</a:t>
            </a:r>
          </a:p>
          <a:p>
            <a:endParaRPr lang="da-DK" sz="1400" dirty="0"/>
          </a:p>
          <a:p>
            <a:r>
              <a:rPr lang="da-DK" sz="1400" dirty="0" err="1" smtClean="0"/>
              <a:t>When</a:t>
            </a:r>
            <a:r>
              <a:rPr lang="da-DK" sz="1400" dirty="0" smtClean="0"/>
              <a:t> it </a:t>
            </a:r>
            <a:r>
              <a:rPr lang="da-DK" sz="1400" dirty="0" err="1" smtClean="0"/>
              <a:t>comes</a:t>
            </a:r>
            <a:r>
              <a:rPr lang="da-DK" sz="1400" dirty="0" smtClean="0"/>
              <a:t> to </a:t>
            </a:r>
            <a:r>
              <a:rPr lang="da-DK" sz="1400" dirty="0" err="1" smtClean="0"/>
              <a:t>flight</a:t>
            </a:r>
            <a:r>
              <a:rPr lang="da-DK" sz="1400" dirty="0" smtClean="0"/>
              <a:t> </a:t>
            </a:r>
            <a:r>
              <a:rPr lang="da-DK" sz="1400" dirty="0" err="1" smtClean="0"/>
              <a:t>traffic</a:t>
            </a:r>
            <a:r>
              <a:rPr lang="da-DK" sz="1400" dirty="0" smtClean="0"/>
              <a:t> the most </a:t>
            </a:r>
            <a:r>
              <a:rPr lang="da-DK" sz="1400" dirty="0" err="1" smtClean="0"/>
              <a:t>significant</a:t>
            </a:r>
            <a:r>
              <a:rPr lang="da-DK" sz="1400" dirty="0" smtClean="0"/>
              <a:t> difference </a:t>
            </a:r>
            <a:r>
              <a:rPr lang="da-DK" sz="1400" dirty="0" err="1" smtClean="0"/>
              <a:t>between</a:t>
            </a:r>
            <a:r>
              <a:rPr lang="da-DK" sz="1400" dirty="0" smtClean="0"/>
              <a:t> </a:t>
            </a:r>
            <a:r>
              <a:rPr lang="da-DK" sz="1400" dirty="0" err="1" smtClean="0"/>
              <a:t>Iceland</a:t>
            </a:r>
            <a:r>
              <a:rPr lang="da-DK" sz="1400" dirty="0" smtClean="0"/>
              <a:t> and Greenland is the </a:t>
            </a:r>
            <a:r>
              <a:rPr lang="da-DK" sz="1400" dirty="0" err="1" smtClean="0"/>
              <a:t>advantageous</a:t>
            </a:r>
            <a:r>
              <a:rPr lang="da-DK" sz="1400" dirty="0" smtClean="0"/>
              <a:t> </a:t>
            </a:r>
            <a:r>
              <a:rPr lang="da-DK" sz="1400" dirty="0" err="1" smtClean="0"/>
              <a:t>geographical</a:t>
            </a:r>
            <a:r>
              <a:rPr lang="da-DK" sz="1400" dirty="0" smtClean="0"/>
              <a:t> placement of </a:t>
            </a:r>
            <a:r>
              <a:rPr lang="da-DK" sz="1400" dirty="0" err="1" smtClean="0"/>
              <a:t>Iceland</a:t>
            </a:r>
            <a:r>
              <a:rPr lang="da-DK" sz="1400" dirty="0" smtClean="0"/>
              <a:t> </a:t>
            </a:r>
            <a:r>
              <a:rPr lang="da-DK" sz="1400" dirty="0" err="1" smtClean="0"/>
              <a:t>that</a:t>
            </a:r>
            <a:r>
              <a:rPr lang="da-DK" sz="1400" dirty="0" smtClean="0"/>
              <a:t> </a:t>
            </a:r>
            <a:r>
              <a:rPr lang="da-DK" sz="1400" dirty="0" err="1" smtClean="0"/>
              <a:t>makes</a:t>
            </a:r>
            <a:r>
              <a:rPr lang="da-DK" sz="1400" dirty="0" smtClean="0"/>
              <a:t> it a </a:t>
            </a:r>
            <a:r>
              <a:rPr lang="da-DK" sz="1400" dirty="0" err="1" smtClean="0"/>
              <a:t>natural</a:t>
            </a:r>
            <a:r>
              <a:rPr lang="da-DK" sz="1400" dirty="0" smtClean="0"/>
              <a:t> Atlantic hub. </a:t>
            </a:r>
            <a:r>
              <a:rPr lang="da-DK" sz="1400" dirty="0" err="1" smtClean="0"/>
              <a:t>Additionally</a:t>
            </a:r>
            <a:r>
              <a:rPr lang="da-DK" sz="1400" dirty="0" smtClean="0"/>
              <a:t> new </a:t>
            </a:r>
            <a:r>
              <a:rPr lang="da-DK" sz="1400" dirty="0" err="1" smtClean="0"/>
              <a:t>flight</a:t>
            </a:r>
            <a:r>
              <a:rPr lang="da-DK" sz="1400" dirty="0" smtClean="0"/>
              <a:t> routes </a:t>
            </a:r>
            <a:r>
              <a:rPr lang="da-DK" sz="1400" dirty="0" err="1" smtClean="0"/>
              <a:t>are</a:t>
            </a:r>
            <a:r>
              <a:rPr lang="da-DK" sz="1400" dirty="0" smtClean="0"/>
              <a:t> </a:t>
            </a:r>
            <a:r>
              <a:rPr lang="da-DK" sz="1400" dirty="0" err="1" smtClean="0"/>
              <a:t>opening</a:t>
            </a:r>
            <a:r>
              <a:rPr lang="da-DK" sz="1400" dirty="0" smtClean="0"/>
              <a:t> (</a:t>
            </a:r>
            <a:r>
              <a:rPr lang="da-DK" sz="1400" dirty="0" err="1" smtClean="0"/>
              <a:t>e.g</a:t>
            </a:r>
            <a:r>
              <a:rPr lang="da-DK" sz="1400" dirty="0" smtClean="0"/>
              <a:t>. </a:t>
            </a:r>
            <a:r>
              <a:rPr lang="da-DK" sz="1400" dirty="0" err="1"/>
              <a:t>Wow</a:t>
            </a:r>
            <a:r>
              <a:rPr lang="da-DK" sz="1400" dirty="0"/>
              <a:t> Air, </a:t>
            </a:r>
            <a:r>
              <a:rPr lang="da-DK" sz="1400" dirty="0" err="1" smtClean="0"/>
              <a:t>EasyJet</a:t>
            </a:r>
            <a:r>
              <a:rPr lang="da-DK" sz="1400" dirty="0"/>
              <a:t> </a:t>
            </a:r>
            <a:r>
              <a:rPr lang="da-DK" sz="1400" dirty="0" smtClean="0"/>
              <a:t>and </a:t>
            </a:r>
            <a:r>
              <a:rPr lang="da-DK" sz="1400" dirty="0"/>
              <a:t>Icelandair) </a:t>
            </a:r>
            <a:r>
              <a:rPr lang="da-DK" sz="1400" dirty="0" smtClean="0"/>
              <a:t>and air services </a:t>
            </a:r>
            <a:r>
              <a:rPr lang="da-DK" sz="1400" dirty="0" err="1" smtClean="0"/>
              <a:t>are</a:t>
            </a:r>
            <a:r>
              <a:rPr lang="da-DK" sz="1400" dirty="0" smtClean="0"/>
              <a:t> </a:t>
            </a:r>
            <a:r>
              <a:rPr lang="da-DK" sz="1400" dirty="0" err="1" smtClean="0"/>
              <a:t>increased</a:t>
            </a:r>
            <a:r>
              <a:rPr lang="da-DK" sz="1400" dirty="0" smtClean="0"/>
              <a:t> on the most </a:t>
            </a:r>
            <a:r>
              <a:rPr lang="da-DK" sz="1400" dirty="0" err="1" smtClean="0"/>
              <a:t>popular</a:t>
            </a:r>
            <a:r>
              <a:rPr lang="da-DK" sz="1400" dirty="0" smtClean="0"/>
              <a:t> routes, and Keflavik International </a:t>
            </a:r>
            <a:r>
              <a:rPr lang="da-DK" sz="1400" dirty="0" err="1" smtClean="0"/>
              <a:t>Airport</a:t>
            </a:r>
            <a:r>
              <a:rPr lang="da-DK" sz="1400" dirty="0" smtClean="0"/>
              <a:t> </a:t>
            </a:r>
            <a:r>
              <a:rPr lang="da-DK" sz="1400" dirty="0" err="1" smtClean="0"/>
              <a:t>opened</a:t>
            </a:r>
            <a:r>
              <a:rPr lang="da-DK" sz="1400" dirty="0" smtClean="0"/>
              <a:t> a new </a:t>
            </a:r>
            <a:r>
              <a:rPr lang="da-DK" sz="1400" dirty="0" err="1" smtClean="0"/>
              <a:t>section</a:t>
            </a:r>
            <a:r>
              <a:rPr lang="da-DK" sz="1400" dirty="0" smtClean="0"/>
              <a:t> </a:t>
            </a:r>
            <a:r>
              <a:rPr lang="da-DK" sz="1400" dirty="0" err="1" smtClean="0"/>
              <a:t>this</a:t>
            </a:r>
            <a:r>
              <a:rPr lang="da-DK" sz="1400" dirty="0" smtClean="0"/>
              <a:t> </a:t>
            </a:r>
            <a:r>
              <a:rPr lang="da-DK" sz="1400" dirty="0" err="1" smtClean="0"/>
              <a:t>past</a:t>
            </a:r>
            <a:r>
              <a:rPr lang="da-DK" sz="1400" dirty="0" smtClean="0"/>
              <a:t> summer. With </a:t>
            </a:r>
            <a:r>
              <a:rPr lang="da-DK" sz="1400" dirty="0" err="1" smtClean="0"/>
              <a:t>respect</a:t>
            </a:r>
            <a:r>
              <a:rPr lang="da-DK" sz="1400" dirty="0" smtClean="0"/>
              <a:t> to new </a:t>
            </a:r>
            <a:r>
              <a:rPr lang="da-DK" sz="1400" dirty="0" err="1" smtClean="0"/>
              <a:t>flight</a:t>
            </a:r>
            <a:r>
              <a:rPr lang="da-DK" sz="1400" dirty="0" smtClean="0"/>
              <a:t> routes and </a:t>
            </a:r>
            <a:r>
              <a:rPr lang="da-DK" sz="1400" dirty="0" err="1" smtClean="0"/>
              <a:t>increased</a:t>
            </a:r>
            <a:r>
              <a:rPr lang="da-DK" sz="1400" dirty="0" smtClean="0"/>
              <a:t> air services Greenland is on the </a:t>
            </a:r>
            <a:r>
              <a:rPr lang="da-DK" sz="1400" dirty="0" err="1" smtClean="0"/>
              <a:t>slow</a:t>
            </a:r>
            <a:r>
              <a:rPr lang="da-DK" sz="1400" dirty="0" smtClean="0"/>
              <a:t> side, but </a:t>
            </a:r>
            <a:r>
              <a:rPr lang="da-DK" sz="1400" dirty="0" err="1" smtClean="0"/>
              <a:t>this</a:t>
            </a:r>
            <a:r>
              <a:rPr lang="da-DK" sz="1400" dirty="0" smtClean="0"/>
              <a:t> is </a:t>
            </a:r>
            <a:r>
              <a:rPr lang="da-DK" sz="1400" dirty="0" err="1" smtClean="0"/>
              <a:t>linked</a:t>
            </a:r>
            <a:r>
              <a:rPr lang="da-DK" sz="1400" dirty="0" smtClean="0"/>
              <a:t> to the </a:t>
            </a:r>
            <a:r>
              <a:rPr lang="da-DK" sz="1400" dirty="0" err="1" smtClean="0"/>
              <a:t>high</a:t>
            </a:r>
            <a:r>
              <a:rPr lang="da-DK" sz="1400" dirty="0" smtClean="0"/>
              <a:t> </a:t>
            </a:r>
            <a:r>
              <a:rPr lang="da-DK" sz="1400" dirty="0" err="1" smtClean="0"/>
              <a:t>season</a:t>
            </a:r>
            <a:r>
              <a:rPr lang="da-DK" sz="1400" dirty="0" smtClean="0"/>
              <a:t> </a:t>
            </a:r>
            <a:r>
              <a:rPr lang="da-DK" sz="1400" dirty="0" err="1" smtClean="0"/>
              <a:t>being</a:t>
            </a:r>
            <a:r>
              <a:rPr lang="da-DK" sz="1400" dirty="0" smtClean="0"/>
              <a:t> so short </a:t>
            </a:r>
            <a:r>
              <a:rPr lang="da-DK" sz="1400" dirty="0" err="1" smtClean="0"/>
              <a:t>while</a:t>
            </a:r>
            <a:r>
              <a:rPr lang="da-DK" sz="1400" dirty="0" smtClean="0"/>
              <a:t> the </a:t>
            </a:r>
            <a:r>
              <a:rPr lang="da-DK" sz="1400" dirty="0" err="1" smtClean="0"/>
              <a:t>shoulder</a:t>
            </a:r>
            <a:r>
              <a:rPr lang="da-DK" sz="1400" dirty="0" smtClean="0"/>
              <a:t> </a:t>
            </a:r>
            <a:r>
              <a:rPr lang="da-DK" sz="1400" dirty="0" err="1" smtClean="0"/>
              <a:t>season</a:t>
            </a:r>
            <a:r>
              <a:rPr lang="da-DK" sz="1400" dirty="0" smtClean="0"/>
              <a:t> has not </a:t>
            </a:r>
            <a:r>
              <a:rPr lang="da-DK" sz="1400" dirty="0" err="1" smtClean="0"/>
              <a:t>yet</a:t>
            </a:r>
            <a:r>
              <a:rPr lang="da-DK" sz="1400" dirty="0" smtClean="0"/>
              <a:t> </a:t>
            </a:r>
            <a:r>
              <a:rPr lang="da-DK" sz="1400" dirty="0" err="1" smtClean="0"/>
              <a:t>caught</a:t>
            </a:r>
            <a:r>
              <a:rPr lang="da-DK" sz="1400" dirty="0" smtClean="0"/>
              <a:t> on. </a:t>
            </a:r>
            <a:endParaRPr lang="da-DK" sz="1400" dirty="0"/>
          </a:p>
          <a:p>
            <a:endParaRPr lang="da-DK" sz="1400" dirty="0"/>
          </a:p>
          <a:p>
            <a:r>
              <a:rPr lang="da-DK" sz="1400" b="1" dirty="0" err="1" smtClean="0"/>
              <a:t>Guests</a:t>
            </a:r>
            <a:r>
              <a:rPr lang="da-DK" sz="1400" b="1" dirty="0" smtClean="0"/>
              <a:t> in </a:t>
            </a:r>
            <a:r>
              <a:rPr lang="da-DK" sz="1400" b="1" dirty="0" err="1" smtClean="0"/>
              <a:t>accommodations</a:t>
            </a:r>
            <a:endParaRPr lang="da-DK" sz="1400" b="1" dirty="0"/>
          </a:p>
          <a:p>
            <a:r>
              <a:rPr lang="da-DK" sz="1400" dirty="0" err="1" smtClean="0"/>
              <a:t>Iceland</a:t>
            </a:r>
            <a:r>
              <a:rPr lang="da-DK" sz="1400" dirty="0" smtClean="0"/>
              <a:t> </a:t>
            </a:r>
            <a:r>
              <a:rPr lang="da-DK" sz="1400" dirty="0" err="1" smtClean="0"/>
              <a:t>saw</a:t>
            </a:r>
            <a:r>
              <a:rPr lang="da-DK" sz="1400" dirty="0" smtClean="0"/>
              <a:t> a </a:t>
            </a:r>
            <a:r>
              <a:rPr lang="da-DK" sz="1400" b="1" dirty="0" smtClean="0"/>
              <a:t>21</a:t>
            </a:r>
            <a:r>
              <a:rPr lang="da-DK" sz="1400" b="1" dirty="0"/>
              <a:t>%</a:t>
            </a:r>
            <a:r>
              <a:rPr lang="da-DK" sz="1400" dirty="0"/>
              <a:t> </a:t>
            </a:r>
            <a:r>
              <a:rPr lang="da-DK" sz="1400" dirty="0" err="1" smtClean="0"/>
              <a:t>increase</a:t>
            </a:r>
            <a:r>
              <a:rPr lang="da-DK" sz="1400" dirty="0" smtClean="0"/>
              <a:t> in the </a:t>
            </a:r>
            <a:r>
              <a:rPr lang="da-DK" sz="1400" dirty="0" err="1" smtClean="0"/>
              <a:t>number</a:t>
            </a:r>
            <a:r>
              <a:rPr lang="da-DK" sz="1400" dirty="0" smtClean="0"/>
              <a:t> of </a:t>
            </a:r>
            <a:r>
              <a:rPr lang="da-DK" sz="1400" dirty="0" err="1" smtClean="0"/>
              <a:t>overnight</a:t>
            </a:r>
            <a:r>
              <a:rPr lang="da-DK" sz="1400" dirty="0" smtClean="0"/>
              <a:t> </a:t>
            </a:r>
            <a:r>
              <a:rPr lang="da-DK" sz="1400" dirty="0" err="1" smtClean="0"/>
              <a:t>stays</a:t>
            </a:r>
            <a:r>
              <a:rPr lang="da-DK" sz="1400" dirty="0" smtClean="0"/>
              <a:t> in 2015. In November </a:t>
            </a:r>
            <a:r>
              <a:rPr lang="da-DK" sz="1400" dirty="0"/>
              <a:t>32% </a:t>
            </a:r>
            <a:r>
              <a:rPr lang="da-DK" sz="1400" dirty="0" smtClean="0"/>
              <a:t>of the </a:t>
            </a:r>
            <a:r>
              <a:rPr lang="da-DK" sz="1400" dirty="0" err="1" smtClean="0"/>
              <a:t>guests</a:t>
            </a:r>
            <a:r>
              <a:rPr lang="da-DK" sz="1400" dirty="0" smtClean="0"/>
              <a:t> </a:t>
            </a:r>
            <a:r>
              <a:rPr lang="da-DK" sz="1400" dirty="0" err="1" smtClean="0"/>
              <a:t>came</a:t>
            </a:r>
            <a:r>
              <a:rPr lang="da-DK" sz="1400" dirty="0" smtClean="0"/>
              <a:t> from Great Britain, </a:t>
            </a:r>
            <a:r>
              <a:rPr lang="da-DK" sz="1400" dirty="0"/>
              <a:t>21% </a:t>
            </a:r>
            <a:r>
              <a:rPr lang="da-DK" sz="1400" dirty="0" smtClean="0"/>
              <a:t>from USA and 6.5</a:t>
            </a:r>
            <a:r>
              <a:rPr lang="da-DK" sz="1400" dirty="0"/>
              <a:t>% </a:t>
            </a:r>
            <a:r>
              <a:rPr lang="da-DK" sz="1400" dirty="0" smtClean="0"/>
              <a:t>from Germany. The </a:t>
            </a:r>
            <a:r>
              <a:rPr lang="da-DK" sz="1400" dirty="0" err="1" smtClean="0"/>
              <a:t>share</a:t>
            </a:r>
            <a:r>
              <a:rPr lang="da-DK" sz="1400" dirty="0" smtClean="0"/>
              <a:t> of </a:t>
            </a:r>
            <a:r>
              <a:rPr lang="da-DK" sz="1400" dirty="0" err="1" smtClean="0"/>
              <a:t>Icelanders</a:t>
            </a:r>
            <a:r>
              <a:rPr lang="da-DK" sz="1400" dirty="0" smtClean="0"/>
              <a:t> </a:t>
            </a:r>
            <a:r>
              <a:rPr lang="da-DK" sz="1400" dirty="0" err="1" smtClean="0"/>
              <a:t>was</a:t>
            </a:r>
            <a:r>
              <a:rPr lang="da-DK" sz="1400" dirty="0" smtClean="0"/>
              <a:t> </a:t>
            </a:r>
            <a:r>
              <a:rPr lang="da-DK" sz="1400" dirty="0" err="1" smtClean="0"/>
              <a:t>only</a:t>
            </a:r>
            <a:r>
              <a:rPr lang="da-DK" sz="1400" dirty="0" smtClean="0"/>
              <a:t> 12</a:t>
            </a:r>
            <a:r>
              <a:rPr lang="da-DK" sz="1400" dirty="0"/>
              <a:t>% </a:t>
            </a:r>
            <a:r>
              <a:rPr lang="da-DK" sz="1400" dirty="0" smtClean="0"/>
              <a:t>(source</a:t>
            </a:r>
            <a:r>
              <a:rPr lang="da-DK" sz="1400" dirty="0"/>
              <a:t>: </a:t>
            </a:r>
            <a:r>
              <a:rPr lang="da-DK" sz="1400" dirty="0">
                <a:hlinkClick r:id="rId4"/>
              </a:rPr>
              <a:t>statice.is</a:t>
            </a:r>
            <a:r>
              <a:rPr lang="da-DK" sz="1400" dirty="0"/>
              <a:t>). </a:t>
            </a:r>
          </a:p>
          <a:p>
            <a:r>
              <a:rPr lang="da-DK" sz="1400" dirty="0" smtClean="0"/>
              <a:t>As </a:t>
            </a:r>
            <a:r>
              <a:rPr lang="da-DK" sz="1400" dirty="0" err="1" smtClean="0"/>
              <a:t>mentioned</a:t>
            </a:r>
            <a:r>
              <a:rPr lang="da-DK" sz="1400" dirty="0" smtClean="0"/>
              <a:t> the 2015 </a:t>
            </a:r>
            <a:r>
              <a:rPr lang="da-DK" sz="1400" dirty="0" err="1" smtClean="0"/>
              <a:t>Greenlandic</a:t>
            </a:r>
            <a:r>
              <a:rPr lang="da-DK" sz="1400" dirty="0" smtClean="0"/>
              <a:t> </a:t>
            </a:r>
            <a:r>
              <a:rPr lang="da-DK" sz="1400" dirty="0" err="1" smtClean="0"/>
              <a:t>growth</a:t>
            </a:r>
            <a:r>
              <a:rPr lang="da-DK" sz="1400" dirty="0" smtClean="0"/>
              <a:t> in the </a:t>
            </a:r>
            <a:r>
              <a:rPr lang="da-DK" sz="1400" i="1" dirty="0" err="1" smtClean="0"/>
              <a:t>number</a:t>
            </a:r>
            <a:r>
              <a:rPr lang="da-DK" sz="1400" i="1" dirty="0" smtClean="0"/>
              <a:t> of </a:t>
            </a:r>
            <a:r>
              <a:rPr lang="da-DK" sz="1400" i="1" dirty="0" err="1" smtClean="0"/>
              <a:t>tourist</a:t>
            </a:r>
            <a:r>
              <a:rPr lang="da-DK" sz="1400" i="1" dirty="0" smtClean="0"/>
              <a:t> </a:t>
            </a:r>
            <a:r>
              <a:rPr lang="da-DK" sz="1400" i="1" dirty="0" err="1" smtClean="0"/>
              <a:t>overnight</a:t>
            </a:r>
            <a:r>
              <a:rPr lang="da-DK" sz="1400" i="1" dirty="0" smtClean="0"/>
              <a:t> </a:t>
            </a:r>
            <a:r>
              <a:rPr lang="da-DK" sz="1400" i="1" dirty="0" err="1" smtClean="0"/>
              <a:t>stays</a:t>
            </a:r>
            <a:r>
              <a:rPr lang="da-DK" sz="1400" i="1" dirty="0" smtClean="0"/>
              <a:t> </a:t>
            </a:r>
            <a:r>
              <a:rPr lang="da-DK" sz="1400" dirty="0"/>
              <a:t>was</a:t>
            </a:r>
            <a:r>
              <a:rPr lang="da-DK" sz="1400" dirty="0" smtClean="0"/>
              <a:t> </a:t>
            </a:r>
            <a:r>
              <a:rPr lang="da-DK" sz="1400" dirty="0" err="1" smtClean="0"/>
              <a:t>only</a:t>
            </a:r>
            <a:r>
              <a:rPr lang="da-DK" sz="1400" dirty="0" smtClean="0"/>
              <a:t> </a:t>
            </a:r>
            <a:r>
              <a:rPr lang="da-DK" sz="1400" b="1" dirty="0"/>
              <a:t>1,3%</a:t>
            </a:r>
            <a:r>
              <a:rPr lang="da-DK" sz="1400" dirty="0"/>
              <a:t>, </a:t>
            </a:r>
            <a:r>
              <a:rPr lang="da-DK" sz="1400" dirty="0" err="1" smtClean="0"/>
              <a:t>while</a:t>
            </a:r>
            <a:r>
              <a:rPr lang="da-DK" sz="1400" dirty="0" smtClean="0"/>
              <a:t> the </a:t>
            </a:r>
            <a:r>
              <a:rPr lang="da-DK" sz="1400" dirty="0" err="1" smtClean="0"/>
              <a:t>increase</a:t>
            </a:r>
            <a:r>
              <a:rPr lang="da-DK" sz="1400" dirty="0" smtClean="0"/>
              <a:t> in relation to </a:t>
            </a:r>
            <a:r>
              <a:rPr lang="da-DK" sz="1400" i="1" dirty="0" smtClean="0"/>
              <a:t>the </a:t>
            </a:r>
            <a:r>
              <a:rPr lang="da-DK" sz="1400" i="1" dirty="0" err="1" smtClean="0"/>
              <a:t>number</a:t>
            </a:r>
            <a:r>
              <a:rPr lang="da-DK" sz="1400" i="1" dirty="0" smtClean="0"/>
              <a:t> of </a:t>
            </a:r>
            <a:r>
              <a:rPr lang="da-DK" sz="1400" i="1" dirty="0" err="1" smtClean="0"/>
              <a:t>guests</a:t>
            </a:r>
            <a:r>
              <a:rPr lang="da-DK" sz="1400" i="1" dirty="0" smtClean="0"/>
              <a:t> </a:t>
            </a:r>
            <a:r>
              <a:rPr lang="da-DK" sz="1400" dirty="0" smtClean="0"/>
              <a:t>(</a:t>
            </a:r>
            <a:r>
              <a:rPr lang="da-DK" sz="1400" dirty="0" err="1" smtClean="0"/>
              <a:t>tourists</a:t>
            </a:r>
            <a:r>
              <a:rPr lang="da-DK" sz="1400" dirty="0" smtClean="0"/>
              <a:t>) </a:t>
            </a:r>
            <a:r>
              <a:rPr lang="da-DK" sz="1400" dirty="0" err="1" smtClean="0"/>
              <a:t>was</a:t>
            </a:r>
            <a:r>
              <a:rPr lang="da-DK" sz="1400" dirty="0" smtClean="0"/>
              <a:t> </a:t>
            </a:r>
            <a:r>
              <a:rPr lang="da-DK" sz="1400" b="1" dirty="0"/>
              <a:t>4,6%</a:t>
            </a:r>
            <a:r>
              <a:rPr lang="da-DK" sz="1400" dirty="0"/>
              <a:t>. </a:t>
            </a:r>
            <a:r>
              <a:rPr lang="da-DK" sz="1400" dirty="0" smtClean="0"/>
              <a:t>In 2015 3.2</a:t>
            </a:r>
            <a:r>
              <a:rPr lang="da-DK" sz="1400" dirty="0"/>
              <a:t>% </a:t>
            </a:r>
            <a:r>
              <a:rPr lang="da-DK" sz="1400" dirty="0" smtClean="0"/>
              <a:t>of the </a:t>
            </a:r>
            <a:r>
              <a:rPr lang="da-DK" sz="1400" dirty="0" err="1" smtClean="0"/>
              <a:t>guests</a:t>
            </a:r>
            <a:r>
              <a:rPr lang="da-DK" sz="1400" dirty="0" smtClean="0"/>
              <a:t> </a:t>
            </a:r>
            <a:r>
              <a:rPr lang="da-DK" sz="1400" dirty="0" err="1" smtClean="0"/>
              <a:t>were</a:t>
            </a:r>
            <a:r>
              <a:rPr lang="da-DK" sz="1400" dirty="0" smtClean="0"/>
              <a:t> from Germany, 3.1</a:t>
            </a:r>
            <a:r>
              <a:rPr lang="da-DK" sz="1400" dirty="0"/>
              <a:t>% </a:t>
            </a:r>
            <a:r>
              <a:rPr lang="da-DK" sz="1400" dirty="0" err="1" smtClean="0"/>
              <a:t>came</a:t>
            </a:r>
            <a:r>
              <a:rPr lang="da-DK" sz="1400" dirty="0" smtClean="0"/>
              <a:t> from the USA and 1.7</a:t>
            </a:r>
            <a:r>
              <a:rPr lang="da-DK" sz="1400" dirty="0"/>
              <a:t>% </a:t>
            </a:r>
            <a:r>
              <a:rPr lang="da-DK" sz="1400" dirty="0" smtClean="0"/>
              <a:t>from Great Britain (the three biggest segments apart from Greenland and Denmark)</a:t>
            </a:r>
            <a:r>
              <a:rPr lang="da-DK" sz="1400" dirty="0"/>
              <a:t>. </a:t>
            </a:r>
            <a:r>
              <a:rPr lang="da-DK" sz="1400" dirty="0" err="1" smtClean="0"/>
              <a:t>Especially</a:t>
            </a:r>
            <a:r>
              <a:rPr lang="da-DK" sz="1400" dirty="0" smtClean="0"/>
              <a:t> in relation to the share of </a:t>
            </a:r>
            <a:r>
              <a:rPr lang="da-DK" sz="1400" dirty="0" err="1" smtClean="0"/>
              <a:t>British</a:t>
            </a:r>
            <a:r>
              <a:rPr lang="da-DK" sz="1400" dirty="0" smtClean="0"/>
              <a:t> </a:t>
            </a:r>
            <a:r>
              <a:rPr lang="da-DK" sz="1400" dirty="0" err="1" smtClean="0"/>
              <a:t>guests</a:t>
            </a:r>
            <a:r>
              <a:rPr lang="da-DK" sz="1400" dirty="0" smtClean="0"/>
              <a:t> </a:t>
            </a:r>
            <a:r>
              <a:rPr lang="da-DK" sz="1400" dirty="0" err="1" smtClean="0"/>
              <a:t>we</a:t>
            </a:r>
            <a:r>
              <a:rPr lang="da-DK" sz="1400" dirty="0" smtClean="0"/>
              <a:t> </a:t>
            </a:r>
            <a:r>
              <a:rPr lang="da-DK" sz="1400" dirty="0" err="1" smtClean="0"/>
              <a:t>are</a:t>
            </a:r>
            <a:r>
              <a:rPr lang="da-DK" sz="1400" dirty="0" smtClean="0"/>
              <a:t> far </a:t>
            </a:r>
            <a:r>
              <a:rPr lang="da-DK" sz="1400" dirty="0" err="1" smtClean="0"/>
              <a:t>behind Iceland</a:t>
            </a:r>
            <a:r>
              <a:rPr lang="da-DK" sz="1400" dirty="0" smtClean="0"/>
              <a:t>. </a:t>
            </a:r>
            <a:endParaRPr lang="da-DK" sz="1400" dirty="0"/>
          </a:p>
          <a:p>
            <a:endParaRPr lang="da-DK" sz="1400" dirty="0"/>
          </a:p>
          <a:p>
            <a:r>
              <a:rPr lang="da-DK" sz="1400" dirty="0" smtClean="0"/>
              <a:t>One </a:t>
            </a:r>
            <a:r>
              <a:rPr lang="da-DK" sz="1400" dirty="0" err="1" smtClean="0"/>
              <a:t>could</a:t>
            </a:r>
            <a:r>
              <a:rPr lang="da-DK" sz="1400" dirty="0" smtClean="0"/>
              <a:t> </a:t>
            </a:r>
            <a:r>
              <a:rPr lang="da-DK" sz="1400" dirty="0" err="1" smtClean="0"/>
              <a:t>see</a:t>
            </a:r>
            <a:r>
              <a:rPr lang="da-DK" sz="1400" dirty="0" smtClean="0"/>
              <a:t> the </a:t>
            </a:r>
            <a:r>
              <a:rPr lang="da-DK" sz="1400" dirty="0" err="1" smtClean="0"/>
              <a:t>big</a:t>
            </a:r>
            <a:r>
              <a:rPr lang="da-DK" sz="1400" dirty="0" smtClean="0"/>
              <a:t> difference the </a:t>
            </a:r>
            <a:r>
              <a:rPr lang="da-DK" sz="1400" dirty="0" err="1" smtClean="0"/>
              <a:t>numbers</a:t>
            </a:r>
            <a:r>
              <a:rPr lang="da-DK" sz="1400" dirty="0" smtClean="0"/>
              <a:t> on </a:t>
            </a:r>
            <a:r>
              <a:rPr lang="da-DK" sz="1400" dirty="0" err="1" smtClean="0"/>
              <a:t>overnight</a:t>
            </a:r>
            <a:r>
              <a:rPr lang="da-DK" sz="1400" dirty="0" smtClean="0"/>
              <a:t> </a:t>
            </a:r>
            <a:r>
              <a:rPr lang="da-DK" sz="1400" dirty="0" err="1" smtClean="0"/>
              <a:t>stays</a:t>
            </a:r>
            <a:r>
              <a:rPr lang="da-DK" sz="1400" dirty="0" smtClean="0"/>
              <a:t> (</a:t>
            </a:r>
            <a:r>
              <a:rPr lang="da-DK" sz="1400" dirty="0" err="1" smtClean="0"/>
              <a:t>between</a:t>
            </a:r>
            <a:r>
              <a:rPr lang="da-DK" sz="1400" dirty="0" smtClean="0"/>
              <a:t> </a:t>
            </a:r>
            <a:r>
              <a:rPr lang="da-DK" sz="1400" dirty="0"/>
              <a:t>ISL </a:t>
            </a:r>
            <a:r>
              <a:rPr lang="da-DK" sz="1400" dirty="0" smtClean="0"/>
              <a:t>and </a:t>
            </a:r>
            <a:r>
              <a:rPr lang="da-DK" sz="1400" dirty="0"/>
              <a:t>GL</a:t>
            </a:r>
            <a:r>
              <a:rPr lang="da-DK" sz="1400" dirty="0" smtClean="0"/>
              <a:t>) as a bad </a:t>
            </a:r>
            <a:r>
              <a:rPr lang="da-DK" sz="1400" dirty="0" err="1" smtClean="0"/>
              <a:t>indicator</a:t>
            </a:r>
            <a:r>
              <a:rPr lang="da-DK" sz="1400" dirty="0" smtClean="0"/>
              <a:t>, on the </a:t>
            </a:r>
            <a:r>
              <a:rPr lang="da-DK" sz="1400" dirty="0" err="1" smtClean="0"/>
              <a:t>other</a:t>
            </a:r>
            <a:r>
              <a:rPr lang="da-DK" sz="1400" dirty="0" smtClean="0"/>
              <a:t> </a:t>
            </a:r>
            <a:r>
              <a:rPr lang="da-DK" sz="1400" dirty="0" err="1" smtClean="0"/>
              <a:t>hand</a:t>
            </a:r>
            <a:r>
              <a:rPr lang="da-DK" sz="1400" dirty="0" smtClean="0"/>
              <a:t> </a:t>
            </a:r>
            <a:r>
              <a:rPr lang="da-DK" sz="1400" dirty="0" err="1" smtClean="0"/>
              <a:t>however</a:t>
            </a:r>
            <a:r>
              <a:rPr lang="da-DK" sz="1400" dirty="0" smtClean="0"/>
              <a:t> the data </a:t>
            </a:r>
            <a:r>
              <a:rPr lang="da-DK" sz="1400" dirty="0" err="1" smtClean="0"/>
              <a:t>tell</a:t>
            </a:r>
            <a:r>
              <a:rPr lang="da-DK" sz="1400" dirty="0" smtClean="0"/>
              <a:t> </a:t>
            </a:r>
            <a:r>
              <a:rPr lang="da-DK" sz="1400" dirty="0" err="1" smtClean="0"/>
              <a:t>us</a:t>
            </a:r>
            <a:r>
              <a:rPr lang="da-DK" sz="1400" dirty="0" smtClean="0"/>
              <a:t> it is </a:t>
            </a:r>
            <a:r>
              <a:rPr lang="da-DK" sz="1400" dirty="0" err="1" smtClean="0"/>
              <a:t>worth</a:t>
            </a:r>
            <a:r>
              <a:rPr lang="da-DK" sz="1400" dirty="0" smtClean="0"/>
              <a:t> </a:t>
            </a:r>
            <a:r>
              <a:rPr lang="da-DK" sz="1400" dirty="0" err="1" smtClean="0"/>
              <a:t>considering</a:t>
            </a:r>
            <a:r>
              <a:rPr lang="da-DK" sz="1400" dirty="0" smtClean="0"/>
              <a:t> the </a:t>
            </a:r>
            <a:r>
              <a:rPr lang="da-DK" sz="1400" dirty="0" err="1" smtClean="0"/>
              <a:t>opportunities</a:t>
            </a:r>
            <a:r>
              <a:rPr lang="da-DK" sz="1400" dirty="0" smtClean="0"/>
              <a:t> the </a:t>
            </a:r>
            <a:r>
              <a:rPr lang="da-DK" sz="1400" dirty="0" err="1" smtClean="0"/>
              <a:t>combination</a:t>
            </a:r>
            <a:r>
              <a:rPr lang="da-DK" sz="1400" dirty="0" smtClean="0"/>
              <a:t> of </a:t>
            </a:r>
            <a:r>
              <a:rPr lang="da-DK" sz="1400" dirty="0" err="1" smtClean="0"/>
              <a:t>Iceland</a:t>
            </a:r>
            <a:r>
              <a:rPr lang="da-DK" sz="1400" dirty="0"/>
              <a:t> </a:t>
            </a:r>
            <a:r>
              <a:rPr lang="da-DK" sz="1400" dirty="0" smtClean="0"/>
              <a:t>and Greenland affords </a:t>
            </a:r>
            <a:r>
              <a:rPr lang="da-DK" sz="1400" dirty="0" err="1" smtClean="0"/>
              <a:t>us</a:t>
            </a:r>
            <a:r>
              <a:rPr lang="da-DK" sz="1400" dirty="0" smtClean="0"/>
              <a:t>. </a:t>
            </a:r>
            <a:r>
              <a:rPr lang="da-DK" sz="1400" dirty="0" err="1" smtClean="0"/>
              <a:t>We</a:t>
            </a:r>
            <a:r>
              <a:rPr lang="da-DK" sz="1400" dirty="0" smtClean="0"/>
              <a:t> have </a:t>
            </a:r>
            <a:r>
              <a:rPr lang="da-DK" sz="1400" dirty="0" err="1" smtClean="0"/>
              <a:t>heard</a:t>
            </a:r>
            <a:r>
              <a:rPr lang="da-DK" sz="1400" dirty="0" smtClean="0"/>
              <a:t> from </a:t>
            </a:r>
            <a:r>
              <a:rPr lang="da-DK" sz="1400" dirty="0" err="1" smtClean="0"/>
              <a:t>several</a:t>
            </a:r>
            <a:r>
              <a:rPr lang="da-DK" sz="1400" dirty="0" smtClean="0"/>
              <a:t> </a:t>
            </a:r>
            <a:r>
              <a:rPr lang="da-DK" sz="1400" dirty="0" err="1" smtClean="0"/>
              <a:t>Icelandic</a:t>
            </a:r>
            <a:r>
              <a:rPr lang="da-DK" sz="1400" dirty="0" smtClean="0"/>
              <a:t> operators </a:t>
            </a:r>
            <a:r>
              <a:rPr lang="da-DK" sz="1400" dirty="0" err="1" smtClean="0"/>
              <a:t>that</a:t>
            </a:r>
            <a:r>
              <a:rPr lang="da-DK" sz="1400" dirty="0" smtClean="0"/>
              <a:t> </a:t>
            </a:r>
            <a:r>
              <a:rPr lang="da-DK" sz="1400" dirty="0" err="1" smtClean="0"/>
              <a:t>there</a:t>
            </a:r>
            <a:r>
              <a:rPr lang="da-DK" sz="1400" dirty="0" smtClean="0"/>
              <a:t> </a:t>
            </a:r>
            <a:r>
              <a:rPr lang="da-DK" sz="1400" i="1" dirty="0" smtClean="0"/>
              <a:t>is</a:t>
            </a:r>
            <a:r>
              <a:rPr lang="da-DK" sz="1400" dirty="0" smtClean="0"/>
              <a:t> a </a:t>
            </a:r>
            <a:r>
              <a:rPr lang="da-DK" sz="1400" dirty="0" err="1" smtClean="0"/>
              <a:t>demand</a:t>
            </a:r>
            <a:r>
              <a:rPr lang="da-DK" sz="1400" dirty="0" smtClean="0"/>
              <a:t> for Greenland as an </a:t>
            </a:r>
            <a:r>
              <a:rPr lang="da-DK" sz="1400" dirty="0"/>
              <a:t>’</a:t>
            </a:r>
            <a:r>
              <a:rPr lang="da-DK" sz="1400" dirty="0" err="1"/>
              <a:t>add-on</a:t>
            </a:r>
            <a:r>
              <a:rPr lang="da-DK" sz="1400" dirty="0"/>
              <a:t>’ </a:t>
            </a:r>
            <a:r>
              <a:rPr lang="da-DK" sz="1400" dirty="0" err="1" smtClean="0"/>
              <a:t>when</a:t>
            </a:r>
            <a:r>
              <a:rPr lang="da-DK" sz="1400" dirty="0" smtClean="0"/>
              <a:t> the right segments </a:t>
            </a:r>
            <a:r>
              <a:rPr lang="da-DK" sz="1400" dirty="0" err="1" smtClean="0"/>
              <a:t>are</a:t>
            </a:r>
            <a:r>
              <a:rPr lang="da-DK" sz="1400" dirty="0" smtClean="0"/>
              <a:t> </a:t>
            </a:r>
            <a:r>
              <a:rPr lang="da-DK" sz="1400" dirty="0" err="1" smtClean="0"/>
              <a:t>targeted</a:t>
            </a:r>
            <a:r>
              <a:rPr lang="da-DK" sz="1400" dirty="0" smtClean="0"/>
              <a:t>. </a:t>
            </a:r>
            <a:endParaRPr lang="da-DK" sz="1400" dirty="0"/>
          </a:p>
        </p:txBody>
      </p:sp>
      <p:pic>
        <p:nvPicPr>
          <p:cNvPr id="5" name="Bille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5750" y="250047"/>
            <a:ext cx="1184476" cy="647908"/>
          </a:xfrm>
          <a:prstGeom prst="rect">
            <a:avLst/>
          </a:prstGeom>
        </p:spPr>
      </p:pic>
    </p:spTree>
    <p:extLst>
      <p:ext uri="{BB962C8B-B14F-4D97-AF65-F5344CB8AC3E}">
        <p14:creationId xmlns:p14="http://schemas.microsoft.com/office/powerpoint/2010/main" val="462329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848" y="2528185"/>
            <a:ext cx="5954853" cy="3335965"/>
          </a:xfrm>
          <a:prstGeom prst="rect">
            <a:avLst/>
          </a:prstGeom>
        </p:spPr>
      </p:pic>
      <p:sp>
        <p:nvSpPr>
          <p:cNvPr id="4" name="Tekstfelt 3"/>
          <p:cNvSpPr txBox="1"/>
          <p:nvPr/>
        </p:nvSpPr>
        <p:spPr>
          <a:xfrm>
            <a:off x="371291" y="385041"/>
            <a:ext cx="3278846" cy="461665"/>
          </a:xfrm>
          <a:prstGeom prst="rect">
            <a:avLst/>
          </a:prstGeom>
          <a:noFill/>
        </p:spPr>
        <p:txBody>
          <a:bodyPr wrap="none" rtlCol="0">
            <a:spAutoFit/>
          </a:bodyPr>
          <a:lstStyle/>
          <a:p>
            <a:r>
              <a:rPr lang="da-DK" sz="2400" dirty="0" smtClean="0">
                <a:ea typeface="Pioneerbrush" charset="0"/>
                <a:cs typeface="Pioneerbrush" charset="0"/>
              </a:rPr>
              <a:t>GLOBAL </a:t>
            </a:r>
            <a:r>
              <a:rPr lang="da-DK" sz="2400" dirty="0">
                <a:ea typeface="Pioneerbrush" charset="0"/>
                <a:cs typeface="Pioneerbrush" charset="0"/>
              </a:rPr>
              <a:t>TRENDS </a:t>
            </a:r>
            <a:r>
              <a:rPr lang="da-DK" sz="2400" dirty="0" smtClean="0">
                <a:ea typeface="Pioneerbrush" charset="0"/>
                <a:cs typeface="Pioneerbrush" charset="0"/>
              </a:rPr>
              <a:t>IN </a:t>
            </a:r>
            <a:r>
              <a:rPr lang="da-DK" sz="2400" dirty="0">
                <a:ea typeface="Pioneerbrush" charset="0"/>
                <a:cs typeface="Pioneerbrush" charset="0"/>
              </a:rPr>
              <a:t>2016</a:t>
            </a:r>
          </a:p>
        </p:txBody>
      </p:sp>
      <p:sp>
        <p:nvSpPr>
          <p:cNvPr id="7" name="Tekstfelt 6"/>
          <p:cNvSpPr txBox="1"/>
          <p:nvPr/>
        </p:nvSpPr>
        <p:spPr>
          <a:xfrm>
            <a:off x="10039086" y="4880430"/>
            <a:ext cx="1456681" cy="276999"/>
          </a:xfrm>
          <a:prstGeom prst="rect">
            <a:avLst/>
          </a:prstGeom>
          <a:noFill/>
        </p:spPr>
        <p:txBody>
          <a:bodyPr wrap="none" rtlCol="0">
            <a:spAutoFit/>
          </a:bodyPr>
          <a:lstStyle/>
          <a:p>
            <a:r>
              <a:rPr lang="da-DK" sz="1200" dirty="0" smtClean="0"/>
              <a:t>Source: </a:t>
            </a:r>
            <a:r>
              <a:rPr lang="da-DK" sz="1200" dirty="0">
                <a:hlinkClick r:id="rId3"/>
              </a:rPr>
              <a:t>Statista.com</a:t>
            </a:r>
            <a:endParaRPr lang="da-DK" sz="1200" dirty="0"/>
          </a:p>
        </p:txBody>
      </p:sp>
      <p:pic>
        <p:nvPicPr>
          <p:cNvPr id="8" name="Bille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5750" y="250047"/>
            <a:ext cx="1184476" cy="647908"/>
          </a:xfrm>
          <a:prstGeom prst="rect">
            <a:avLst/>
          </a:prstGeom>
        </p:spPr>
      </p:pic>
      <p:sp>
        <p:nvSpPr>
          <p:cNvPr id="9" name="Tekstfelt 8"/>
          <p:cNvSpPr txBox="1"/>
          <p:nvPr/>
        </p:nvSpPr>
        <p:spPr>
          <a:xfrm>
            <a:off x="324995" y="1180622"/>
            <a:ext cx="11330706" cy="5047536"/>
          </a:xfrm>
          <a:prstGeom prst="rect">
            <a:avLst/>
          </a:prstGeom>
          <a:noFill/>
        </p:spPr>
        <p:txBody>
          <a:bodyPr wrap="square" rtlCol="0">
            <a:spAutoFit/>
          </a:bodyPr>
          <a:lstStyle/>
          <a:p>
            <a:r>
              <a:rPr lang="da-DK" sz="1400" dirty="0" smtClean="0"/>
              <a:t>The global </a:t>
            </a:r>
            <a:r>
              <a:rPr lang="da-DK" sz="1400" dirty="0" err="1" smtClean="0"/>
              <a:t>tourism</a:t>
            </a:r>
            <a:r>
              <a:rPr lang="da-DK" sz="1400" dirty="0" smtClean="0"/>
              <a:t> is </a:t>
            </a:r>
            <a:r>
              <a:rPr lang="da-DK" sz="1400" dirty="0" err="1" smtClean="0"/>
              <a:t>surging</a:t>
            </a:r>
            <a:r>
              <a:rPr lang="da-DK" sz="1400" dirty="0" smtClean="0"/>
              <a:t> with a </a:t>
            </a:r>
            <a:r>
              <a:rPr lang="da-DK" sz="1400" dirty="0" err="1" smtClean="0"/>
              <a:t>few</a:t>
            </a:r>
            <a:r>
              <a:rPr lang="da-DK" sz="1400" dirty="0" smtClean="0"/>
              <a:t> </a:t>
            </a:r>
            <a:r>
              <a:rPr lang="da-DK" sz="1400" dirty="0" err="1" smtClean="0"/>
              <a:t>exceptions</a:t>
            </a:r>
            <a:r>
              <a:rPr lang="da-DK" sz="1400" dirty="0" smtClean="0"/>
              <a:t> </a:t>
            </a:r>
            <a:r>
              <a:rPr lang="da-DK" sz="1400" dirty="0" err="1" smtClean="0"/>
              <a:t>such</a:t>
            </a:r>
            <a:r>
              <a:rPr lang="da-DK" sz="1400" dirty="0" smtClean="0"/>
              <a:t> as </a:t>
            </a:r>
            <a:r>
              <a:rPr lang="da-DK" sz="1400" dirty="0" err="1" smtClean="0"/>
              <a:t>Russia</a:t>
            </a:r>
            <a:r>
              <a:rPr lang="da-DK" sz="1400" dirty="0" smtClean="0"/>
              <a:t> </a:t>
            </a:r>
            <a:r>
              <a:rPr lang="da-DK" sz="1400" dirty="0" err="1" smtClean="0"/>
              <a:t>that</a:t>
            </a:r>
            <a:r>
              <a:rPr lang="da-DK" sz="1400" dirty="0" smtClean="0"/>
              <a:t> is </a:t>
            </a:r>
            <a:r>
              <a:rPr lang="da-DK" sz="1400" dirty="0" err="1" smtClean="0"/>
              <a:t>inhibited</a:t>
            </a:r>
            <a:r>
              <a:rPr lang="da-DK" sz="1400" dirty="0" smtClean="0"/>
              <a:t> by international </a:t>
            </a:r>
            <a:r>
              <a:rPr lang="da-DK" sz="1400" dirty="0" err="1" smtClean="0"/>
              <a:t>sanctions</a:t>
            </a:r>
            <a:r>
              <a:rPr lang="da-DK" sz="1400" dirty="0" smtClean="0"/>
              <a:t>. In </a:t>
            </a:r>
            <a:r>
              <a:rPr lang="da-DK" sz="1400" dirty="0" err="1" smtClean="0"/>
              <a:t>spite</a:t>
            </a:r>
            <a:r>
              <a:rPr lang="da-DK" sz="1400" dirty="0" smtClean="0"/>
              <a:t> of Europe </a:t>
            </a:r>
            <a:r>
              <a:rPr lang="da-DK" sz="1400" dirty="0" err="1" smtClean="0"/>
              <a:t>being</a:t>
            </a:r>
            <a:r>
              <a:rPr lang="da-DK" sz="1400" dirty="0" smtClean="0"/>
              <a:t> the part of the </a:t>
            </a:r>
            <a:r>
              <a:rPr lang="da-DK" sz="1400" dirty="0" err="1" smtClean="0"/>
              <a:t>world</a:t>
            </a:r>
            <a:r>
              <a:rPr lang="da-DK" sz="1400" dirty="0" smtClean="0"/>
              <a:t> with the </a:t>
            </a:r>
            <a:r>
              <a:rPr lang="da-DK" sz="1400" dirty="0" err="1" smtClean="0"/>
              <a:t>lowest</a:t>
            </a:r>
            <a:r>
              <a:rPr lang="da-DK" sz="1400" dirty="0" smtClean="0"/>
              <a:t> </a:t>
            </a:r>
            <a:r>
              <a:rPr lang="da-DK" sz="1400" dirty="0" err="1" smtClean="0"/>
              <a:t>estimated</a:t>
            </a:r>
            <a:r>
              <a:rPr lang="da-DK" sz="1400" dirty="0" smtClean="0"/>
              <a:t> </a:t>
            </a:r>
            <a:r>
              <a:rPr lang="da-DK" sz="1400" dirty="0" err="1" smtClean="0"/>
              <a:t>growth</a:t>
            </a:r>
            <a:r>
              <a:rPr lang="da-DK" sz="1400" dirty="0" smtClean="0"/>
              <a:t> (</a:t>
            </a:r>
            <a:r>
              <a:rPr lang="da-DK" sz="1400" dirty="0" err="1" smtClean="0"/>
              <a:t>see</a:t>
            </a:r>
            <a:r>
              <a:rPr lang="da-DK" sz="1400" dirty="0" smtClean="0"/>
              <a:t> the </a:t>
            </a:r>
            <a:r>
              <a:rPr lang="da-DK" sz="1400" dirty="0" err="1" smtClean="0"/>
              <a:t>graph</a:t>
            </a:r>
            <a:r>
              <a:rPr lang="da-DK" sz="1400" dirty="0" smtClean="0"/>
              <a:t> </a:t>
            </a:r>
            <a:r>
              <a:rPr lang="da-DK" sz="1400" dirty="0" err="1" smtClean="0"/>
              <a:t>below</a:t>
            </a:r>
            <a:r>
              <a:rPr lang="da-DK" sz="1400" dirty="0" smtClean="0"/>
              <a:t>) an </a:t>
            </a:r>
            <a:r>
              <a:rPr lang="da-DK" sz="1400" dirty="0" err="1" smtClean="0"/>
              <a:t>increase</a:t>
            </a:r>
            <a:r>
              <a:rPr lang="da-DK" sz="1400" dirty="0" smtClean="0"/>
              <a:t> of </a:t>
            </a:r>
            <a:r>
              <a:rPr lang="da-DK" sz="1400" dirty="0" err="1" smtClean="0"/>
              <a:t>appoximately</a:t>
            </a:r>
            <a:r>
              <a:rPr lang="da-DK" sz="1400" dirty="0" smtClean="0"/>
              <a:t> 4 % is still a solid </a:t>
            </a:r>
            <a:r>
              <a:rPr lang="da-DK" sz="1400" dirty="0" err="1" smtClean="0"/>
              <a:t>growth</a:t>
            </a:r>
            <a:r>
              <a:rPr lang="da-DK" sz="1400" dirty="0" smtClean="0"/>
              <a:t>.</a:t>
            </a:r>
            <a:endParaRPr lang="da-DK" sz="1400" dirty="0"/>
          </a:p>
          <a:p>
            <a:endParaRPr lang="da-DK" sz="1400" dirty="0"/>
          </a:p>
          <a:p>
            <a:r>
              <a:rPr lang="da-DK" sz="1400" dirty="0" err="1" smtClean="0"/>
              <a:t>According</a:t>
            </a:r>
            <a:r>
              <a:rPr lang="da-DK" sz="1400" dirty="0" smtClean="0"/>
              <a:t> to ITB </a:t>
            </a:r>
            <a:r>
              <a:rPr lang="da-DK" sz="1400" dirty="0"/>
              <a:t>World Travel Trends Report 2015 </a:t>
            </a:r>
            <a:r>
              <a:rPr lang="da-DK" sz="1400" dirty="0" smtClean="0"/>
              <a:t>’city </a:t>
            </a:r>
            <a:r>
              <a:rPr lang="da-DK" sz="1400" dirty="0"/>
              <a:t>trips’ </a:t>
            </a:r>
            <a:r>
              <a:rPr lang="da-DK" sz="1400" dirty="0" err="1" smtClean="0"/>
              <a:t>will</a:t>
            </a:r>
            <a:r>
              <a:rPr lang="da-DK" sz="1400" dirty="0" smtClean="0"/>
              <a:t> </a:t>
            </a:r>
            <a:r>
              <a:rPr lang="da-DK" sz="1400" dirty="0" err="1" smtClean="0"/>
              <a:t>primarily</a:t>
            </a:r>
            <a:r>
              <a:rPr lang="da-DK" sz="1400" dirty="0" smtClean="0"/>
              <a:t> </a:t>
            </a:r>
            <a:r>
              <a:rPr lang="da-DK" sz="1400" dirty="0" err="1" smtClean="0"/>
              <a:t>dominate</a:t>
            </a:r>
            <a:r>
              <a:rPr lang="da-DK" sz="1400" dirty="0" smtClean="0"/>
              <a:t> </a:t>
            </a:r>
            <a:r>
              <a:rPr lang="da-DK" sz="1400" dirty="0" err="1" smtClean="0"/>
              <a:t>growth</a:t>
            </a:r>
            <a:r>
              <a:rPr lang="da-DK" sz="1400" dirty="0" smtClean="0"/>
              <a:t>, but </a:t>
            </a:r>
            <a:r>
              <a:rPr lang="da-DK" sz="1400" dirty="0"/>
              <a:t>’</a:t>
            </a:r>
            <a:r>
              <a:rPr lang="da-DK" sz="1400" dirty="0" err="1"/>
              <a:t>adventure</a:t>
            </a:r>
            <a:r>
              <a:rPr lang="da-DK" sz="1400" dirty="0"/>
              <a:t> </a:t>
            </a:r>
            <a:r>
              <a:rPr lang="da-DK" sz="1400" dirty="0" err="1"/>
              <a:t>tourism</a:t>
            </a:r>
            <a:r>
              <a:rPr lang="da-DK" sz="1400" dirty="0"/>
              <a:t>’, </a:t>
            </a:r>
            <a:r>
              <a:rPr lang="da-DK" sz="1400" dirty="0" err="1" smtClean="0"/>
              <a:t>which</a:t>
            </a:r>
            <a:r>
              <a:rPr lang="da-DK" sz="1400" dirty="0" smtClean="0"/>
              <a:t> is relevant to Greenland is </a:t>
            </a:r>
            <a:r>
              <a:rPr lang="da-DK" sz="1400" dirty="0" err="1" smtClean="0"/>
              <a:t>also</a:t>
            </a:r>
            <a:r>
              <a:rPr lang="da-DK" sz="1400" dirty="0" smtClean="0"/>
              <a:t> </a:t>
            </a:r>
            <a:r>
              <a:rPr lang="da-DK" sz="1400" dirty="0" err="1" smtClean="0"/>
              <a:t>predicted</a:t>
            </a:r>
            <a:r>
              <a:rPr lang="da-DK" sz="1400" dirty="0" smtClean="0"/>
              <a:t> </a:t>
            </a:r>
            <a:r>
              <a:rPr lang="da-DK" sz="1400" dirty="0" err="1" smtClean="0"/>
              <a:t>strong</a:t>
            </a:r>
            <a:r>
              <a:rPr lang="da-DK" sz="1400" dirty="0" smtClean="0"/>
              <a:t> </a:t>
            </a:r>
            <a:r>
              <a:rPr lang="da-DK" sz="1400" dirty="0" err="1" smtClean="0"/>
              <a:t>gorwth</a:t>
            </a:r>
            <a:r>
              <a:rPr lang="da-DK" sz="1400" dirty="0" smtClean="0"/>
              <a:t>:</a:t>
            </a:r>
            <a:endParaRPr lang="da-DK" sz="1400" dirty="0"/>
          </a:p>
          <a:p>
            <a:endParaRPr lang="da-DK" sz="1400" dirty="0"/>
          </a:p>
          <a:p>
            <a:r>
              <a:rPr lang="da-DK" sz="1400" i="1" dirty="0"/>
              <a:t>”Adventure </a:t>
            </a:r>
            <a:r>
              <a:rPr lang="da-DK" sz="1400" i="1" dirty="0" err="1" smtClean="0"/>
              <a:t>tourism</a:t>
            </a:r>
            <a:r>
              <a:rPr lang="da-DK" sz="1400" i="1" dirty="0" smtClean="0"/>
              <a:t> is on of the fastest growing </a:t>
            </a:r>
            <a:r>
              <a:rPr lang="da-DK" sz="1400" i="1" dirty="0" err="1" smtClean="0"/>
              <a:t>categories</a:t>
            </a:r>
            <a:r>
              <a:rPr lang="da-DK" sz="1400" i="1" dirty="0" smtClean="0"/>
              <a:t> in </a:t>
            </a:r>
            <a:r>
              <a:rPr lang="da-DK" sz="1400" i="1" dirty="0" err="1" smtClean="0"/>
              <a:t>tourism</a:t>
            </a:r>
            <a:r>
              <a:rPr lang="da-DK" sz="1400" i="1" dirty="0" smtClean="0"/>
              <a:t>.” </a:t>
            </a:r>
          </a:p>
          <a:p>
            <a:r>
              <a:rPr lang="da-DK" sz="1400" dirty="0" smtClean="0"/>
              <a:t>(</a:t>
            </a:r>
            <a:r>
              <a:rPr lang="da-DK" sz="1400" dirty="0"/>
              <a:t>UNWTO Report on Adventure </a:t>
            </a:r>
            <a:r>
              <a:rPr lang="da-DK" sz="1400" dirty="0" err="1"/>
              <a:t>Tourism</a:t>
            </a:r>
            <a:r>
              <a:rPr lang="da-DK" sz="1400" dirty="0"/>
              <a:t>, 2014)</a:t>
            </a:r>
          </a:p>
          <a:p>
            <a:endParaRPr lang="da-DK" sz="1400" dirty="0"/>
          </a:p>
          <a:p>
            <a:r>
              <a:rPr lang="da-DK" sz="1400" dirty="0"/>
              <a:t>Travelmarketreport.com </a:t>
            </a:r>
            <a:r>
              <a:rPr lang="da-DK" sz="1400" dirty="0" err="1" smtClean="0"/>
              <a:t>describes</a:t>
            </a:r>
            <a:r>
              <a:rPr lang="da-DK" sz="1400" dirty="0" smtClean="0"/>
              <a:t> the </a:t>
            </a:r>
            <a:r>
              <a:rPr lang="da-DK" sz="1400" dirty="0" err="1" smtClean="0"/>
              <a:t>tendency</a:t>
            </a:r>
            <a:r>
              <a:rPr lang="da-DK" sz="1400" dirty="0" smtClean="0"/>
              <a:t>:</a:t>
            </a:r>
            <a:endParaRPr lang="da-DK" sz="1400" dirty="0"/>
          </a:p>
          <a:p>
            <a:r>
              <a:rPr lang="da-DK" sz="1400" dirty="0" smtClean="0"/>
              <a:t>”</a:t>
            </a:r>
            <a:r>
              <a:rPr lang="da-DK" sz="1400" dirty="0" err="1" smtClean="0"/>
              <a:t>Travellers</a:t>
            </a:r>
            <a:r>
              <a:rPr lang="da-DK" sz="1400" dirty="0" smtClean="0"/>
              <a:t> </a:t>
            </a:r>
            <a:r>
              <a:rPr lang="da-DK" sz="1400" dirty="0" err="1" smtClean="0"/>
              <a:t>seek</a:t>
            </a:r>
            <a:r>
              <a:rPr lang="da-DK" sz="1400" dirty="0" smtClean="0"/>
              <a:t> out </a:t>
            </a:r>
            <a:r>
              <a:rPr lang="da-DK" sz="1400" dirty="0" err="1" smtClean="0"/>
              <a:t>a</a:t>
            </a:r>
            <a:r>
              <a:rPr lang="da-DK" sz="1400" i="1" dirty="0" err="1" smtClean="0"/>
              <a:t>utentic</a:t>
            </a:r>
            <a:r>
              <a:rPr lang="da-DK" sz="1400" i="1" dirty="0" smtClean="0"/>
              <a:t> </a:t>
            </a:r>
            <a:r>
              <a:rPr lang="da-DK" sz="1400" i="1" dirty="0" err="1" smtClean="0"/>
              <a:t>experiences</a:t>
            </a:r>
            <a:r>
              <a:rPr lang="da-DK" sz="1400" i="1" dirty="0" smtClean="0"/>
              <a:t>, </a:t>
            </a:r>
            <a:r>
              <a:rPr lang="da-DK" sz="1400" i="1" dirty="0" err="1" smtClean="0"/>
              <a:t>whether</a:t>
            </a:r>
            <a:r>
              <a:rPr lang="da-DK" sz="1400" i="1" dirty="0" smtClean="0"/>
              <a:t> it </a:t>
            </a:r>
            <a:r>
              <a:rPr lang="da-DK" sz="1400" i="1" dirty="0" err="1" smtClean="0"/>
              <a:t>be</a:t>
            </a:r>
            <a:r>
              <a:rPr lang="da-DK" sz="1400" i="1" dirty="0" smtClean="0"/>
              <a:t> the </a:t>
            </a:r>
            <a:r>
              <a:rPr lang="da-DK" sz="1400" i="1" dirty="0" err="1" smtClean="0"/>
              <a:t>local</a:t>
            </a:r>
            <a:r>
              <a:rPr lang="da-DK" sz="1400" i="1" dirty="0" smtClean="0"/>
              <a:t> </a:t>
            </a:r>
            <a:endParaRPr lang="da-DK" sz="1400" i="1" dirty="0"/>
          </a:p>
          <a:p>
            <a:r>
              <a:rPr lang="da-DK" sz="1400" i="1" dirty="0" err="1" smtClean="0"/>
              <a:t>off</a:t>
            </a:r>
            <a:r>
              <a:rPr lang="da-DK" sz="1400" i="1" dirty="0" smtClean="0"/>
              <a:t>-the-beaten </a:t>
            </a:r>
            <a:r>
              <a:rPr lang="da-DK" sz="1400" i="1" dirty="0" err="1"/>
              <a:t>path</a:t>
            </a:r>
            <a:r>
              <a:rPr lang="da-DK" sz="1400" i="1" dirty="0"/>
              <a:t> destination </a:t>
            </a:r>
            <a:r>
              <a:rPr lang="da-DK" sz="1400" i="1" dirty="0" smtClean="0"/>
              <a:t>or </a:t>
            </a:r>
            <a:r>
              <a:rPr lang="da-DK" sz="1400" i="1" dirty="0" err="1" smtClean="0"/>
              <a:t>one</a:t>
            </a:r>
            <a:r>
              <a:rPr lang="da-DK" sz="1400" i="1" dirty="0" smtClean="0"/>
              <a:t> </a:t>
            </a:r>
            <a:r>
              <a:rPr lang="da-DK" sz="1400" i="1" dirty="0" err="1" smtClean="0"/>
              <a:t>that</a:t>
            </a:r>
            <a:r>
              <a:rPr lang="da-DK" sz="1400" i="1" dirty="0" smtClean="0"/>
              <a:t> offers </a:t>
            </a:r>
            <a:r>
              <a:rPr lang="da-DK" sz="1400" i="1" dirty="0" err="1" smtClean="0"/>
              <a:t>unique</a:t>
            </a:r>
            <a:r>
              <a:rPr lang="da-DK" sz="1400" i="1" dirty="0" smtClean="0"/>
              <a:t> </a:t>
            </a:r>
            <a:r>
              <a:rPr lang="da-DK" sz="1400" i="1" dirty="0" err="1" smtClean="0"/>
              <a:t>cultural</a:t>
            </a:r>
            <a:r>
              <a:rPr lang="da-DK" sz="1400" i="1" dirty="0" smtClean="0"/>
              <a:t> </a:t>
            </a:r>
            <a:endParaRPr lang="da-DK" sz="1400" i="1" dirty="0"/>
          </a:p>
          <a:p>
            <a:r>
              <a:rPr lang="da-DK" sz="1400" i="1" dirty="0" err="1"/>
              <a:t>e</a:t>
            </a:r>
            <a:r>
              <a:rPr lang="da-DK" sz="1400" i="1" dirty="0" err="1" smtClean="0"/>
              <a:t>xperiences</a:t>
            </a:r>
            <a:r>
              <a:rPr lang="da-DK" sz="1400" i="1" dirty="0" smtClean="0"/>
              <a:t>.” </a:t>
            </a:r>
            <a:r>
              <a:rPr lang="da-DK" sz="1400" dirty="0"/>
              <a:t>(</a:t>
            </a:r>
            <a:r>
              <a:rPr lang="da-DK" sz="1400" dirty="0">
                <a:hlinkClick r:id="rId5" action="ppaction://hlinkfile"/>
              </a:rPr>
              <a:t>goo.gl/7QPrfa</a:t>
            </a:r>
            <a:r>
              <a:rPr lang="da-DK" sz="1400" dirty="0"/>
              <a:t>)</a:t>
            </a:r>
          </a:p>
          <a:p>
            <a:endParaRPr lang="da-DK" sz="1400" dirty="0"/>
          </a:p>
          <a:p>
            <a:r>
              <a:rPr lang="da-DK" sz="1400" dirty="0" smtClean="0"/>
              <a:t>One of the </a:t>
            </a:r>
            <a:r>
              <a:rPr lang="da-DK" sz="1400" dirty="0" err="1" smtClean="0"/>
              <a:t>biggest</a:t>
            </a:r>
            <a:r>
              <a:rPr lang="da-DK" sz="1400" dirty="0" smtClean="0"/>
              <a:t> </a:t>
            </a:r>
            <a:r>
              <a:rPr lang="da-DK" sz="1400" dirty="0" err="1" smtClean="0"/>
              <a:t>analysis</a:t>
            </a:r>
            <a:r>
              <a:rPr lang="da-DK" sz="1400" dirty="0" smtClean="0"/>
              <a:t> on </a:t>
            </a:r>
            <a:r>
              <a:rPr lang="da-DK" sz="1400" dirty="0" err="1" smtClean="0"/>
              <a:t>travel</a:t>
            </a:r>
            <a:r>
              <a:rPr lang="da-DK" sz="1400" dirty="0" smtClean="0"/>
              <a:t> trends in 2016 is </a:t>
            </a:r>
            <a:r>
              <a:rPr lang="da-DK" sz="1400" dirty="0" err="1" smtClean="0"/>
              <a:t>carried</a:t>
            </a:r>
            <a:r>
              <a:rPr lang="da-DK" sz="1400" dirty="0" smtClean="0"/>
              <a:t> out by</a:t>
            </a:r>
          </a:p>
          <a:p>
            <a:r>
              <a:rPr lang="da-DK" sz="1400" dirty="0" err="1" smtClean="0"/>
              <a:t>Ipsos</a:t>
            </a:r>
            <a:r>
              <a:rPr lang="da-DK" sz="1400" dirty="0" smtClean="0"/>
              <a:t> </a:t>
            </a:r>
            <a:r>
              <a:rPr lang="da-DK" sz="1400" dirty="0"/>
              <a:t>for </a:t>
            </a:r>
            <a:r>
              <a:rPr lang="da-DK" sz="1400" dirty="0" err="1" smtClean="0"/>
              <a:t>TripAdvisor</a:t>
            </a:r>
            <a:r>
              <a:rPr lang="da-DK" sz="1400" dirty="0" smtClean="0"/>
              <a:t> </a:t>
            </a:r>
            <a:r>
              <a:rPr lang="da-DK" sz="1400" dirty="0"/>
              <a:t>(</a:t>
            </a:r>
            <a:r>
              <a:rPr lang="da-DK" sz="1400" dirty="0" err="1"/>
              <a:t>TripBarometer</a:t>
            </a:r>
            <a:r>
              <a:rPr lang="da-DK" sz="1400" dirty="0"/>
              <a:t> Travel Trends 2016, </a:t>
            </a:r>
          </a:p>
          <a:p>
            <a:r>
              <a:rPr lang="da-DK" sz="1400" dirty="0">
                <a:hlinkClick r:id="rId6"/>
              </a:rPr>
              <a:t>goo.gl/</a:t>
            </a:r>
            <a:r>
              <a:rPr lang="da-DK" sz="1400" dirty="0" err="1">
                <a:hlinkClick r:id="rId6"/>
              </a:rPr>
              <a:t>BSiHJy</a:t>
            </a:r>
            <a:r>
              <a:rPr lang="da-DK" sz="1400" dirty="0"/>
              <a:t>) </a:t>
            </a:r>
            <a:r>
              <a:rPr lang="da-DK" sz="1400" dirty="0" smtClean="0"/>
              <a:t>and has over </a:t>
            </a:r>
            <a:r>
              <a:rPr lang="da-DK" sz="1400" dirty="0"/>
              <a:t>34.000 </a:t>
            </a:r>
            <a:r>
              <a:rPr lang="da-DK" sz="1400" dirty="0" smtClean="0"/>
              <a:t>respondents. It </a:t>
            </a:r>
            <a:r>
              <a:rPr lang="da-DK" sz="1400" dirty="0" err="1" smtClean="0"/>
              <a:t>pinpoints</a:t>
            </a:r>
            <a:r>
              <a:rPr lang="da-DK" sz="1400" dirty="0" smtClean="0"/>
              <a:t> 6 </a:t>
            </a:r>
            <a:r>
              <a:rPr lang="da-DK" sz="1400" dirty="0" err="1" smtClean="0"/>
              <a:t>key</a:t>
            </a:r>
            <a:r>
              <a:rPr lang="da-DK" sz="1400" dirty="0" smtClean="0"/>
              <a:t> trends </a:t>
            </a:r>
            <a:endParaRPr lang="da-DK" sz="1400" dirty="0"/>
          </a:p>
          <a:p>
            <a:r>
              <a:rPr lang="da-DK" sz="1400" dirty="0" smtClean="0"/>
              <a:t>for </a:t>
            </a:r>
            <a:r>
              <a:rPr lang="da-DK" sz="1400" dirty="0"/>
              <a:t>2016, </a:t>
            </a:r>
            <a:r>
              <a:rPr lang="da-DK" sz="1400" dirty="0" smtClean="0"/>
              <a:t>and the </a:t>
            </a:r>
            <a:r>
              <a:rPr lang="da-DK" sz="1400" dirty="0" err="1" smtClean="0"/>
              <a:t>following</a:t>
            </a:r>
            <a:r>
              <a:rPr lang="da-DK" sz="1400" dirty="0" smtClean="0"/>
              <a:t> </a:t>
            </a:r>
            <a:r>
              <a:rPr lang="da-DK" sz="1400" dirty="0" err="1" smtClean="0"/>
              <a:t>three</a:t>
            </a:r>
            <a:r>
              <a:rPr lang="da-DK" sz="1400" dirty="0" smtClean="0"/>
              <a:t> </a:t>
            </a:r>
            <a:r>
              <a:rPr lang="da-DK" sz="1400" dirty="0" err="1" smtClean="0"/>
              <a:t>are</a:t>
            </a:r>
            <a:r>
              <a:rPr lang="da-DK" sz="1400" dirty="0" smtClean="0"/>
              <a:t> </a:t>
            </a:r>
            <a:r>
              <a:rPr lang="da-DK" sz="1400" dirty="0" err="1" smtClean="0"/>
              <a:t>particuarly</a:t>
            </a:r>
            <a:r>
              <a:rPr lang="da-DK" sz="1400" dirty="0" smtClean="0"/>
              <a:t> relevant </a:t>
            </a:r>
          </a:p>
          <a:p>
            <a:r>
              <a:rPr lang="da-DK" sz="1400" dirty="0" smtClean="0"/>
              <a:t>for Greenland</a:t>
            </a:r>
            <a:r>
              <a:rPr lang="da-DK" sz="1400" dirty="0"/>
              <a:t>: </a:t>
            </a:r>
          </a:p>
          <a:p>
            <a:r>
              <a:rPr lang="da-DK" sz="1400" i="1" dirty="0"/>
              <a:t>#1 </a:t>
            </a:r>
            <a:r>
              <a:rPr lang="da-DK" sz="1400" i="1" dirty="0" err="1" smtClean="0"/>
              <a:t>Seek</a:t>
            </a:r>
            <a:r>
              <a:rPr lang="da-DK" sz="1400" i="1" dirty="0" smtClean="0"/>
              <a:t> new </a:t>
            </a:r>
            <a:r>
              <a:rPr lang="da-DK" sz="1400" i="1" dirty="0" err="1" smtClean="0"/>
              <a:t>experiences</a:t>
            </a:r>
            <a:r>
              <a:rPr lang="da-DK" sz="1400" i="1" dirty="0" smtClean="0"/>
              <a:t> </a:t>
            </a:r>
            <a:r>
              <a:rPr lang="da-DK" sz="1400" i="1" dirty="0"/>
              <a:t>#3 </a:t>
            </a:r>
            <a:r>
              <a:rPr lang="da-DK" sz="1400" i="1" dirty="0" err="1" smtClean="0"/>
              <a:t>Choose</a:t>
            </a:r>
            <a:r>
              <a:rPr lang="da-DK" sz="1400" i="1" dirty="0" smtClean="0"/>
              <a:t> destinations </a:t>
            </a:r>
            <a:r>
              <a:rPr lang="da-DK" sz="1400" i="1" dirty="0" err="1" smtClean="0"/>
              <a:t>based</a:t>
            </a:r>
            <a:r>
              <a:rPr lang="da-DK" sz="1400" i="1" dirty="0" smtClean="0"/>
              <a:t> on </a:t>
            </a:r>
            <a:r>
              <a:rPr lang="da-DK" sz="1400" i="1" dirty="0" err="1" smtClean="0"/>
              <a:t>culture</a:t>
            </a:r>
            <a:r>
              <a:rPr lang="da-DK" sz="1400" i="1" dirty="0" smtClean="0"/>
              <a:t> </a:t>
            </a:r>
          </a:p>
          <a:p>
            <a:r>
              <a:rPr lang="da-DK" sz="1400" i="1" dirty="0" smtClean="0"/>
              <a:t>(and </a:t>
            </a:r>
            <a:r>
              <a:rPr lang="da-DK" sz="1400" i="1" dirty="0" err="1" smtClean="0"/>
              <a:t>special</a:t>
            </a:r>
            <a:r>
              <a:rPr lang="da-DK" sz="1400" i="1" dirty="0" smtClean="0"/>
              <a:t> </a:t>
            </a:r>
            <a:r>
              <a:rPr lang="da-DK" sz="1400" i="1" dirty="0" err="1" smtClean="0"/>
              <a:t>offerings</a:t>
            </a:r>
            <a:r>
              <a:rPr lang="da-DK" sz="1400" i="1" dirty="0" smtClean="0"/>
              <a:t>) #</a:t>
            </a:r>
            <a:r>
              <a:rPr lang="da-DK" sz="1400" i="1" dirty="0"/>
              <a:t>6 </a:t>
            </a:r>
            <a:r>
              <a:rPr lang="da-DK" sz="1400" i="1" dirty="0" smtClean="0"/>
              <a:t>Handles online reputation</a:t>
            </a:r>
            <a:endParaRPr lang="da-DK" sz="1400" i="1" dirty="0"/>
          </a:p>
          <a:p>
            <a:endParaRPr lang="da-DK" sz="1400" dirty="0"/>
          </a:p>
          <a:p>
            <a:r>
              <a:rPr lang="da-DK" sz="1400" dirty="0" smtClean="0"/>
              <a:t>(</a:t>
            </a:r>
            <a:r>
              <a:rPr lang="da-DK" sz="1400" dirty="0" err="1" smtClean="0"/>
              <a:t>continued</a:t>
            </a:r>
            <a:r>
              <a:rPr lang="da-DK" sz="1400" dirty="0" smtClean="0"/>
              <a:t> on the </a:t>
            </a:r>
            <a:r>
              <a:rPr lang="da-DK" sz="1400" dirty="0" err="1" smtClean="0"/>
              <a:t>next</a:t>
            </a:r>
            <a:r>
              <a:rPr lang="da-DK" sz="1400" dirty="0" smtClean="0"/>
              <a:t> page)</a:t>
            </a:r>
            <a:endParaRPr lang="da-DK" sz="1400" dirty="0"/>
          </a:p>
        </p:txBody>
      </p:sp>
    </p:spTree>
    <p:extLst>
      <p:ext uri="{BB962C8B-B14F-4D97-AF65-F5344CB8AC3E}">
        <p14:creationId xmlns:p14="http://schemas.microsoft.com/office/powerpoint/2010/main" val="55992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371291" y="385041"/>
            <a:ext cx="6284151" cy="461665"/>
          </a:xfrm>
          <a:prstGeom prst="rect">
            <a:avLst/>
          </a:prstGeom>
          <a:noFill/>
        </p:spPr>
        <p:txBody>
          <a:bodyPr wrap="square" rtlCol="0">
            <a:spAutoFit/>
          </a:bodyPr>
          <a:lstStyle/>
          <a:p>
            <a:r>
              <a:rPr lang="da-DK" sz="2400" dirty="0" smtClean="0">
                <a:ea typeface="Pioneerbrush" charset="0"/>
                <a:cs typeface="Pioneerbrush" charset="0"/>
              </a:rPr>
              <a:t>GLOBAL </a:t>
            </a:r>
            <a:r>
              <a:rPr lang="da-DK" sz="2400" dirty="0">
                <a:ea typeface="Pioneerbrush" charset="0"/>
                <a:cs typeface="Pioneerbrush" charset="0"/>
              </a:rPr>
              <a:t>TRENDS FOR 2016 </a:t>
            </a:r>
            <a:r>
              <a:rPr lang="da-DK" sz="1400" dirty="0" smtClean="0">
                <a:ea typeface="Pioneerbrush" charset="0"/>
                <a:cs typeface="Pioneerbrush" charset="0"/>
              </a:rPr>
              <a:t>(</a:t>
            </a:r>
            <a:r>
              <a:rPr lang="da-DK" sz="1400" dirty="0" err="1" smtClean="0">
                <a:ea typeface="Pioneerbrush" charset="0"/>
                <a:cs typeface="Pioneerbrush" charset="0"/>
              </a:rPr>
              <a:t>continued</a:t>
            </a:r>
            <a:r>
              <a:rPr lang="da-DK" sz="1400" dirty="0" smtClean="0">
                <a:ea typeface="Pioneerbrush" charset="0"/>
                <a:cs typeface="Pioneerbrush" charset="0"/>
              </a:rPr>
              <a:t>)</a:t>
            </a:r>
            <a:endParaRPr lang="da-DK" sz="1400" dirty="0">
              <a:ea typeface="Pioneerbrush" charset="0"/>
              <a:cs typeface="Pioneerbrush" charset="0"/>
            </a:endParaRPr>
          </a:p>
        </p:txBody>
      </p:sp>
      <p:sp>
        <p:nvSpPr>
          <p:cNvPr id="5" name="Tekstfelt 4"/>
          <p:cNvSpPr txBox="1"/>
          <p:nvPr/>
        </p:nvSpPr>
        <p:spPr>
          <a:xfrm>
            <a:off x="406020" y="972272"/>
            <a:ext cx="11262400" cy="2462213"/>
          </a:xfrm>
          <a:prstGeom prst="rect">
            <a:avLst/>
          </a:prstGeom>
          <a:noFill/>
        </p:spPr>
        <p:txBody>
          <a:bodyPr wrap="square" rtlCol="0">
            <a:spAutoFit/>
          </a:bodyPr>
          <a:lstStyle/>
          <a:p>
            <a:r>
              <a:rPr lang="da-DK" sz="1400" b="1" dirty="0"/>
              <a:t>C</a:t>
            </a:r>
            <a:r>
              <a:rPr lang="da-DK" sz="1400" b="1" dirty="0" smtClean="0"/>
              <a:t>f</a:t>
            </a:r>
            <a:r>
              <a:rPr lang="da-DK" sz="1400" b="1" dirty="0"/>
              <a:t>. #1</a:t>
            </a:r>
            <a:r>
              <a:rPr lang="da-DK" sz="1400" dirty="0"/>
              <a:t> (</a:t>
            </a:r>
            <a:r>
              <a:rPr lang="da-DK" sz="1400" i="1" dirty="0" err="1" smtClean="0"/>
              <a:t>Seek</a:t>
            </a:r>
            <a:r>
              <a:rPr lang="da-DK" sz="1400" i="1" dirty="0" smtClean="0"/>
              <a:t> new </a:t>
            </a:r>
            <a:r>
              <a:rPr lang="da-DK" sz="1400" i="1" dirty="0" err="1" smtClean="0"/>
              <a:t>experiences</a:t>
            </a:r>
            <a:r>
              <a:rPr lang="da-DK" sz="1400" i="1" dirty="0" smtClean="0"/>
              <a:t>)</a:t>
            </a:r>
            <a:r>
              <a:rPr lang="da-DK" sz="1400" dirty="0" smtClean="0"/>
              <a:t>: The </a:t>
            </a:r>
            <a:r>
              <a:rPr lang="da-DK" sz="1400" dirty="0" err="1" smtClean="0"/>
              <a:t>fact</a:t>
            </a:r>
            <a:r>
              <a:rPr lang="da-DK" sz="1400" dirty="0" smtClean="0"/>
              <a:t> </a:t>
            </a:r>
            <a:r>
              <a:rPr lang="da-DK" sz="1400" dirty="0" err="1" smtClean="0"/>
              <a:t>that</a:t>
            </a:r>
            <a:r>
              <a:rPr lang="da-DK" sz="1400" dirty="0" smtClean="0"/>
              <a:t> </a:t>
            </a:r>
            <a:r>
              <a:rPr lang="da-DK" sz="1400" dirty="0" err="1" smtClean="0"/>
              <a:t>very</a:t>
            </a:r>
            <a:r>
              <a:rPr lang="da-DK" sz="1400" dirty="0" smtClean="0"/>
              <a:t> </a:t>
            </a:r>
            <a:r>
              <a:rPr lang="da-DK" sz="1400" dirty="0" err="1" smtClean="0"/>
              <a:t>few</a:t>
            </a:r>
            <a:r>
              <a:rPr lang="da-DK" sz="1400" dirty="0" smtClean="0"/>
              <a:t> </a:t>
            </a:r>
            <a:r>
              <a:rPr lang="da-DK" sz="1400" dirty="0" err="1" smtClean="0"/>
              <a:t>people</a:t>
            </a:r>
            <a:r>
              <a:rPr lang="da-DK" sz="1400" dirty="0" smtClean="0"/>
              <a:t> have </a:t>
            </a:r>
            <a:r>
              <a:rPr lang="da-DK" sz="1400" dirty="0" err="1" smtClean="0"/>
              <a:t>ever</a:t>
            </a:r>
            <a:r>
              <a:rPr lang="da-DK" sz="1400" dirty="0" smtClean="0"/>
              <a:t> </a:t>
            </a:r>
            <a:r>
              <a:rPr lang="da-DK" sz="1400" dirty="0" err="1" smtClean="0"/>
              <a:t>been</a:t>
            </a:r>
            <a:r>
              <a:rPr lang="da-DK" sz="1400" dirty="0" smtClean="0"/>
              <a:t> to Greenland is an </a:t>
            </a:r>
            <a:r>
              <a:rPr lang="da-DK" sz="1400" dirty="0" err="1" smtClean="0"/>
              <a:t>advantage</a:t>
            </a:r>
            <a:r>
              <a:rPr lang="da-DK" sz="1400" dirty="0" smtClean="0"/>
              <a:t>. As a </a:t>
            </a:r>
            <a:r>
              <a:rPr lang="da-DK" sz="1400" dirty="0" err="1" smtClean="0"/>
              <a:t>tourist</a:t>
            </a:r>
            <a:r>
              <a:rPr lang="da-DK" sz="1400" dirty="0" smtClean="0"/>
              <a:t> </a:t>
            </a:r>
            <a:r>
              <a:rPr lang="da-DK" sz="1400" dirty="0" err="1" smtClean="0"/>
              <a:t>you</a:t>
            </a:r>
            <a:r>
              <a:rPr lang="da-DK" sz="1400" dirty="0" smtClean="0"/>
              <a:t> </a:t>
            </a:r>
            <a:r>
              <a:rPr lang="da-DK" sz="1400" dirty="0" err="1" smtClean="0"/>
              <a:t>are</a:t>
            </a:r>
            <a:r>
              <a:rPr lang="da-DK" sz="1400" dirty="0" smtClean="0"/>
              <a:t> </a:t>
            </a:r>
            <a:r>
              <a:rPr lang="da-DK" sz="1400" dirty="0" err="1" smtClean="0"/>
              <a:t>likely</a:t>
            </a:r>
            <a:r>
              <a:rPr lang="da-DK" sz="1400" dirty="0" smtClean="0"/>
              <a:t> to </a:t>
            </a:r>
            <a:r>
              <a:rPr lang="da-DK" sz="1400" dirty="0" err="1" smtClean="0"/>
              <a:t>be</a:t>
            </a:r>
            <a:r>
              <a:rPr lang="da-DK" sz="1400" dirty="0" smtClean="0"/>
              <a:t> the </a:t>
            </a:r>
            <a:r>
              <a:rPr lang="da-DK" sz="1400" dirty="0" err="1" smtClean="0"/>
              <a:t>first</a:t>
            </a:r>
            <a:r>
              <a:rPr lang="da-DK" sz="1400" dirty="0" smtClean="0"/>
              <a:t> in </a:t>
            </a:r>
            <a:r>
              <a:rPr lang="da-DK" sz="1400" dirty="0" err="1" smtClean="0"/>
              <a:t>your</a:t>
            </a:r>
            <a:r>
              <a:rPr lang="da-DK" sz="1400" dirty="0" smtClean="0"/>
              <a:t> social </a:t>
            </a:r>
            <a:r>
              <a:rPr lang="da-DK" sz="1400" dirty="0" err="1" smtClean="0"/>
              <a:t>circle</a:t>
            </a:r>
            <a:r>
              <a:rPr lang="da-DK" sz="1400" dirty="0" smtClean="0"/>
              <a:t> to visit the country, and </a:t>
            </a:r>
            <a:r>
              <a:rPr lang="da-DK" sz="1400" dirty="0" err="1" smtClean="0"/>
              <a:t>you</a:t>
            </a:r>
            <a:r>
              <a:rPr lang="da-DK" sz="1400" dirty="0" smtClean="0"/>
              <a:t> </a:t>
            </a:r>
            <a:r>
              <a:rPr lang="da-DK" sz="1400" dirty="0" err="1" smtClean="0"/>
              <a:t>are</a:t>
            </a:r>
            <a:r>
              <a:rPr lang="da-DK" sz="1400" dirty="0" smtClean="0"/>
              <a:t> </a:t>
            </a:r>
            <a:r>
              <a:rPr lang="da-DK" sz="1400" dirty="0" err="1" smtClean="0"/>
              <a:t>guaranteed</a:t>
            </a:r>
            <a:r>
              <a:rPr lang="da-DK" sz="1400" dirty="0" smtClean="0"/>
              <a:t> to </a:t>
            </a:r>
            <a:r>
              <a:rPr lang="da-DK" sz="1400" dirty="0" err="1" smtClean="0"/>
              <a:t>experience</a:t>
            </a:r>
            <a:r>
              <a:rPr lang="da-DK" sz="1400" dirty="0" smtClean="0"/>
              <a:t> new and </a:t>
            </a:r>
            <a:r>
              <a:rPr lang="da-DK" sz="1400" dirty="0" err="1" smtClean="0"/>
              <a:t>unique</a:t>
            </a:r>
            <a:r>
              <a:rPr lang="da-DK" sz="1400" dirty="0" smtClean="0"/>
              <a:t> </a:t>
            </a:r>
            <a:r>
              <a:rPr lang="da-DK" sz="1400" dirty="0" err="1" smtClean="0"/>
              <a:t>things</a:t>
            </a:r>
            <a:r>
              <a:rPr lang="da-DK" sz="1400" dirty="0" smtClean="0"/>
              <a:t>.</a:t>
            </a:r>
            <a:endParaRPr lang="da-DK" sz="1400" dirty="0"/>
          </a:p>
          <a:p>
            <a:endParaRPr lang="da-DK" sz="1400" dirty="0"/>
          </a:p>
          <a:p>
            <a:r>
              <a:rPr lang="da-DK" sz="1400" b="1" dirty="0"/>
              <a:t>C</a:t>
            </a:r>
            <a:r>
              <a:rPr lang="da-DK" sz="1400" b="1" dirty="0" smtClean="0"/>
              <a:t>f</a:t>
            </a:r>
            <a:r>
              <a:rPr lang="da-DK" sz="1400" b="1" dirty="0"/>
              <a:t>. #3</a:t>
            </a:r>
            <a:r>
              <a:rPr lang="da-DK" sz="1400" dirty="0"/>
              <a:t> </a:t>
            </a:r>
            <a:r>
              <a:rPr lang="da-DK" sz="1400" dirty="0" smtClean="0"/>
              <a:t>(</a:t>
            </a:r>
            <a:r>
              <a:rPr lang="da-DK" sz="1400" i="1" dirty="0" err="1" smtClean="0"/>
              <a:t>Choose</a:t>
            </a:r>
            <a:r>
              <a:rPr lang="da-DK" sz="1400" i="1" dirty="0" smtClean="0"/>
              <a:t> destination </a:t>
            </a:r>
            <a:r>
              <a:rPr lang="da-DK" sz="1400" i="1" dirty="0" err="1" smtClean="0"/>
              <a:t>based</a:t>
            </a:r>
            <a:r>
              <a:rPr lang="da-DK" sz="1400" i="1" dirty="0" smtClean="0"/>
              <a:t> on </a:t>
            </a:r>
            <a:r>
              <a:rPr lang="da-DK" sz="1400" i="1" dirty="0" err="1" smtClean="0"/>
              <a:t>culture</a:t>
            </a:r>
            <a:r>
              <a:rPr lang="da-DK" sz="1400" i="1" dirty="0" smtClean="0"/>
              <a:t> and </a:t>
            </a:r>
            <a:r>
              <a:rPr lang="da-DK" sz="1400" i="1" dirty="0" err="1" smtClean="0"/>
              <a:t>special</a:t>
            </a:r>
            <a:r>
              <a:rPr lang="da-DK" sz="1400" i="1" dirty="0" smtClean="0"/>
              <a:t> </a:t>
            </a:r>
            <a:r>
              <a:rPr lang="da-DK" sz="1400" i="1" dirty="0" err="1" smtClean="0"/>
              <a:t>offerings</a:t>
            </a:r>
            <a:r>
              <a:rPr lang="da-DK" sz="1400" i="1" dirty="0" smtClean="0"/>
              <a:t>)</a:t>
            </a:r>
            <a:r>
              <a:rPr lang="da-DK" sz="1400" dirty="0" smtClean="0"/>
              <a:t>: </a:t>
            </a:r>
            <a:r>
              <a:rPr lang="da-DK" sz="1400" dirty="0" err="1" smtClean="0"/>
              <a:t>When</a:t>
            </a:r>
            <a:r>
              <a:rPr lang="da-DK" sz="1400" dirty="0" smtClean="0"/>
              <a:t> marketing the destination Greenland it is </a:t>
            </a:r>
            <a:r>
              <a:rPr lang="da-DK" sz="1400" dirty="0" err="1" smtClean="0"/>
              <a:t>important</a:t>
            </a:r>
            <a:r>
              <a:rPr lang="da-DK" sz="1400" dirty="0" smtClean="0"/>
              <a:t> to highlight the </a:t>
            </a:r>
            <a:r>
              <a:rPr lang="da-DK" sz="1400" dirty="0" err="1" smtClean="0"/>
              <a:t>unique</a:t>
            </a:r>
            <a:r>
              <a:rPr lang="da-DK" sz="1400" dirty="0" smtClean="0"/>
              <a:t> </a:t>
            </a:r>
            <a:r>
              <a:rPr lang="da-DK" sz="1400" dirty="0" err="1" smtClean="0"/>
              <a:t>Greenlandic</a:t>
            </a:r>
            <a:r>
              <a:rPr lang="da-DK" sz="1400" dirty="0" smtClean="0"/>
              <a:t> </a:t>
            </a:r>
            <a:r>
              <a:rPr lang="da-DK" sz="1400" dirty="0" err="1" smtClean="0"/>
              <a:t>culture</a:t>
            </a:r>
            <a:r>
              <a:rPr lang="da-DK" sz="1400" dirty="0" smtClean="0"/>
              <a:t>. The ’</a:t>
            </a:r>
            <a:r>
              <a:rPr lang="da-DK" sz="1400" dirty="0" err="1" smtClean="0"/>
              <a:t>Pioneering</a:t>
            </a:r>
            <a:r>
              <a:rPr lang="da-DK" sz="1400" dirty="0" smtClean="0"/>
              <a:t> </a:t>
            </a:r>
            <a:r>
              <a:rPr lang="da-DK" sz="1400" dirty="0"/>
              <a:t>Nation’ </a:t>
            </a:r>
            <a:r>
              <a:rPr lang="da-DK" sz="1400" dirty="0" smtClean="0"/>
              <a:t>brand is </a:t>
            </a:r>
            <a:r>
              <a:rPr lang="da-DK" sz="1400" dirty="0" err="1" smtClean="0"/>
              <a:t>used</a:t>
            </a:r>
            <a:r>
              <a:rPr lang="da-DK" sz="1400" dirty="0" smtClean="0"/>
              <a:t> to showcase the </a:t>
            </a:r>
            <a:r>
              <a:rPr lang="da-DK" sz="1400" dirty="0" err="1" smtClean="0"/>
              <a:t>Greenlandic</a:t>
            </a:r>
            <a:r>
              <a:rPr lang="da-DK" sz="1400" dirty="0" smtClean="0"/>
              <a:t> </a:t>
            </a:r>
            <a:r>
              <a:rPr lang="da-DK" sz="1400" dirty="0" err="1" smtClean="0"/>
              <a:t>pioneering</a:t>
            </a:r>
            <a:r>
              <a:rPr lang="da-DK" sz="1400" dirty="0" smtClean="0"/>
              <a:t> </a:t>
            </a:r>
            <a:r>
              <a:rPr lang="da-DK" sz="1400" dirty="0" err="1" smtClean="0"/>
              <a:t>spirit</a:t>
            </a:r>
            <a:r>
              <a:rPr lang="da-DK" sz="1400" dirty="0" smtClean="0"/>
              <a:t> and </a:t>
            </a:r>
            <a:r>
              <a:rPr lang="da-DK" sz="1400" dirty="0" err="1" smtClean="0"/>
              <a:t>culture</a:t>
            </a:r>
            <a:r>
              <a:rPr lang="da-DK" sz="1400" dirty="0" smtClean="0"/>
              <a:t> as </a:t>
            </a:r>
            <a:r>
              <a:rPr lang="da-DK" sz="1400" dirty="0" err="1" smtClean="0"/>
              <a:t>well</a:t>
            </a:r>
            <a:r>
              <a:rPr lang="da-DK" sz="1400" dirty="0" smtClean="0"/>
              <a:t> as the </a:t>
            </a:r>
            <a:r>
              <a:rPr lang="da-DK" sz="1400" dirty="0" err="1" smtClean="0"/>
              <a:t>opportunity</a:t>
            </a:r>
            <a:r>
              <a:rPr lang="da-DK" sz="1400" dirty="0" smtClean="0"/>
              <a:t> for the traveler to </a:t>
            </a:r>
            <a:r>
              <a:rPr lang="da-DK" sz="1400" i="1" dirty="0" smtClean="0"/>
              <a:t>feel </a:t>
            </a:r>
            <a:r>
              <a:rPr lang="da-DK" sz="1400" i="1" dirty="0" err="1" smtClean="0"/>
              <a:t>like</a:t>
            </a:r>
            <a:r>
              <a:rPr lang="da-DK" sz="1400" i="1" dirty="0" smtClean="0"/>
              <a:t> a </a:t>
            </a:r>
            <a:r>
              <a:rPr lang="da-DK" sz="1400" i="1" dirty="0" err="1" smtClean="0"/>
              <a:t>pioneer</a:t>
            </a:r>
            <a:r>
              <a:rPr lang="da-DK" sz="1400" dirty="0" smtClean="0"/>
              <a:t>. A </a:t>
            </a:r>
            <a:r>
              <a:rPr lang="da-DK" sz="1400" dirty="0" err="1" smtClean="0"/>
              <a:t>good</a:t>
            </a:r>
            <a:r>
              <a:rPr lang="da-DK" sz="1400" dirty="0" smtClean="0"/>
              <a:t> </a:t>
            </a:r>
            <a:r>
              <a:rPr lang="da-DK" sz="1400" dirty="0" err="1" smtClean="0"/>
              <a:t>example</a:t>
            </a:r>
            <a:r>
              <a:rPr lang="da-DK" sz="1400" dirty="0" smtClean="0"/>
              <a:t> of a </a:t>
            </a:r>
            <a:r>
              <a:rPr lang="da-DK" sz="1400" dirty="0" err="1" smtClean="0"/>
              <a:t>special</a:t>
            </a:r>
            <a:r>
              <a:rPr lang="da-DK" sz="1400" dirty="0" smtClean="0"/>
              <a:t> </a:t>
            </a:r>
            <a:r>
              <a:rPr lang="da-DK" sz="1400" dirty="0" err="1" smtClean="0"/>
              <a:t>offering</a:t>
            </a:r>
            <a:r>
              <a:rPr lang="da-DK" sz="1400" dirty="0" smtClean="0"/>
              <a:t> is </a:t>
            </a:r>
            <a:r>
              <a:rPr lang="da-DK" sz="1400" dirty="0" err="1" smtClean="0"/>
              <a:t>one</a:t>
            </a:r>
            <a:r>
              <a:rPr lang="da-DK" sz="1400" dirty="0" smtClean="0"/>
              <a:t> </a:t>
            </a:r>
            <a:r>
              <a:rPr lang="da-DK" sz="1400" dirty="0" err="1" smtClean="0"/>
              <a:t>that</a:t>
            </a:r>
            <a:r>
              <a:rPr lang="da-DK" sz="1400" dirty="0" smtClean="0"/>
              <a:t> offers </a:t>
            </a:r>
            <a:r>
              <a:rPr lang="da-DK" sz="1400" dirty="0" err="1" smtClean="0"/>
              <a:t>unique</a:t>
            </a:r>
            <a:r>
              <a:rPr lang="da-DK" sz="1400" dirty="0" smtClean="0"/>
              <a:t> </a:t>
            </a:r>
            <a:r>
              <a:rPr lang="da-DK" sz="1400" dirty="0" err="1" smtClean="0"/>
              <a:t>experiences</a:t>
            </a:r>
            <a:r>
              <a:rPr lang="da-DK" sz="1400" dirty="0" smtClean="0"/>
              <a:t> at a </a:t>
            </a:r>
            <a:r>
              <a:rPr lang="da-DK" sz="1400" dirty="0" err="1" smtClean="0"/>
              <a:t>good</a:t>
            </a:r>
            <a:r>
              <a:rPr lang="da-DK" sz="1400" dirty="0" smtClean="0"/>
              <a:t> </a:t>
            </a:r>
            <a:r>
              <a:rPr lang="da-DK" sz="1400" dirty="0" err="1" smtClean="0"/>
              <a:t>price</a:t>
            </a:r>
            <a:r>
              <a:rPr lang="da-DK" sz="1400" dirty="0" smtClean="0"/>
              <a:t> in the </a:t>
            </a:r>
            <a:r>
              <a:rPr lang="da-DK" sz="1400" dirty="0" err="1" smtClean="0"/>
              <a:t>shoulder</a:t>
            </a:r>
            <a:r>
              <a:rPr lang="da-DK" sz="1400" dirty="0" smtClean="0"/>
              <a:t> </a:t>
            </a:r>
            <a:r>
              <a:rPr lang="da-DK" sz="1400" dirty="0" err="1" smtClean="0"/>
              <a:t>season</a:t>
            </a:r>
            <a:r>
              <a:rPr lang="da-DK" sz="1400" dirty="0" smtClean="0"/>
              <a:t> </a:t>
            </a:r>
            <a:r>
              <a:rPr lang="da-DK" sz="1400" dirty="0" err="1" smtClean="0"/>
              <a:t>thus</a:t>
            </a:r>
            <a:r>
              <a:rPr lang="da-DK" sz="1400" dirty="0" smtClean="0"/>
              <a:t> </a:t>
            </a:r>
            <a:r>
              <a:rPr lang="da-DK" sz="1400" dirty="0" err="1" smtClean="0"/>
              <a:t>making</a:t>
            </a:r>
            <a:r>
              <a:rPr lang="da-DK" sz="1400" dirty="0" smtClean="0"/>
              <a:t> the </a:t>
            </a:r>
            <a:r>
              <a:rPr lang="da-DK" sz="1400" dirty="0" err="1" smtClean="0"/>
              <a:t>shoulder</a:t>
            </a:r>
            <a:r>
              <a:rPr lang="da-DK" sz="1400" dirty="0" smtClean="0"/>
              <a:t> </a:t>
            </a:r>
            <a:r>
              <a:rPr lang="da-DK" sz="1400" dirty="0" err="1" smtClean="0"/>
              <a:t>season</a:t>
            </a:r>
            <a:r>
              <a:rPr lang="da-DK" sz="1400" dirty="0" smtClean="0"/>
              <a:t> a positive </a:t>
            </a:r>
            <a:r>
              <a:rPr lang="da-DK" sz="1400" dirty="0" err="1" smtClean="0"/>
              <a:t>selling</a:t>
            </a:r>
            <a:r>
              <a:rPr lang="da-DK" sz="1400" dirty="0" smtClean="0"/>
              <a:t> point as </a:t>
            </a:r>
            <a:r>
              <a:rPr lang="da-DK" sz="1400" dirty="0" err="1" smtClean="0"/>
              <a:t>well</a:t>
            </a:r>
            <a:r>
              <a:rPr lang="da-DK" sz="1400" dirty="0" smtClean="0"/>
              <a:t> as an </a:t>
            </a:r>
            <a:r>
              <a:rPr lang="da-DK" sz="1400" dirty="0" err="1" smtClean="0"/>
              <a:t>incentive</a:t>
            </a:r>
            <a:r>
              <a:rPr lang="da-DK" sz="1400" dirty="0" smtClean="0"/>
              <a:t> for </a:t>
            </a:r>
            <a:r>
              <a:rPr lang="da-DK" sz="1400" dirty="0" err="1" smtClean="0"/>
              <a:t>previous</a:t>
            </a:r>
            <a:r>
              <a:rPr lang="da-DK" sz="1400" dirty="0" smtClean="0"/>
              <a:t> </a:t>
            </a:r>
            <a:r>
              <a:rPr lang="da-DK" sz="1400" dirty="0" err="1" smtClean="0"/>
              <a:t>high</a:t>
            </a:r>
            <a:r>
              <a:rPr lang="da-DK" sz="1400" dirty="0" smtClean="0"/>
              <a:t> </a:t>
            </a:r>
            <a:r>
              <a:rPr lang="da-DK" sz="1400" dirty="0" err="1" smtClean="0"/>
              <a:t>season</a:t>
            </a:r>
            <a:r>
              <a:rPr lang="da-DK" sz="1400" dirty="0" smtClean="0"/>
              <a:t> </a:t>
            </a:r>
            <a:r>
              <a:rPr lang="da-DK" sz="1400" dirty="0" err="1" smtClean="0"/>
              <a:t>guests</a:t>
            </a:r>
            <a:r>
              <a:rPr lang="da-DK" sz="1400" dirty="0" smtClean="0"/>
              <a:t> to </a:t>
            </a:r>
            <a:r>
              <a:rPr lang="da-DK" sz="1400" dirty="0" err="1" smtClean="0"/>
              <a:t>come</a:t>
            </a:r>
            <a:r>
              <a:rPr lang="da-DK" sz="1400" dirty="0" smtClean="0"/>
              <a:t> back. </a:t>
            </a:r>
            <a:endParaRPr lang="da-DK" sz="1400" dirty="0"/>
          </a:p>
          <a:p>
            <a:endParaRPr lang="da-DK" sz="1400" dirty="0"/>
          </a:p>
          <a:p>
            <a:r>
              <a:rPr lang="da-DK" sz="1400" b="1" dirty="0" smtClean="0"/>
              <a:t>Cf. </a:t>
            </a:r>
            <a:r>
              <a:rPr lang="da-DK" sz="1400" b="1" dirty="0"/>
              <a:t>#6</a:t>
            </a:r>
            <a:r>
              <a:rPr lang="da-DK" sz="1400" dirty="0"/>
              <a:t> </a:t>
            </a:r>
            <a:r>
              <a:rPr lang="da-DK" sz="1400" dirty="0" smtClean="0"/>
              <a:t>(</a:t>
            </a:r>
            <a:r>
              <a:rPr lang="da-DK" sz="1400" i="1" dirty="0" smtClean="0"/>
              <a:t>Handle online reputation</a:t>
            </a:r>
            <a:r>
              <a:rPr lang="da-DK" sz="1400" dirty="0" smtClean="0"/>
              <a:t>)</a:t>
            </a:r>
            <a:r>
              <a:rPr lang="da-DK" sz="1400" i="1" dirty="0" smtClean="0"/>
              <a:t>: </a:t>
            </a:r>
            <a:r>
              <a:rPr lang="da-DK" sz="1400" dirty="0" err="1" smtClean="0"/>
              <a:t>According</a:t>
            </a:r>
            <a:r>
              <a:rPr lang="da-DK" sz="1400" dirty="0" smtClean="0"/>
              <a:t> to the </a:t>
            </a:r>
            <a:r>
              <a:rPr lang="da-DK" sz="1400" dirty="0" err="1" smtClean="0"/>
              <a:t>analysis</a:t>
            </a:r>
            <a:r>
              <a:rPr lang="da-DK" sz="1400" dirty="0" smtClean="0"/>
              <a:t> the rating on </a:t>
            </a:r>
            <a:r>
              <a:rPr lang="da-DK" sz="1400" dirty="0" err="1" smtClean="0"/>
              <a:t>review</a:t>
            </a:r>
            <a:r>
              <a:rPr lang="da-DK" sz="1400" dirty="0" smtClean="0"/>
              <a:t> sites (</a:t>
            </a:r>
            <a:r>
              <a:rPr lang="da-DK" sz="1400" dirty="0" err="1" smtClean="0"/>
              <a:t>such</a:t>
            </a:r>
            <a:r>
              <a:rPr lang="da-DK" sz="1400" dirty="0" smtClean="0"/>
              <a:t> as </a:t>
            </a:r>
            <a:r>
              <a:rPr lang="da-DK" sz="1400" dirty="0" err="1" smtClean="0"/>
              <a:t>TripAdvisor</a:t>
            </a:r>
            <a:r>
              <a:rPr lang="da-DK" sz="1400" dirty="0"/>
              <a:t>) </a:t>
            </a:r>
            <a:r>
              <a:rPr lang="da-DK" sz="1400" dirty="0" smtClean="0"/>
              <a:t>is the </a:t>
            </a:r>
            <a:r>
              <a:rPr lang="da-DK" sz="1400" dirty="0" err="1" smtClean="0"/>
              <a:t>second</a:t>
            </a:r>
            <a:r>
              <a:rPr lang="da-DK" sz="1400" dirty="0" smtClean="0"/>
              <a:t> most </a:t>
            </a:r>
            <a:r>
              <a:rPr lang="da-DK" sz="1400" dirty="0" err="1" smtClean="0"/>
              <a:t>important</a:t>
            </a:r>
            <a:r>
              <a:rPr lang="da-DK" sz="1400" dirty="0" smtClean="0"/>
              <a:t> factor for </a:t>
            </a:r>
            <a:r>
              <a:rPr lang="da-DK" sz="1400" dirty="0" err="1" smtClean="0"/>
              <a:t>travelers</a:t>
            </a:r>
            <a:r>
              <a:rPr lang="da-DK" sz="1400" dirty="0" smtClean="0"/>
              <a:t> </a:t>
            </a:r>
            <a:r>
              <a:rPr lang="da-DK" sz="1400" dirty="0" err="1" smtClean="0"/>
              <a:t>aside</a:t>
            </a:r>
            <a:r>
              <a:rPr lang="da-DK" sz="1400" dirty="0" smtClean="0"/>
              <a:t> from </a:t>
            </a:r>
            <a:r>
              <a:rPr lang="da-DK" sz="1400" dirty="0" err="1" smtClean="0"/>
              <a:t>price</a:t>
            </a:r>
            <a:r>
              <a:rPr lang="da-DK" sz="1400" dirty="0" smtClean="0"/>
              <a:t>, </a:t>
            </a:r>
            <a:r>
              <a:rPr lang="da-DK" sz="1400" dirty="0" err="1" smtClean="0"/>
              <a:t>when</a:t>
            </a:r>
            <a:r>
              <a:rPr lang="da-DK" sz="1400" dirty="0" smtClean="0"/>
              <a:t> </a:t>
            </a:r>
            <a:r>
              <a:rPr lang="da-DK" sz="1400" dirty="0" err="1" smtClean="0"/>
              <a:t>they</a:t>
            </a:r>
            <a:r>
              <a:rPr lang="da-DK" sz="1400" dirty="0" smtClean="0"/>
              <a:t> book </a:t>
            </a:r>
            <a:r>
              <a:rPr lang="da-DK" sz="1400" dirty="0" err="1" smtClean="0"/>
              <a:t>accommodation</a:t>
            </a:r>
            <a:r>
              <a:rPr lang="da-DK" sz="1400" dirty="0" smtClean="0"/>
              <a:t>. VG </a:t>
            </a:r>
            <a:r>
              <a:rPr lang="da-DK" sz="1400" dirty="0" err="1" smtClean="0"/>
              <a:t>therefore</a:t>
            </a:r>
            <a:r>
              <a:rPr lang="da-DK" sz="1400" dirty="0" smtClean="0"/>
              <a:t> </a:t>
            </a:r>
            <a:r>
              <a:rPr lang="da-DK" sz="1400" dirty="0" err="1" smtClean="0"/>
              <a:t>recommend</a:t>
            </a:r>
            <a:r>
              <a:rPr lang="da-DK" sz="1400" dirty="0" smtClean="0"/>
              <a:t> </a:t>
            </a:r>
            <a:r>
              <a:rPr lang="da-DK" sz="1400" dirty="0" err="1" smtClean="0"/>
              <a:t>that</a:t>
            </a:r>
            <a:r>
              <a:rPr lang="da-DK" sz="1400" dirty="0" smtClean="0"/>
              <a:t> all </a:t>
            </a:r>
            <a:r>
              <a:rPr lang="da-DK" sz="1400" dirty="0" err="1" smtClean="0"/>
              <a:t>accommodations</a:t>
            </a:r>
            <a:r>
              <a:rPr lang="da-DK" sz="1400" dirty="0" smtClean="0"/>
              <a:t> and tour operators </a:t>
            </a:r>
            <a:r>
              <a:rPr lang="da-DK" sz="1400" dirty="0" err="1" smtClean="0"/>
              <a:t>create</a:t>
            </a:r>
            <a:r>
              <a:rPr lang="da-DK" sz="1400" dirty="0" smtClean="0"/>
              <a:t> a profile on </a:t>
            </a:r>
            <a:r>
              <a:rPr lang="da-DK" sz="1400" dirty="0" err="1" smtClean="0"/>
              <a:t>TripAdvisor</a:t>
            </a:r>
            <a:r>
              <a:rPr lang="da-DK" sz="1400" dirty="0"/>
              <a:t>, </a:t>
            </a:r>
            <a:r>
              <a:rPr lang="da-DK" sz="1400" dirty="0" err="1" smtClean="0"/>
              <a:t>allowing</a:t>
            </a:r>
            <a:r>
              <a:rPr lang="da-DK" sz="1400" dirty="0" smtClean="0"/>
              <a:t> the </a:t>
            </a:r>
            <a:r>
              <a:rPr lang="da-DK" sz="1400" dirty="0" err="1" smtClean="0"/>
              <a:t>users</a:t>
            </a:r>
            <a:r>
              <a:rPr lang="da-DK" sz="1400" dirty="0" smtClean="0"/>
              <a:t> to rate the </a:t>
            </a:r>
            <a:r>
              <a:rPr lang="da-DK" sz="1400" dirty="0" err="1" smtClean="0"/>
              <a:t>experienced</a:t>
            </a:r>
            <a:r>
              <a:rPr lang="da-DK" sz="1400" dirty="0" smtClean="0"/>
              <a:t> </a:t>
            </a:r>
            <a:r>
              <a:rPr lang="da-DK" sz="1400" dirty="0" err="1" smtClean="0"/>
              <a:t>quality</a:t>
            </a:r>
            <a:r>
              <a:rPr lang="da-DK" sz="1400" dirty="0" smtClean="0"/>
              <a:t> </a:t>
            </a:r>
            <a:r>
              <a:rPr lang="da-DK" sz="1400" dirty="0" err="1" smtClean="0"/>
              <a:t>thus</a:t>
            </a:r>
            <a:r>
              <a:rPr lang="da-DK" sz="1400" dirty="0" smtClean="0"/>
              <a:t> </a:t>
            </a:r>
            <a:r>
              <a:rPr lang="da-DK" sz="1400" dirty="0" err="1" smtClean="0"/>
              <a:t>improving</a:t>
            </a:r>
            <a:r>
              <a:rPr lang="da-DK" sz="1400" dirty="0" smtClean="0"/>
              <a:t> the </a:t>
            </a:r>
            <a:r>
              <a:rPr lang="da-DK" sz="1400" dirty="0" err="1" smtClean="0"/>
              <a:t>visibility</a:t>
            </a:r>
            <a:r>
              <a:rPr lang="da-DK" sz="1400" dirty="0" smtClean="0"/>
              <a:t> and </a:t>
            </a:r>
            <a:r>
              <a:rPr lang="da-DK" sz="1400" dirty="0" err="1" smtClean="0"/>
              <a:t>credibility</a:t>
            </a:r>
            <a:r>
              <a:rPr lang="da-DK" sz="1400" dirty="0" smtClean="0"/>
              <a:t> of the products.  </a:t>
            </a:r>
            <a:endParaRPr lang="da-DK" sz="1400" dirty="0"/>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20" y="3658193"/>
            <a:ext cx="7635272" cy="2859855"/>
          </a:xfrm>
          <a:prstGeom prst="rect">
            <a:avLst/>
          </a:prstGeom>
        </p:spPr>
      </p:pic>
      <p:sp>
        <p:nvSpPr>
          <p:cNvPr id="8" name="Tekstfelt 7"/>
          <p:cNvSpPr txBox="1"/>
          <p:nvPr/>
        </p:nvSpPr>
        <p:spPr>
          <a:xfrm>
            <a:off x="8505418" y="3756197"/>
            <a:ext cx="3163002" cy="1600438"/>
          </a:xfrm>
          <a:prstGeom prst="rect">
            <a:avLst/>
          </a:prstGeom>
          <a:noFill/>
        </p:spPr>
        <p:txBody>
          <a:bodyPr wrap="square" rtlCol="0">
            <a:spAutoFit/>
          </a:bodyPr>
          <a:lstStyle/>
          <a:p>
            <a:r>
              <a:rPr lang="da-DK" sz="1400" dirty="0" smtClean="0"/>
              <a:t>One </a:t>
            </a:r>
            <a:r>
              <a:rPr lang="da-DK" sz="1400" dirty="0" err="1" smtClean="0"/>
              <a:t>third</a:t>
            </a:r>
            <a:r>
              <a:rPr lang="da-DK" sz="1400" dirty="0" smtClean="0"/>
              <a:t> of the respondents plan to </a:t>
            </a:r>
            <a:r>
              <a:rPr lang="da-DK" sz="1400" dirty="0" err="1" smtClean="0"/>
              <a:t>increase</a:t>
            </a:r>
            <a:r>
              <a:rPr lang="da-DK" sz="1400" dirty="0" smtClean="0"/>
              <a:t> </a:t>
            </a:r>
            <a:r>
              <a:rPr lang="da-DK" sz="1400" dirty="0" err="1" smtClean="0"/>
              <a:t>their</a:t>
            </a:r>
            <a:r>
              <a:rPr lang="da-DK" sz="1400" dirty="0" smtClean="0"/>
              <a:t> </a:t>
            </a:r>
            <a:r>
              <a:rPr lang="da-DK" sz="1400" dirty="0" err="1" smtClean="0"/>
              <a:t>travel</a:t>
            </a:r>
            <a:r>
              <a:rPr lang="da-DK" sz="1400" dirty="0" smtClean="0"/>
              <a:t> budget in 2016, and all segments </a:t>
            </a:r>
            <a:r>
              <a:rPr lang="da-DK" sz="1400" dirty="0" err="1" smtClean="0"/>
              <a:t>are</a:t>
            </a:r>
            <a:r>
              <a:rPr lang="da-DK" sz="1400" dirty="0" smtClean="0"/>
              <a:t> </a:t>
            </a:r>
            <a:r>
              <a:rPr lang="da-DK" sz="1400" dirty="0" err="1" smtClean="0"/>
              <a:t>very</a:t>
            </a:r>
            <a:r>
              <a:rPr lang="da-DK" sz="1400" dirty="0" smtClean="0"/>
              <a:t> </a:t>
            </a:r>
            <a:r>
              <a:rPr lang="da-DK" sz="1400" dirty="0" err="1"/>
              <a:t>e</a:t>
            </a:r>
            <a:r>
              <a:rPr lang="da-DK" sz="1400" dirty="0" err="1" smtClean="0"/>
              <a:t>ager</a:t>
            </a:r>
            <a:r>
              <a:rPr lang="da-DK" sz="1400" dirty="0" smtClean="0"/>
              <a:t> to </a:t>
            </a:r>
            <a:r>
              <a:rPr lang="da-DK" sz="1400" i="1" dirty="0" smtClean="0"/>
              <a:t>’</a:t>
            </a:r>
            <a:r>
              <a:rPr lang="da-DK" sz="1400" i="1" dirty="0" err="1" smtClean="0"/>
              <a:t>try</a:t>
            </a:r>
            <a:r>
              <a:rPr lang="da-DK" sz="1400" i="1" dirty="0" smtClean="0"/>
              <a:t> </a:t>
            </a:r>
            <a:r>
              <a:rPr lang="da-DK" sz="1400" i="1" dirty="0" err="1" smtClean="0"/>
              <a:t>something</a:t>
            </a:r>
            <a:r>
              <a:rPr lang="da-DK" sz="1400" i="1" dirty="0" smtClean="0"/>
              <a:t> new</a:t>
            </a:r>
            <a:r>
              <a:rPr lang="da-DK" sz="1400" dirty="0" smtClean="0"/>
              <a:t>’ in 2016.</a:t>
            </a:r>
          </a:p>
          <a:p>
            <a:endParaRPr lang="da-DK" sz="1400" dirty="0" smtClean="0"/>
          </a:p>
          <a:p>
            <a:endParaRPr lang="da-DK" sz="1400" dirty="0" smtClean="0"/>
          </a:p>
          <a:p>
            <a:endParaRPr lang="da-DK" sz="1400" dirty="0"/>
          </a:p>
        </p:txBody>
      </p:sp>
      <p:pic>
        <p:nvPicPr>
          <p:cNvPr id="7" name="Bille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5750" y="250047"/>
            <a:ext cx="1184476" cy="647908"/>
          </a:xfrm>
          <a:prstGeom prst="rect">
            <a:avLst/>
          </a:prstGeom>
        </p:spPr>
      </p:pic>
    </p:spTree>
    <p:extLst>
      <p:ext uri="{BB962C8B-B14F-4D97-AF65-F5344CB8AC3E}">
        <p14:creationId xmlns:p14="http://schemas.microsoft.com/office/powerpoint/2010/main" val="952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9" name="Billede 8" descr="Neg_Greenland_RGB.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9834" y="288628"/>
            <a:ext cx="1473808" cy="807993"/>
          </a:xfrm>
          <a:prstGeom prst="rect">
            <a:avLst/>
          </a:prstGeom>
        </p:spPr>
      </p:pic>
      <p:sp>
        <p:nvSpPr>
          <p:cNvPr id="3" name="Tekstfelt 2"/>
          <p:cNvSpPr txBox="1"/>
          <p:nvPr/>
        </p:nvSpPr>
        <p:spPr>
          <a:xfrm>
            <a:off x="740780" y="6096885"/>
            <a:ext cx="4026167" cy="800219"/>
          </a:xfrm>
          <a:prstGeom prst="rect">
            <a:avLst/>
          </a:prstGeom>
          <a:noFill/>
        </p:spPr>
        <p:txBody>
          <a:bodyPr wrap="none" rtlCol="0">
            <a:spAutoFit/>
          </a:bodyPr>
          <a:lstStyle/>
          <a:p>
            <a:r>
              <a:rPr lang="da-DK" sz="1400" dirty="0">
                <a:solidFill>
                  <a:schemeClr val="bg1"/>
                </a:solidFill>
              </a:rPr>
              <a:t>This tourism report was developed by Mads Lumholt</a:t>
            </a:r>
          </a:p>
          <a:p>
            <a:r>
              <a:rPr lang="da-DK" sz="1400" dirty="0">
                <a:solidFill>
                  <a:schemeClr val="bg1"/>
                </a:solidFill>
              </a:rPr>
              <a:t>Visit Greenland</a:t>
            </a:r>
          </a:p>
          <a:p>
            <a:endParaRPr lang="da-DK">
              <a:solidFill>
                <a:schemeClr val="bg1"/>
              </a:solidFill>
            </a:endParaRPr>
          </a:p>
        </p:txBody>
      </p:sp>
    </p:spTree>
    <p:extLst>
      <p:ext uri="{BB962C8B-B14F-4D97-AF65-F5344CB8AC3E}">
        <p14:creationId xmlns:p14="http://schemas.microsoft.com/office/powerpoint/2010/main" val="159864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1759452" y="667122"/>
            <a:ext cx="7485832" cy="461665"/>
          </a:xfrm>
          <a:prstGeom prst="rect">
            <a:avLst/>
          </a:prstGeom>
          <a:noFill/>
        </p:spPr>
        <p:txBody>
          <a:bodyPr wrap="none" rtlCol="0">
            <a:spAutoFit/>
          </a:bodyPr>
          <a:lstStyle/>
          <a:p>
            <a:pPr algn="ctr"/>
            <a:r>
              <a:rPr lang="da-DK" sz="2400" dirty="0" smtClean="0">
                <a:ea typeface="Pioneerbrush" charset="0"/>
                <a:cs typeface="Pioneerbrush" charset="0"/>
              </a:rPr>
              <a:t>TOURISM STATISTICS REPORT Q3 </a:t>
            </a:r>
            <a:r>
              <a:rPr lang="da-DK" sz="2400" dirty="0">
                <a:ea typeface="Pioneerbrush" charset="0"/>
                <a:cs typeface="Pioneerbrush" charset="0"/>
              </a:rPr>
              <a:t>2015 – VISIT GREENLAND</a:t>
            </a:r>
          </a:p>
        </p:txBody>
      </p:sp>
      <p:sp>
        <p:nvSpPr>
          <p:cNvPr id="6" name="Tekstfelt 5"/>
          <p:cNvSpPr txBox="1"/>
          <p:nvPr/>
        </p:nvSpPr>
        <p:spPr>
          <a:xfrm>
            <a:off x="614363" y="1865152"/>
            <a:ext cx="9776010" cy="3785652"/>
          </a:xfrm>
          <a:prstGeom prst="rect">
            <a:avLst/>
          </a:prstGeom>
          <a:noFill/>
        </p:spPr>
        <p:txBody>
          <a:bodyPr wrap="none" rtlCol="0">
            <a:spAutoFit/>
          </a:bodyPr>
          <a:lstStyle/>
          <a:p>
            <a:r>
              <a:rPr lang="da-DK" sz="2000" dirty="0" smtClean="0"/>
              <a:t>The </a:t>
            </a:r>
            <a:r>
              <a:rPr lang="da-DK" sz="2000" dirty="0" err="1" smtClean="0"/>
              <a:t>quarterly</a:t>
            </a:r>
            <a:r>
              <a:rPr lang="da-DK" sz="2000" dirty="0" smtClean="0"/>
              <a:t> </a:t>
            </a:r>
            <a:r>
              <a:rPr lang="da-DK" sz="2000" dirty="0" err="1" smtClean="0"/>
              <a:t>report</a:t>
            </a:r>
            <a:r>
              <a:rPr lang="da-DK" sz="2000" dirty="0" smtClean="0"/>
              <a:t> </a:t>
            </a:r>
            <a:r>
              <a:rPr lang="da-DK" sz="2000" dirty="0" err="1" smtClean="0"/>
              <a:t>contains</a:t>
            </a:r>
            <a:r>
              <a:rPr lang="da-DK" sz="2000" dirty="0" smtClean="0"/>
              <a:t> an </a:t>
            </a:r>
            <a:r>
              <a:rPr lang="da-DK" sz="2000" dirty="0" err="1" smtClean="0"/>
              <a:t>introductory</a:t>
            </a:r>
            <a:r>
              <a:rPr lang="da-DK" sz="2000" dirty="0" smtClean="0"/>
              <a:t> summary as </a:t>
            </a:r>
            <a:r>
              <a:rPr lang="da-DK" sz="2000" dirty="0" err="1" smtClean="0"/>
              <a:t>well</a:t>
            </a:r>
            <a:r>
              <a:rPr lang="da-DK" sz="2000" dirty="0" smtClean="0"/>
              <a:t> as the </a:t>
            </a:r>
            <a:r>
              <a:rPr lang="da-DK" sz="2000" dirty="0" err="1" smtClean="0"/>
              <a:t>following</a:t>
            </a:r>
            <a:r>
              <a:rPr lang="da-DK" sz="2000" dirty="0" smtClean="0"/>
              <a:t> elements:</a:t>
            </a:r>
            <a:endParaRPr lang="da-DK" sz="2000" dirty="0"/>
          </a:p>
          <a:p>
            <a:endParaRPr lang="da-DK" sz="2000" dirty="0" smtClean="0"/>
          </a:p>
          <a:p>
            <a:r>
              <a:rPr lang="da-DK" sz="2000" b="1" dirty="0" err="1" smtClean="0"/>
              <a:t>Key</a:t>
            </a:r>
            <a:r>
              <a:rPr lang="da-DK" sz="2000" b="1" dirty="0" smtClean="0"/>
              <a:t> </a:t>
            </a:r>
            <a:r>
              <a:rPr lang="da-DK" sz="2000" b="1" dirty="0" err="1" smtClean="0"/>
              <a:t>figures</a:t>
            </a:r>
            <a:r>
              <a:rPr lang="da-DK" sz="2000" b="1" dirty="0" smtClean="0"/>
              <a:t> on </a:t>
            </a:r>
            <a:r>
              <a:rPr lang="da-DK" sz="2000" b="1" dirty="0" err="1" smtClean="0"/>
              <a:t>tourism</a:t>
            </a:r>
            <a:r>
              <a:rPr lang="da-DK" sz="2000" b="1" dirty="0" smtClean="0"/>
              <a:t> in Greenland </a:t>
            </a:r>
            <a:r>
              <a:rPr lang="da-DK" sz="2000" b="1" dirty="0"/>
              <a:t>2015 </a:t>
            </a:r>
            <a:r>
              <a:rPr lang="da-DK" sz="1200" dirty="0" smtClean="0"/>
              <a:t>(source</a:t>
            </a:r>
            <a:r>
              <a:rPr lang="da-DK" sz="1200" dirty="0"/>
              <a:t>: tourismstat.gl </a:t>
            </a:r>
            <a:r>
              <a:rPr lang="da-DK" sz="1200" dirty="0" smtClean="0"/>
              <a:t>and </a:t>
            </a:r>
            <a:r>
              <a:rPr lang="da-DK" sz="1200" dirty="0"/>
              <a:t>stat.gl)</a:t>
            </a:r>
          </a:p>
          <a:p>
            <a:pPr marL="285750" indent="-285750">
              <a:buFont typeface="Arial" charset="0"/>
              <a:buChar char="•"/>
            </a:pPr>
            <a:r>
              <a:rPr lang="da-DK" sz="2000" dirty="0" smtClean="0"/>
              <a:t>Flight </a:t>
            </a:r>
            <a:r>
              <a:rPr lang="da-DK" sz="2000" dirty="0" err="1" smtClean="0"/>
              <a:t>passenger</a:t>
            </a:r>
            <a:r>
              <a:rPr lang="da-DK" sz="2000" dirty="0" smtClean="0"/>
              <a:t> </a:t>
            </a:r>
            <a:r>
              <a:rPr lang="da-DK" sz="2000" dirty="0" err="1" smtClean="0"/>
              <a:t>statistics</a:t>
            </a:r>
            <a:r>
              <a:rPr lang="da-DK" sz="2000" dirty="0" smtClean="0"/>
              <a:t> </a:t>
            </a:r>
            <a:endParaRPr lang="da-DK" sz="2000" dirty="0"/>
          </a:p>
          <a:p>
            <a:pPr marL="285750" indent="-285750">
              <a:buFont typeface="Arial" charset="0"/>
              <a:buChar char="•"/>
            </a:pPr>
            <a:r>
              <a:rPr lang="da-DK" sz="2000" dirty="0" smtClean="0"/>
              <a:t>Cruise </a:t>
            </a:r>
            <a:r>
              <a:rPr lang="da-DK" sz="2000" dirty="0" err="1" smtClean="0"/>
              <a:t>statistics</a:t>
            </a:r>
            <a:endParaRPr lang="da-DK" sz="2000" dirty="0"/>
          </a:p>
          <a:p>
            <a:pPr marL="285750" indent="-285750">
              <a:buFont typeface="Arial" charset="0"/>
              <a:buChar char="•"/>
            </a:pPr>
            <a:r>
              <a:rPr lang="da-DK" sz="2000" dirty="0" err="1" smtClean="0"/>
              <a:t>Overnight</a:t>
            </a:r>
            <a:r>
              <a:rPr lang="da-DK" sz="2000" dirty="0" smtClean="0"/>
              <a:t> </a:t>
            </a:r>
            <a:r>
              <a:rPr lang="da-DK" sz="2000" dirty="0" err="1" smtClean="0"/>
              <a:t>stay</a:t>
            </a:r>
            <a:r>
              <a:rPr lang="da-DK" sz="2000" dirty="0" smtClean="0"/>
              <a:t> </a:t>
            </a:r>
            <a:r>
              <a:rPr lang="da-DK" sz="2000" dirty="0" err="1" smtClean="0"/>
              <a:t>statistics</a:t>
            </a:r>
            <a:endParaRPr lang="da-DK" sz="2000" dirty="0"/>
          </a:p>
          <a:p>
            <a:pPr marL="285750" indent="-285750">
              <a:buFont typeface="Arial" charset="0"/>
              <a:buChar char="•"/>
            </a:pPr>
            <a:endParaRPr lang="da-DK" sz="2000" dirty="0"/>
          </a:p>
          <a:p>
            <a:r>
              <a:rPr lang="da-DK" sz="2000" b="1" dirty="0" err="1" smtClean="0"/>
              <a:t>Additional</a:t>
            </a:r>
            <a:r>
              <a:rPr lang="da-DK" sz="2000" b="1" dirty="0" smtClean="0"/>
              <a:t> </a:t>
            </a:r>
            <a:r>
              <a:rPr lang="da-DK" sz="2000" b="1" dirty="0"/>
              <a:t>data</a:t>
            </a:r>
          </a:p>
          <a:p>
            <a:pPr marL="285750" indent="-285750">
              <a:buFont typeface="Arial" charset="0"/>
              <a:buChar char="•"/>
            </a:pPr>
            <a:r>
              <a:rPr lang="da-DK" sz="2000" dirty="0" smtClean="0"/>
              <a:t>User data on </a:t>
            </a:r>
            <a:r>
              <a:rPr lang="da-DK" sz="2000" dirty="0"/>
              <a:t>greenland.com </a:t>
            </a:r>
            <a:r>
              <a:rPr lang="da-DK" sz="1200" dirty="0" smtClean="0"/>
              <a:t>(source: </a:t>
            </a:r>
            <a:r>
              <a:rPr lang="da-DK" sz="1200" dirty="0"/>
              <a:t>Google Analytics)</a:t>
            </a:r>
          </a:p>
          <a:p>
            <a:pPr marL="285750" indent="-285750">
              <a:buFont typeface="Arial" charset="0"/>
              <a:buChar char="•"/>
            </a:pPr>
            <a:r>
              <a:rPr lang="da-DK" sz="2000" dirty="0" smtClean="0"/>
              <a:t>The </a:t>
            </a:r>
            <a:r>
              <a:rPr lang="da-DK" sz="2000" dirty="0" err="1" smtClean="0"/>
              <a:t>latest</a:t>
            </a:r>
            <a:r>
              <a:rPr lang="da-DK" sz="2000" dirty="0" smtClean="0"/>
              <a:t> </a:t>
            </a:r>
            <a:r>
              <a:rPr lang="da-DK" sz="2000" dirty="0" err="1" smtClean="0"/>
              <a:t>quarter</a:t>
            </a:r>
            <a:r>
              <a:rPr lang="da-DK" sz="2000" dirty="0" smtClean="0"/>
              <a:t> </a:t>
            </a:r>
            <a:r>
              <a:rPr lang="da-DK" sz="2000" dirty="0" err="1" smtClean="0"/>
              <a:t>key</a:t>
            </a:r>
            <a:r>
              <a:rPr lang="da-DK" sz="2000" dirty="0" smtClean="0"/>
              <a:t> </a:t>
            </a:r>
            <a:r>
              <a:rPr lang="da-DK" sz="2000" dirty="0" err="1" smtClean="0"/>
              <a:t>figures</a:t>
            </a:r>
            <a:r>
              <a:rPr lang="da-DK" sz="2000" dirty="0" smtClean="0"/>
              <a:t> on </a:t>
            </a:r>
            <a:r>
              <a:rPr lang="da-DK" sz="2000" dirty="0" err="1" smtClean="0"/>
              <a:t>Iceland</a:t>
            </a:r>
            <a:r>
              <a:rPr lang="da-DK" sz="2000" dirty="0" smtClean="0"/>
              <a:t> </a:t>
            </a:r>
            <a:r>
              <a:rPr lang="da-DK" sz="1200" dirty="0" smtClean="0"/>
              <a:t>(source: </a:t>
            </a:r>
            <a:r>
              <a:rPr lang="da-DK" sz="1200" dirty="0"/>
              <a:t>statice.is)</a:t>
            </a:r>
          </a:p>
          <a:p>
            <a:pPr marL="285750" indent="-285750">
              <a:buFont typeface="Arial" charset="0"/>
              <a:buChar char="•"/>
            </a:pPr>
            <a:r>
              <a:rPr lang="da-DK" sz="2000" dirty="0" smtClean="0"/>
              <a:t>The </a:t>
            </a:r>
            <a:r>
              <a:rPr lang="da-DK" sz="2000" dirty="0" err="1" smtClean="0"/>
              <a:t>latest</a:t>
            </a:r>
            <a:r>
              <a:rPr lang="da-DK" sz="2000" dirty="0" smtClean="0"/>
              <a:t> international trends and </a:t>
            </a:r>
            <a:r>
              <a:rPr lang="da-DK" sz="2000" dirty="0" err="1" smtClean="0"/>
              <a:t>tendencies</a:t>
            </a:r>
            <a:r>
              <a:rPr lang="da-DK" sz="2000" dirty="0" smtClean="0"/>
              <a:t> </a:t>
            </a:r>
            <a:r>
              <a:rPr lang="da-DK" sz="1200" dirty="0" smtClean="0"/>
              <a:t>(source: </a:t>
            </a:r>
            <a:r>
              <a:rPr lang="da-DK" sz="1200" dirty="0" err="1" smtClean="0"/>
              <a:t>see</a:t>
            </a:r>
            <a:r>
              <a:rPr lang="da-DK" sz="1200" dirty="0" smtClean="0"/>
              <a:t> last page)</a:t>
            </a:r>
            <a:endParaRPr lang="da-DK" sz="1200" dirty="0"/>
          </a:p>
          <a:p>
            <a:pPr marL="285750" indent="-285750">
              <a:buFont typeface="Arial" charset="0"/>
              <a:buChar char="•"/>
            </a:pPr>
            <a:endParaRPr lang="da-DK" sz="2000" dirty="0"/>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750" y="250047"/>
            <a:ext cx="1184476" cy="647908"/>
          </a:xfrm>
          <a:prstGeom prst="rect">
            <a:avLst/>
          </a:prstGeom>
        </p:spPr>
      </p:pic>
    </p:spTree>
    <p:extLst>
      <p:ext uri="{BB962C8B-B14F-4D97-AF65-F5344CB8AC3E}">
        <p14:creationId xmlns:p14="http://schemas.microsoft.com/office/powerpoint/2010/main" val="76018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614363" y="304016"/>
            <a:ext cx="1067921" cy="461665"/>
          </a:xfrm>
          <a:prstGeom prst="rect">
            <a:avLst/>
          </a:prstGeom>
          <a:noFill/>
        </p:spPr>
        <p:txBody>
          <a:bodyPr wrap="none" rtlCol="0">
            <a:spAutoFit/>
          </a:bodyPr>
          <a:lstStyle/>
          <a:p>
            <a:r>
              <a:rPr lang="da-DK" sz="2400" dirty="0" smtClean="0">
                <a:latin typeface="Century Gothic" charset="0"/>
                <a:ea typeface="Century Gothic" charset="0"/>
                <a:cs typeface="Century Gothic" charset="0"/>
              </a:rPr>
              <a:t>INTRO</a:t>
            </a:r>
            <a:endParaRPr lang="da-DK" sz="2400" dirty="0">
              <a:latin typeface="Century Gothic" charset="0"/>
              <a:ea typeface="Century Gothic" charset="0"/>
              <a:cs typeface="Century Gothic" charset="0"/>
            </a:endParaRPr>
          </a:p>
        </p:txBody>
      </p:sp>
      <p:sp>
        <p:nvSpPr>
          <p:cNvPr id="3" name="Tekstfelt 2"/>
          <p:cNvSpPr txBox="1"/>
          <p:nvPr/>
        </p:nvSpPr>
        <p:spPr>
          <a:xfrm>
            <a:off x="614363" y="1122741"/>
            <a:ext cx="11203389" cy="4893647"/>
          </a:xfrm>
          <a:prstGeom prst="rect">
            <a:avLst/>
          </a:prstGeom>
          <a:noFill/>
        </p:spPr>
        <p:txBody>
          <a:bodyPr wrap="square" rtlCol="0">
            <a:spAutoFit/>
          </a:bodyPr>
          <a:lstStyle/>
          <a:p>
            <a:r>
              <a:rPr lang="da-DK" sz="1300" dirty="0" smtClean="0"/>
              <a:t>This is the </a:t>
            </a:r>
            <a:r>
              <a:rPr lang="da-DK" sz="1300" dirty="0" err="1" smtClean="0"/>
              <a:t>second</a:t>
            </a:r>
            <a:r>
              <a:rPr lang="da-DK" sz="1300" dirty="0" smtClean="0"/>
              <a:t> </a:t>
            </a:r>
            <a:r>
              <a:rPr lang="da-DK" sz="1300" dirty="0" err="1" smtClean="0"/>
              <a:t>quarterly</a:t>
            </a:r>
            <a:r>
              <a:rPr lang="da-DK" sz="1300" dirty="0" smtClean="0"/>
              <a:t> </a:t>
            </a:r>
            <a:r>
              <a:rPr lang="da-DK" sz="1300" dirty="0" err="1" smtClean="0"/>
              <a:t>report</a:t>
            </a:r>
            <a:r>
              <a:rPr lang="da-DK" sz="1300" dirty="0" smtClean="0"/>
              <a:t> on </a:t>
            </a:r>
            <a:r>
              <a:rPr lang="da-DK" sz="1300" dirty="0" err="1" smtClean="0"/>
              <a:t>tourism</a:t>
            </a:r>
            <a:r>
              <a:rPr lang="da-DK" sz="1300" dirty="0" smtClean="0"/>
              <a:t> </a:t>
            </a:r>
            <a:r>
              <a:rPr lang="da-DK" sz="1300" dirty="0" err="1" smtClean="0"/>
              <a:t>related</a:t>
            </a:r>
            <a:r>
              <a:rPr lang="da-DK" sz="1300" dirty="0" smtClean="0"/>
              <a:t> </a:t>
            </a:r>
            <a:r>
              <a:rPr lang="da-DK" sz="1300" dirty="0" err="1" smtClean="0"/>
              <a:t>statistics</a:t>
            </a:r>
            <a:r>
              <a:rPr lang="da-DK" sz="1300" dirty="0" smtClean="0"/>
              <a:t> </a:t>
            </a:r>
            <a:r>
              <a:rPr lang="da-DK" sz="1300" dirty="0" err="1" smtClean="0"/>
              <a:t>released</a:t>
            </a:r>
            <a:r>
              <a:rPr lang="da-DK" sz="1300" dirty="0" smtClean="0"/>
              <a:t> by VG. It </a:t>
            </a:r>
            <a:r>
              <a:rPr lang="da-DK" sz="1300" dirty="0" err="1" smtClean="0"/>
              <a:t>will</a:t>
            </a:r>
            <a:r>
              <a:rPr lang="da-DK" sz="1300" dirty="0" smtClean="0"/>
              <a:t> </a:t>
            </a:r>
            <a:r>
              <a:rPr lang="da-DK" sz="1300" dirty="0" err="1" smtClean="0"/>
              <a:t>continue</a:t>
            </a:r>
            <a:r>
              <a:rPr lang="da-DK" sz="1300" dirty="0" smtClean="0"/>
              <a:t> to </a:t>
            </a:r>
            <a:r>
              <a:rPr lang="da-DK" sz="1300" dirty="0" err="1" smtClean="0"/>
              <a:t>be</a:t>
            </a:r>
            <a:r>
              <a:rPr lang="da-DK" sz="1300" dirty="0" smtClean="0"/>
              <a:t> </a:t>
            </a:r>
            <a:r>
              <a:rPr lang="da-DK" sz="1300" dirty="0" err="1" smtClean="0"/>
              <a:t>published</a:t>
            </a:r>
            <a:r>
              <a:rPr lang="da-DK" sz="1300" dirty="0" smtClean="0"/>
              <a:t> </a:t>
            </a:r>
            <a:r>
              <a:rPr lang="da-DK" sz="1300" dirty="0" err="1" smtClean="0"/>
              <a:t>quarterly</a:t>
            </a:r>
            <a:r>
              <a:rPr lang="da-DK" sz="1300" dirty="0" smtClean="0"/>
              <a:t> </a:t>
            </a:r>
            <a:r>
              <a:rPr lang="da-DK" sz="1300" dirty="0" err="1" smtClean="0"/>
              <a:t>displaying</a:t>
            </a:r>
            <a:r>
              <a:rPr lang="da-DK" sz="1300" dirty="0" smtClean="0"/>
              <a:t> </a:t>
            </a:r>
            <a:r>
              <a:rPr lang="da-DK" sz="1300" dirty="0" err="1" smtClean="0"/>
              <a:t>findings</a:t>
            </a:r>
            <a:r>
              <a:rPr lang="da-DK" sz="1300" dirty="0" smtClean="0"/>
              <a:t> from the </a:t>
            </a:r>
            <a:r>
              <a:rPr lang="da-DK" sz="1300" dirty="0" err="1" smtClean="0"/>
              <a:t>previous</a:t>
            </a:r>
            <a:r>
              <a:rPr lang="da-DK" sz="1300" dirty="0" smtClean="0"/>
              <a:t> </a:t>
            </a:r>
            <a:r>
              <a:rPr lang="da-DK" sz="1300" dirty="0" err="1" smtClean="0"/>
              <a:t>quarter</a:t>
            </a:r>
            <a:r>
              <a:rPr lang="da-DK" sz="1300" dirty="0" smtClean="0"/>
              <a:t>. </a:t>
            </a:r>
            <a:endParaRPr lang="da-DK" sz="1300" dirty="0"/>
          </a:p>
          <a:p>
            <a:endParaRPr lang="da-DK" sz="1300" dirty="0"/>
          </a:p>
          <a:p>
            <a:r>
              <a:rPr lang="da-DK" sz="1300" b="1" dirty="0" err="1" smtClean="0"/>
              <a:t>Finally</a:t>
            </a:r>
            <a:r>
              <a:rPr lang="da-DK" sz="1300" b="1" dirty="0" smtClean="0"/>
              <a:t> a Positive Development </a:t>
            </a:r>
            <a:r>
              <a:rPr lang="da-DK" sz="1300" b="1" dirty="0"/>
              <a:t>– </a:t>
            </a:r>
            <a:r>
              <a:rPr lang="da-DK" sz="1300" b="1" dirty="0" smtClean="0"/>
              <a:t>and New </a:t>
            </a:r>
            <a:r>
              <a:rPr lang="da-DK" sz="1300" b="1" dirty="0"/>
              <a:t>D</a:t>
            </a:r>
            <a:r>
              <a:rPr lang="da-DK" sz="1300" b="1" dirty="0" smtClean="0"/>
              <a:t>ata </a:t>
            </a:r>
            <a:r>
              <a:rPr lang="da-DK" sz="1300" b="1" dirty="0" err="1"/>
              <a:t>A</a:t>
            </a:r>
            <a:r>
              <a:rPr lang="da-DK" sz="1300" b="1" dirty="0" err="1" smtClean="0"/>
              <a:t>vailable</a:t>
            </a:r>
            <a:endParaRPr lang="da-DK" sz="1300" b="1" dirty="0"/>
          </a:p>
          <a:p>
            <a:r>
              <a:rPr lang="da-DK" sz="1300" dirty="0"/>
              <a:t>Q3-4 2015 </a:t>
            </a:r>
            <a:r>
              <a:rPr lang="da-DK" sz="1300" dirty="0" err="1" smtClean="0"/>
              <a:t>saw</a:t>
            </a:r>
            <a:r>
              <a:rPr lang="da-DK" sz="1300" dirty="0" smtClean="0"/>
              <a:t> an </a:t>
            </a:r>
            <a:r>
              <a:rPr lang="da-DK" sz="1300" dirty="0" err="1" smtClean="0"/>
              <a:t>increase</a:t>
            </a:r>
            <a:r>
              <a:rPr lang="da-DK" sz="1300" dirty="0" smtClean="0"/>
              <a:t> of </a:t>
            </a:r>
            <a:r>
              <a:rPr lang="da-DK" sz="1300" b="1" dirty="0" smtClean="0"/>
              <a:t>23.8</a:t>
            </a:r>
            <a:r>
              <a:rPr lang="da-DK" sz="1300" b="1" dirty="0"/>
              <a:t>%</a:t>
            </a:r>
            <a:r>
              <a:rPr lang="da-DK" sz="1300" dirty="0"/>
              <a:t> </a:t>
            </a:r>
            <a:r>
              <a:rPr lang="da-DK" sz="1300" dirty="0" smtClean="0"/>
              <a:t>more </a:t>
            </a:r>
            <a:r>
              <a:rPr lang="da-DK" sz="1300" i="1" dirty="0" err="1" smtClean="0"/>
              <a:t>tourists</a:t>
            </a:r>
            <a:r>
              <a:rPr lang="da-DK" sz="1300" dirty="0" smtClean="0"/>
              <a:t> (</a:t>
            </a:r>
            <a:r>
              <a:rPr lang="da-DK" sz="1300" dirty="0" err="1" smtClean="0"/>
              <a:t>excl</a:t>
            </a:r>
            <a:r>
              <a:rPr lang="da-DK" sz="1300" dirty="0" smtClean="0"/>
              <a:t>. residents of GL) </a:t>
            </a:r>
            <a:r>
              <a:rPr lang="da-DK" sz="1300" dirty="0" err="1" smtClean="0"/>
              <a:t>arriving</a:t>
            </a:r>
            <a:r>
              <a:rPr lang="da-DK" sz="1300" dirty="0" smtClean="0"/>
              <a:t> in Greenland by </a:t>
            </a:r>
            <a:r>
              <a:rPr lang="da-DK" sz="1300" dirty="0" err="1" smtClean="0"/>
              <a:t>airplane</a:t>
            </a:r>
            <a:r>
              <a:rPr lang="da-DK" sz="1300" dirty="0" smtClean="0"/>
              <a:t> </a:t>
            </a:r>
            <a:r>
              <a:rPr lang="da-DK" sz="1300" dirty="0" err="1" smtClean="0"/>
              <a:t>compared</a:t>
            </a:r>
            <a:r>
              <a:rPr lang="da-DK" sz="1300" dirty="0" smtClean="0"/>
              <a:t> to Q3-2014 </a:t>
            </a:r>
            <a:r>
              <a:rPr lang="da-DK" sz="1300" dirty="0" err="1" smtClean="0"/>
              <a:t>after</a:t>
            </a:r>
            <a:r>
              <a:rPr lang="da-DK" sz="1300" dirty="0" smtClean="0"/>
              <a:t> </a:t>
            </a:r>
            <a:r>
              <a:rPr lang="da-DK" sz="1300" dirty="0" err="1" smtClean="0"/>
              <a:t>approximately</a:t>
            </a:r>
            <a:r>
              <a:rPr lang="da-DK" sz="1300" dirty="0" smtClean="0"/>
              <a:t> </a:t>
            </a:r>
            <a:r>
              <a:rPr lang="da-DK" sz="1300" dirty="0" err="1" smtClean="0"/>
              <a:t>five</a:t>
            </a:r>
            <a:r>
              <a:rPr lang="da-DK" sz="1300" dirty="0" smtClean="0"/>
              <a:t> </a:t>
            </a:r>
            <a:r>
              <a:rPr lang="da-DK" sz="1300" dirty="0" err="1" smtClean="0"/>
              <a:t>years</a:t>
            </a:r>
            <a:r>
              <a:rPr lang="da-DK" sz="1300" dirty="0" smtClean="0"/>
              <a:t> with a general </a:t>
            </a:r>
            <a:r>
              <a:rPr lang="da-DK" sz="1300" dirty="0" err="1" smtClean="0"/>
              <a:t>decline</a:t>
            </a:r>
            <a:r>
              <a:rPr lang="da-DK" sz="1300" dirty="0" smtClean="0"/>
              <a:t>. Q3 </a:t>
            </a:r>
            <a:r>
              <a:rPr lang="da-DK" sz="1300" dirty="0"/>
              <a:t>2015 </a:t>
            </a:r>
            <a:r>
              <a:rPr lang="da-DK" sz="1300" dirty="0" smtClean="0"/>
              <a:t>is the </a:t>
            </a:r>
            <a:r>
              <a:rPr lang="da-DK" sz="1300" dirty="0" err="1" smtClean="0"/>
              <a:t>first</a:t>
            </a:r>
            <a:r>
              <a:rPr lang="da-DK" sz="1300" dirty="0" smtClean="0"/>
              <a:t> </a:t>
            </a:r>
            <a:r>
              <a:rPr lang="da-DK" sz="1300" dirty="0" err="1" smtClean="0"/>
              <a:t>quarter</a:t>
            </a:r>
            <a:r>
              <a:rPr lang="da-DK" sz="1300" dirty="0" smtClean="0"/>
              <a:t> </a:t>
            </a:r>
            <a:r>
              <a:rPr lang="da-DK" sz="1300" dirty="0" err="1" smtClean="0"/>
              <a:t>we</a:t>
            </a:r>
            <a:r>
              <a:rPr lang="da-DK" sz="1300" dirty="0" smtClean="0"/>
              <a:t> </a:t>
            </a:r>
            <a:r>
              <a:rPr lang="da-DK" sz="1300" dirty="0" err="1" smtClean="0"/>
              <a:t>can</a:t>
            </a:r>
            <a:r>
              <a:rPr lang="da-DK" sz="1300" dirty="0" smtClean="0"/>
              <a:t> </a:t>
            </a:r>
            <a:r>
              <a:rPr lang="da-DK" sz="1300" dirty="0" err="1" smtClean="0"/>
              <a:t>compare</a:t>
            </a:r>
            <a:r>
              <a:rPr lang="da-DK" sz="1300" dirty="0" smtClean="0"/>
              <a:t> </a:t>
            </a:r>
            <a:r>
              <a:rPr lang="da-DK" sz="1300" dirty="0" err="1" smtClean="0"/>
              <a:t>flight</a:t>
            </a:r>
            <a:r>
              <a:rPr lang="da-DK" sz="1300" dirty="0" smtClean="0"/>
              <a:t> </a:t>
            </a:r>
            <a:r>
              <a:rPr lang="da-DK" sz="1300" dirty="0" err="1" smtClean="0"/>
              <a:t>passenger</a:t>
            </a:r>
            <a:r>
              <a:rPr lang="da-DK" sz="1300" dirty="0" smtClean="0"/>
              <a:t> </a:t>
            </a:r>
            <a:r>
              <a:rPr lang="da-DK" sz="1300" dirty="0" err="1" smtClean="0"/>
              <a:t>statistics</a:t>
            </a:r>
            <a:r>
              <a:rPr lang="da-DK" sz="1300" dirty="0" smtClean="0"/>
              <a:t> with the same </a:t>
            </a:r>
            <a:r>
              <a:rPr lang="da-DK" sz="1300" dirty="0" err="1" smtClean="0"/>
              <a:t>period</a:t>
            </a:r>
            <a:r>
              <a:rPr lang="da-DK" sz="1300" dirty="0" smtClean="0"/>
              <a:t> the </a:t>
            </a:r>
            <a:r>
              <a:rPr lang="da-DK" sz="1300" dirty="0" err="1" smtClean="0"/>
              <a:t>year</a:t>
            </a:r>
            <a:r>
              <a:rPr lang="da-DK" sz="1300" dirty="0" smtClean="0"/>
              <a:t> </a:t>
            </a:r>
            <a:r>
              <a:rPr lang="da-DK" sz="1300" dirty="0" err="1" smtClean="0"/>
              <a:t>before</a:t>
            </a:r>
            <a:r>
              <a:rPr lang="da-DK" sz="1300" dirty="0" smtClean="0"/>
              <a:t>, as the </a:t>
            </a:r>
            <a:r>
              <a:rPr lang="da-DK" sz="1300" dirty="0" err="1" smtClean="0"/>
              <a:t>the</a:t>
            </a:r>
            <a:r>
              <a:rPr lang="da-DK" sz="1300" dirty="0" smtClean="0"/>
              <a:t> </a:t>
            </a:r>
            <a:r>
              <a:rPr lang="da-DK" sz="1300" dirty="0" err="1" smtClean="0"/>
              <a:t>flight</a:t>
            </a:r>
            <a:r>
              <a:rPr lang="da-DK" sz="1300" dirty="0" smtClean="0"/>
              <a:t> </a:t>
            </a:r>
            <a:r>
              <a:rPr lang="da-DK" sz="1300" dirty="0" err="1" smtClean="0"/>
              <a:t>pax</a:t>
            </a:r>
            <a:r>
              <a:rPr lang="da-DK" sz="1300" dirty="0" smtClean="0"/>
              <a:t> </a:t>
            </a:r>
            <a:r>
              <a:rPr lang="da-DK" sz="1300" dirty="0" err="1" smtClean="0"/>
              <a:t>registration</a:t>
            </a:r>
            <a:r>
              <a:rPr lang="da-DK" sz="1300" dirty="0" smtClean="0"/>
              <a:t> did not start </a:t>
            </a:r>
            <a:r>
              <a:rPr lang="da-DK" sz="1300" dirty="0" err="1" smtClean="0"/>
              <a:t>until</a:t>
            </a:r>
            <a:r>
              <a:rPr lang="da-DK" sz="1300" dirty="0" smtClean="0"/>
              <a:t> </a:t>
            </a:r>
            <a:r>
              <a:rPr lang="da-DK" sz="1300" dirty="0" err="1" smtClean="0"/>
              <a:t>July</a:t>
            </a:r>
            <a:r>
              <a:rPr lang="da-DK" sz="1300" dirty="0" smtClean="0"/>
              <a:t> 2014. The mix of </a:t>
            </a:r>
            <a:r>
              <a:rPr lang="da-DK" sz="1300" dirty="0" err="1" smtClean="0"/>
              <a:t>flight</a:t>
            </a:r>
            <a:r>
              <a:rPr lang="da-DK" sz="1300" dirty="0" smtClean="0"/>
              <a:t> </a:t>
            </a:r>
            <a:r>
              <a:rPr lang="da-DK" sz="1300" dirty="0" err="1" smtClean="0"/>
              <a:t>passengers</a:t>
            </a:r>
            <a:r>
              <a:rPr lang="da-DK" sz="1300" dirty="0" smtClean="0"/>
              <a:t> </a:t>
            </a:r>
            <a:r>
              <a:rPr lang="da-DK" sz="1300" dirty="0" err="1" smtClean="0"/>
              <a:t>according</a:t>
            </a:r>
            <a:r>
              <a:rPr lang="da-DK" sz="1300" dirty="0" smtClean="0"/>
              <a:t> to country of </a:t>
            </a:r>
            <a:r>
              <a:rPr lang="da-DK" sz="1300" dirty="0" err="1" smtClean="0"/>
              <a:t>residence</a:t>
            </a:r>
            <a:r>
              <a:rPr lang="da-DK" sz="1300" dirty="0" smtClean="0"/>
              <a:t> </a:t>
            </a:r>
            <a:r>
              <a:rPr lang="da-DK" sz="1300" dirty="0" err="1" smtClean="0"/>
              <a:t>are</a:t>
            </a:r>
            <a:r>
              <a:rPr lang="da-DK" sz="1300" dirty="0" smtClean="0"/>
              <a:t> </a:t>
            </a:r>
            <a:r>
              <a:rPr lang="da-DK" sz="1300" dirty="0" err="1" smtClean="0"/>
              <a:t>some</a:t>
            </a:r>
            <a:r>
              <a:rPr lang="da-DK" sz="1300" dirty="0" smtClean="0"/>
              <a:t> of the most </a:t>
            </a:r>
            <a:r>
              <a:rPr lang="da-DK" sz="1300" dirty="0" err="1" smtClean="0"/>
              <a:t>important</a:t>
            </a:r>
            <a:r>
              <a:rPr lang="da-DK" sz="1300" dirty="0" smtClean="0"/>
              <a:t> data in </a:t>
            </a:r>
            <a:r>
              <a:rPr lang="da-DK" sz="1300" dirty="0" err="1" smtClean="0"/>
              <a:t>order</a:t>
            </a:r>
            <a:r>
              <a:rPr lang="da-DK" sz="1300" dirty="0" smtClean="0"/>
              <a:t> for </a:t>
            </a:r>
            <a:r>
              <a:rPr lang="da-DK" sz="1300" dirty="0" err="1" smtClean="0"/>
              <a:t>us</a:t>
            </a:r>
            <a:r>
              <a:rPr lang="da-DK" sz="1300" dirty="0" smtClean="0"/>
              <a:t> to </a:t>
            </a:r>
            <a:r>
              <a:rPr lang="da-DK" sz="1300" dirty="0" err="1" smtClean="0"/>
              <a:t>say</a:t>
            </a:r>
            <a:r>
              <a:rPr lang="da-DK" sz="1300" dirty="0" smtClean="0"/>
              <a:t> </a:t>
            </a:r>
            <a:r>
              <a:rPr lang="da-DK" sz="1300" dirty="0" err="1" smtClean="0"/>
              <a:t>something</a:t>
            </a:r>
            <a:r>
              <a:rPr lang="da-DK" sz="1300" dirty="0" smtClean="0"/>
              <a:t> </a:t>
            </a:r>
            <a:r>
              <a:rPr lang="da-DK" sz="1300" dirty="0" err="1" smtClean="0"/>
              <a:t>qualified</a:t>
            </a:r>
            <a:r>
              <a:rPr lang="da-DK" sz="1300" dirty="0" smtClean="0"/>
              <a:t> </a:t>
            </a:r>
            <a:r>
              <a:rPr lang="da-DK" sz="1300" dirty="0" err="1" smtClean="0"/>
              <a:t>about</a:t>
            </a:r>
            <a:r>
              <a:rPr lang="da-DK" sz="1300" dirty="0" smtClean="0"/>
              <a:t> the </a:t>
            </a:r>
            <a:r>
              <a:rPr lang="da-DK" sz="1300" dirty="0" err="1" smtClean="0"/>
              <a:t>demand</a:t>
            </a:r>
            <a:r>
              <a:rPr lang="da-DK" sz="1300" dirty="0" smtClean="0"/>
              <a:t> in </a:t>
            </a:r>
            <a:r>
              <a:rPr lang="da-DK" sz="1300" dirty="0" err="1" smtClean="0"/>
              <a:t>different</a:t>
            </a:r>
            <a:r>
              <a:rPr lang="da-DK" sz="1300" dirty="0" smtClean="0"/>
              <a:t> </a:t>
            </a:r>
            <a:r>
              <a:rPr lang="da-DK" sz="1300" dirty="0" err="1" smtClean="0"/>
              <a:t>markets</a:t>
            </a:r>
            <a:r>
              <a:rPr lang="da-DK" sz="1300" dirty="0" smtClean="0"/>
              <a:t>, and as </a:t>
            </a:r>
            <a:r>
              <a:rPr lang="da-DK" sz="1300" dirty="0" err="1" smtClean="0"/>
              <a:t>we</a:t>
            </a:r>
            <a:r>
              <a:rPr lang="da-DK" sz="1300" dirty="0" smtClean="0"/>
              <a:t> </a:t>
            </a:r>
            <a:r>
              <a:rPr lang="da-DK" sz="1300" dirty="0" err="1" smtClean="0"/>
              <a:t>now</a:t>
            </a:r>
            <a:r>
              <a:rPr lang="da-DK" sz="1300" dirty="0" smtClean="0"/>
              <a:t> have data on the </a:t>
            </a:r>
            <a:r>
              <a:rPr lang="da-DK" sz="1300" dirty="0" err="1" smtClean="0"/>
              <a:t>development</a:t>
            </a:r>
            <a:r>
              <a:rPr lang="da-DK" sz="1300" dirty="0" smtClean="0"/>
              <a:t> from </a:t>
            </a:r>
            <a:r>
              <a:rPr lang="da-DK" sz="1300" dirty="0" err="1" smtClean="0"/>
              <a:t>period</a:t>
            </a:r>
            <a:r>
              <a:rPr lang="da-DK" sz="1300" dirty="0" smtClean="0"/>
              <a:t> to </a:t>
            </a:r>
            <a:r>
              <a:rPr lang="da-DK" sz="1300" dirty="0" err="1" smtClean="0"/>
              <a:t>period</a:t>
            </a:r>
            <a:r>
              <a:rPr lang="da-DK" sz="1300" dirty="0" smtClean="0"/>
              <a:t> it is </a:t>
            </a:r>
            <a:r>
              <a:rPr lang="da-DK" sz="1300" dirty="0" err="1" smtClean="0"/>
              <a:t>even</a:t>
            </a:r>
            <a:r>
              <a:rPr lang="da-DK" sz="1300" dirty="0" smtClean="0"/>
              <a:t> more </a:t>
            </a:r>
            <a:r>
              <a:rPr lang="da-DK" sz="1300" dirty="0" err="1" smtClean="0"/>
              <a:t>valuable</a:t>
            </a:r>
            <a:r>
              <a:rPr lang="da-DK" sz="1300" dirty="0" smtClean="0"/>
              <a:t>. </a:t>
            </a:r>
          </a:p>
          <a:p>
            <a:endParaRPr lang="da-DK" sz="1300" dirty="0"/>
          </a:p>
          <a:p>
            <a:r>
              <a:rPr lang="da-DK" sz="1300" b="1" dirty="0" smtClean="0"/>
              <a:t>New Flight Routes and </a:t>
            </a:r>
            <a:r>
              <a:rPr lang="da-DK" sz="1300" b="1" dirty="0" err="1" smtClean="0"/>
              <a:t>Increased</a:t>
            </a:r>
            <a:r>
              <a:rPr lang="da-DK" sz="1300" b="1" dirty="0" smtClean="0"/>
              <a:t> Air Services</a:t>
            </a:r>
            <a:endParaRPr lang="da-DK" sz="1300" b="1" dirty="0"/>
          </a:p>
          <a:p>
            <a:r>
              <a:rPr lang="da-DK" sz="1300" dirty="0"/>
              <a:t>Air Greenland </a:t>
            </a:r>
            <a:r>
              <a:rPr lang="da-DK" sz="1300" dirty="0" smtClean="0"/>
              <a:t>has </a:t>
            </a:r>
            <a:r>
              <a:rPr lang="da-DK" sz="1300" dirty="0" err="1" smtClean="0"/>
              <a:t>announced</a:t>
            </a:r>
            <a:r>
              <a:rPr lang="da-DK" sz="1300" dirty="0" smtClean="0"/>
              <a:t> </a:t>
            </a:r>
            <a:r>
              <a:rPr lang="da-DK" sz="1300" dirty="0" err="1" smtClean="0"/>
              <a:t>increased</a:t>
            </a:r>
            <a:r>
              <a:rPr lang="da-DK" sz="1300" dirty="0" smtClean="0"/>
              <a:t> international air services in the form of a new summer </a:t>
            </a:r>
            <a:r>
              <a:rPr lang="da-DK" sz="1300" dirty="0" err="1" smtClean="0"/>
              <a:t>flight</a:t>
            </a:r>
            <a:r>
              <a:rPr lang="da-DK" sz="1300" dirty="0" smtClean="0"/>
              <a:t> route </a:t>
            </a:r>
            <a:r>
              <a:rPr lang="da-DK" sz="1300" dirty="0" err="1" smtClean="0"/>
              <a:t>between</a:t>
            </a:r>
            <a:r>
              <a:rPr lang="da-DK" sz="1300" dirty="0" smtClean="0"/>
              <a:t> Keflavik and Ilulissat as </a:t>
            </a:r>
            <a:r>
              <a:rPr lang="da-DK" sz="1300" dirty="0" err="1" smtClean="0"/>
              <a:t>well</a:t>
            </a:r>
            <a:r>
              <a:rPr lang="da-DK" sz="1300" dirty="0" smtClean="0"/>
              <a:t> as </a:t>
            </a:r>
            <a:r>
              <a:rPr lang="da-DK" sz="1300" dirty="0" err="1" smtClean="0"/>
              <a:t>increased</a:t>
            </a:r>
            <a:r>
              <a:rPr lang="da-DK" sz="1300" dirty="0" smtClean="0"/>
              <a:t> summer air services of Narsarsuaq</a:t>
            </a:r>
            <a:r>
              <a:rPr lang="da-DK" sz="1300" dirty="0"/>
              <a:t>. </a:t>
            </a:r>
            <a:r>
              <a:rPr lang="da-DK" sz="1300" dirty="0" err="1" smtClean="0"/>
              <a:t>Furthermore</a:t>
            </a:r>
            <a:r>
              <a:rPr lang="da-DK" sz="1300" dirty="0" smtClean="0"/>
              <a:t> Air </a:t>
            </a:r>
            <a:r>
              <a:rPr lang="da-DK" sz="1300" dirty="0" err="1"/>
              <a:t>Iceland</a:t>
            </a:r>
            <a:r>
              <a:rPr lang="da-DK" sz="1300" dirty="0"/>
              <a:t> </a:t>
            </a:r>
            <a:r>
              <a:rPr lang="da-DK" sz="1300" dirty="0" smtClean="0"/>
              <a:t>has </a:t>
            </a:r>
            <a:r>
              <a:rPr lang="da-DK" sz="1300" dirty="0" err="1" smtClean="0"/>
              <a:t>announced</a:t>
            </a:r>
            <a:r>
              <a:rPr lang="da-DK" sz="1300" dirty="0" smtClean="0"/>
              <a:t> the </a:t>
            </a:r>
            <a:r>
              <a:rPr lang="da-DK" sz="1300" dirty="0" err="1" smtClean="0"/>
              <a:t>opening</a:t>
            </a:r>
            <a:r>
              <a:rPr lang="da-DK" sz="1300" dirty="0" smtClean="0"/>
              <a:t> of the summer </a:t>
            </a:r>
            <a:r>
              <a:rPr lang="da-DK" sz="1300" dirty="0" err="1" smtClean="0"/>
              <a:t>flight</a:t>
            </a:r>
            <a:r>
              <a:rPr lang="da-DK" sz="1300" dirty="0" smtClean="0"/>
              <a:t> route Keflavik-Kangerlussuaq </a:t>
            </a:r>
            <a:r>
              <a:rPr lang="da-DK" sz="1300" dirty="0" err="1" smtClean="0"/>
              <a:t>flying</a:t>
            </a:r>
            <a:r>
              <a:rPr lang="da-DK" sz="1300" dirty="0" smtClean="0"/>
              <a:t> with the </a:t>
            </a:r>
            <a:r>
              <a:rPr lang="da-DK" sz="1300" dirty="0" err="1" smtClean="0"/>
              <a:t>flight</a:t>
            </a:r>
            <a:r>
              <a:rPr lang="da-DK" sz="1300" dirty="0" smtClean="0"/>
              <a:t> type Bombardier </a:t>
            </a:r>
            <a:r>
              <a:rPr lang="da-DK" sz="1300" dirty="0"/>
              <a:t>Q400 </a:t>
            </a:r>
            <a:r>
              <a:rPr lang="da-DK" sz="1300" dirty="0" err="1" smtClean="0"/>
              <a:t>that</a:t>
            </a:r>
            <a:r>
              <a:rPr lang="da-DK" sz="1300" dirty="0" smtClean="0"/>
              <a:t> </a:t>
            </a:r>
            <a:r>
              <a:rPr lang="da-DK" sz="1300" dirty="0" err="1" smtClean="0"/>
              <a:t>carries</a:t>
            </a:r>
            <a:r>
              <a:rPr lang="da-DK" sz="1300" dirty="0" smtClean="0"/>
              <a:t> up to 76 </a:t>
            </a:r>
            <a:r>
              <a:rPr lang="da-DK" sz="1300" dirty="0" err="1" smtClean="0"/>
              <a:t>passengers</a:t>
            </a:r>
            <a:r>
              <a:rPr lang="da-DK" sz="1300" dirty="0" smtClean="0"/>
              <a:t>.</a:t>
            </a:r>
            <a:endParaRPr lang="da-DK" sz="1300" dirty="0"/>
          </a:p>
          <a:p>
            <a:r>
              <a:rPr lang="da-DK" sz="1300" dirty="0"/>
              <a:t> </a:t>
            </a:r>
          </a:p>
          <a:p>
            <a:r>
              <a:rPr lang="da-DK" sz="1300" b="1" dirty="0" smtClean="0"/>
              <a:t>Greenland in </a:t>
            </a:r>
            <a:r>
              <a:rPr lang="da-DK" sz="1300" b="1" dirty="0"/>
              <a:t>Top 10 </a:t>
            </a:r>
            <a:r>
              <a:rPr lang="da-DK" sz="1300" b="1" dirty="0" smtClean="0"/>
              <a:t>and </a:t>
            </a:r>
            <a:r>
              <a:rPr lang="da-DK" sz="1300" b="1" dirty="0"/>
              <a:t>Top 20</a:t>
            </a:r>
          </a:p>
          <a:p>
            <a:r>
              <a:rPr lang="da-DK" sz="1300" dirty="0" smtClean="0"/>
              <a:t>Greenland has </a:t>
            </a:r>
            <a:r>
              <a:rPr lang="da-DK" sz="1300" dirty="0" err="1" smtClean="0"/>
              <a:t>been</a:t>
            </a:r>
            <a:r>
              <a:rPr lang="da-DK" sz="1300" dirty="0" smtClean="0"/>
              <a:t> </a:t>
            </a:r>
            <a:r>
              <a:rPr lang="da-DK" sz="1300" dirty="0" err="1" smtClean="0"/>
              <a:t>fairly</a:t>
            </a:r>
            <a:r>
              <a:rPr lang="da-DK" sz="1300" dirty="0" smtClean="0"/>
              <a:t> </a:t>
            </a:r>
            <a:r>
              <a:rPr lang="da-DK" sz="1300" dirty="0" err="1" smtClean="0"/>
              <a:t>overlooked</a:t>
            </a:r>
            <a:r>
              <a:rPr lang="da-DK" sz="1300" dirty="0" smtClean="0"/>
              <a:t> as a destination in the </a:t>
            </a:r>
            <a:r>
              <a:rPr lang="da-DK" sz="1300" dirty="0" err="1" smtClean="0"/>
              <a:t>past</a:t>
            </a:r>
            <a:r>
              <a:rPr lang="da-DK" sz="1300" dirty="0" smtClean="0"/>
              <a:t>, but </a:t>
            </a:r>
            <a:r>
              <a:rPr lang="da-DK" sz="1300" dirty="0" err="1" smtClean="0"/>
              <a:t>this</a:t>
            </a:r>
            <a:r>
              <a:rPr lang="da-DK" sz="1300" dirty="0" smtClean="0"/>
              <a:t> </a:t>
            </a:r>
            <a:r>
              <a:rPr lang="da-DK" sz="1300" dirty="0" err="1" smtClean="0"/>
              <a:t>autumn</a:t>
            </a:r>
            <a:r>
              <a:rPr lang="da-DK" sz="1300" dirty="0" smtClean="0"/>
              <a:t> Greenland made the </a:t>
            </a:r>
            <a:r>
              <a:rPr lang="da-DK" sz="1300" dirty="0" err="1" smtClean="0"/>
              <a:t>Lonely</a:t>
            </a:r>
            <a:r>
              <a:rPr lang="da-DK" sz="1300" dirty="0" smtClean="0"/>
              <a:t> Planet </a:t>
            </a:r>
            <a:r>
              <a:rPr lang="da-DK" sz="1300" dirty="0"/>
              <a:t>Top </a:t>
            </a:r>
            <a:r>
              <a:rPr lang="da-DK" sz="1300" dirty="0" smtClean="0"/>
              <a:t>10 </a:t>
            </a:r>
            <a:r>
              <a:rPr lang="da-DK" sz="1300" dirty="0"/>
              <a:t>’</a:t>
            </a:r>
            <a:r>
              <a:rPr lang="da-DK" sz="1300" b="1" dirty="0"/>
              <a:t>Best in Travel 2016</a:t>
            </a:r>
            <a:r>
              <a:rPr lang="da-DK" sz="1300" dirty="0"/>
              <a:t>’ </a:t>
            </a:r>
            <a:r>
              <a:rPr lang="da-DK" sz="1300" dirty="0" smtClean="0"/>
              <a:t>and the </a:t>
            </a:r>
            <a:r>
              <a:rPr lang="da-DK" sz="1300" dirty="0"/>
              <a:t>National </a:t>
            </a:r>
            <a:r>
              <a:rPr lang="da-DK" sz="1300" dirty="0" err="1"/>
              <a:t>Geographic</a:t>
            </a:r>
            <a:r>
              <a:rPr lang="da-DK" sz="1300" dirty="0"/>
              <a:t> </a:t>
            </a:r>
            <a:r>
              <a:rPr lang="da-DK" sz="1300" dirty="0" err="1"/>
              <a:t>Traveler’s</a:t>
            </a:r>
            <a:r>
              <a:rPr lang="da-DK" sz="1300" dirty="0"/>
              <a:t> Top </a:t>
            </a:r>
            <a:r>
              <a:rPr lang="da-DK" sz="1300" dirty="0" smtClean="0"/>
              <a:t>20 </a:t>
            </a:r>
            <a:r>
              <a:rPr lang="da-DK" sz="1300" dirty="0"/>
              <a:t>’</a:t>
            </a:r>
            <a:r>
              <a:rPr lang="da-DK" sz="1300" b="1" dirty="0"/>
              <a:t>Best trips </a:t>
            </a:r>
            <a:r>
              <a:rPr lang="da-DK" sz="1300" b="1" dirty="0" smtClean="0"/>
              <a:t>2016</a:t>
            </a:r>
            <a:r>
              <a:rPr lang="da-DK" sz="1300" dirty="0" smtClean="0"/>
              <a:t>’. </a:t>
            </a:r>
            <a:r>
              <a:rPr lang="da-DK" sz="1300" dirty="0" err="1" smtClean="0"/>
              <a:t>These</a:t>
            </a:r>
            <a:r>
              <a:rPr lang="da-DK" sz="1300" dirty="0" smtClean="0"/>
              <a:t> </a:t>
            </a:r>
            <a:r>
              <a:rPr lang="da-DK" sz="1300" dirty="0" err="1" smtClean="0"/>
              <a:t>are</a:t>
            </a:r>
            <a:r>
              <a:rPr lang="da-DK" sz="1300" dirty="0" smtClean="0"/>
              <a:t> </a:t>
            </a:r>
            <a:r>
              <a:rPr lang="da-DK" sz="1300" dirty="0" err="1" smtClean="0"/>
              <a:t>two</a:t>
            </a:r>
            <a:r>
              <a:rPr lang="da-DK" sz="1300" dirty="0" smtClean="0"/>
              <a:t> of the most </a:t>
            </a:r>
            <a:r>
              <a:rPr lang="da-DK" sz="1300" dirty="0" err="1" smtClean="0"/>
              <a:t>influential</a:t>
            </a:r>
            <a:r>
              <a:rPr lang="da-DK" sz="1300" dirty="0" smtClean="0"/>
              <a:t> </a:t>
            </a:r>
            <a:r>
              <a:rPr lang="da-DK" sz="1300" dirty="0" err="1" smtClean="0"/>
              <a:t>travel</a:t>
            </a:r>
            <a:r>
              <a:rPr lang="da-DK" sz="1300" dirty="0" smtClean="0"/>
              <a:t> media in the </a:t>
            </a:r>
            <a:r>
              <a:rPr lang="da-DK" sz="1300" dirty="0" err="1" smtClean="0"/>
              <a:t>world</a:t>
            </a:r>
            <a:r>
              <a:rPr lang="da-DK" sz="1300" dirty="0" smtClean="0"/>
              <a:t>, and the </a:t>
            </a:r>
            <a:r>
              <a:rPr lang="da-DK" sz="1300" dirty="0" err="1" smtClean="0"/>
              <a:t>placings</a:t>
            </a:r>
            <a:r>
              <a:rPr lang="da-DK" sz="1300" dirty="0" smtClean="0"/>
              <a:t> </a:t>
            </a:r>
            <a:r>
              <a:rPr lang="da-DK" sz="1300" dirty="0" err="1" smtClean="0"/>
              <a:t>can</a:t>
            </a:r>
            <a:r>
              <a:rPr lang="da-DK" sz="1300" dirty="0" smtClean="0"/>
              <a:t> </a:t>
            </a:r>
            <a:r>
              <a:rPr lang="da-DK" sz="1300" dirty="0" err="1" smtClean="0"/>
              <a:t>help</a:t>
            </a:r>
            <a:r>
              <a:rPr lang="da-DK" sz="1300" dirty="0" smtClean="0"/>
              <a:t> </a:t>
            </a:r>
            <a:r>
              <a:rPr lang="da-DK" sz="1300" dirty="0" err="1" smtClean="0"/>
              <a:t>boost</a:t>
            </a:r>
            <a:r>
              <a:rPr lang="da-DK" sz="1300" dirty="0" smtClean="0"/>
              <a:t> Greenland in terms of </a:t>
            </a:r>
            <a:r>
              <a:rPr lang="da-DK" sz="1300" dirty="0" err="1" smtClean="0"/>
              <a:t>demand</a:t>
            </a:r>
            <a:r>
              <a:rPr lang="da-DK" sz="1300" dirty="0" smtClean="0"/>
              <a:t> in 2016. The listings have led to </a:t>
            </a:r>
            <a:r>
              <a:rPr lang="da-DK" sz="1300" dirty="0" err="1" smtClean="0"/>
              <a:t>placings</a:t>
            </a:r>
            <a:r>
              <a:rPr lang="da-DK" sz="1300" dirty="0" smtClean="0"/>
              <a:t> on </a:t>
            </a:r>
            <a:r>
              <a:rPr lang="da-DK" sz="1300" dirty="0" err="1" smtClean="0"/>
              <a:t>other</a:t>
            </a:r>
            <a:r>
              <a:rPr lang="da-DK" sz="1300" dirty="0" smtClean="0"/>
              <a:t> top </a:t>
            </a:r>
            <a:r>
              <a:rPr lang="da-DK" sz="1300" dirty="0"/>
              <a:t>10/20 </a:t>
            </a:r>
            <a:r>
              <a:rPr lang="da-DK" sz="1300" dirty="0" smtClean="0"/>
              <a:t>lists.</a:t>
            </a:r>
          </a:p>
          <a:p>
            <a:endParaRPr lang="da-DK" sz="1300" dirty="0"/>
          </a:p>
          <a:p>
            <a:r>
              <a:rPr lang="da-DK" sz="1300" b="1" dirty="0" smtClean="0"/>
              <a:t>Growth in the </a:t>
            </a:r>
            <a:r>
              <a:rPr lang="da-DK" sz="1300" b="1" dirty="0"/>
              <a:t>G</a:t>
            </a:r>
            <a:r>
              <a:rPr lang="da-DK" sz="1300" b="1" dirty="0" smtClean="0"/>
              <a:t>lobal </a:t>
            </a:r>
            <a:r>
              <a:rPr lang="da-DK" sz="1300" b="1" dirty="0" err="1" smtClean="0"/>
              <a:t>Tourism</a:t>
            </a:r>
            <a:endParaRPr lang="da-DK" sz="1300" b="1" dirty="0"/>
          </a:p>
          <a:p>
            <a:r>
              <a:rPr lang="da-DK" sz="1300" dirty="0" smtClean="0"/>
              <a:t>Even </a:t>
            </a:r>
            <a:r>
              <a:rPr lang="da-DK" sz="1300" dirty="0" err="1" smtClean="0"/>
              <a:t>during</a:t>
            </a:r>
            <a:r>
              <a:rPr lang="da-DK" sz="1300" dirty="0" smtClean="0"/>
              <a:t> the </a:t>
            </a:r>
            <a:r>
              <a:rPr lang="da-DK" sz="1300" dirty="0" err="1" smtClean="0"/>
              <a:t>financial</a:t>
            </a:r>
            <a:r>
              <a:rPr lang="da-DK" sz="1300" dirty="0" smtClean="0"/>
              <a:t> </a:t>
            </a:r>
            <a:r>
              <a:rPr lang="da-DK" sz="1300" dirty="0" err="1" smtClean="0"/>
              <a:t>crisis</a:t>
            </a:r>
            <a:r>
              <a:rPr lang="da-DK" sz="1300" dirty="0" smtClean="0"/>
              <a:t> the global </a:t>
            </a:r>
            <a:r>
              <a:rPr lang="da-DK" sz="1300" dirty="0" err="1" smtClean="0"/>
              <a:t>tourism</a:t>
            </a:r>
            <a:r>
              <a:rPr lang="da-DK" sz="1300" dirty="0" smtClean="0"/>
              <a:t> has had a </a:t>
            </a:r>
            <a:r>
              <a:rPr lang="da-DK" sz="1300" dirty="0" err="1" smtClean="0"/>
              <a:t>growth</a:t>
            </a:r>
            <a:r>
              <a:rPr lang="da-DK" sz="1300" dirty="0" smtClean="0"/>
              <a:t> of a </a:t>
            </a:r>
            <a:r>
              <a:rPr lang="da-DK" sz="1300" dirty="0" err="1" smtClean="0"/>
              <a:t>couple</a:t>
            </a:r>
            <a:r>
              <a:rPr lang="da-DK" sz="1300" dirty="0" smtClean="0"/>
              <a:t> of percent. In </a:t>
            </a:r>
            <a:r>
              <a:rPr lang="da-DK" sz="1300" dirty="0" err="1" smtClean="0"/>
              <a:t>later</a:t>
            </a:r>
            <a:r>
              <a:rPr lang="da-DK" sz="1300" dirty="0" smtClean="0"/>
              <a:t> </a:t>
            </a:r>
            <a:r>
              <a:rPr lang="da-DK" sz="1300" dirty="0" err="1" smtClean="0"/>
              <a:t>years</a:t>
            </a:r>
            <a:r>
              <a:rPr lang="da-DK" sz="1300" dirty="0" smtClean="0"/>
              <a:t> </a:t>
            </a:r>
            <a:r>
              <a:rPr lang="da-DK" sz="1300" dirty="0" err="1" smtClean="0"/>
              <a:t>this</a:t>
            </a:r>
            <a:r>
              <a:rPr lang="da-DK" sz="1300" dirty="0" smtClean="0"/>
              <a:t> </a:t>
            </a:r>
            <a:r>
              <a:rPr lang="da-DK" sz="1300" dirty="0" err="1" smtClean="0"/>
              <a:t>growth</a:t>
            </a:r>
            <a:r>
              <a:rPr lang="da-DK" sz="1300" dirty="0" smtClean="0"/>
              <a:t> has </a:t>
            </a:r>
            <a:r>
              <a:rPr lang="da-DK" sz="1300" dirty="0" err="1" smtClean="0"/>
              <a:t>increased</a:t>
            </a:r>
            <a:r>
              <a:rPr lang="da-DK" sz="1300" dirty="0" smtClean="0"/>
              <a:t> </a:t>
            </a:r>
            <a:r>
              <a:rPr lang="da-DK" sz="1300" dirty="0" err="1" smtClean="0"/>
              <a:t>especially</a:t>
            </a:r>
            <a:r>
              <a:rPr lang="da-DK" sz="1300" dirty="0" smtClean="0"/>
              <a:t> in the ‘</a:t>
            </a:r>
            <a:r>
              <a:rPr lang="da-DK" sz="1300" dirty="0" err="1" smtClean="0"/>
              <a:t>growth</a:t>
            </a:r>
            <a:r>
              <a:rPr lang="da-DK" sz="1300" dirty="0" smtClean="0"/>
              <a:t> </a:t>
            </a:r>
            <a:r>
              <a:rPr lang="da-DK" sz="1300" dirty="0" err="1" smtClean="0"/>
              <a:t>economies</a:t>
            </a:r>
            <a:r>
              <a:rPr lang="da-DK" sz="1300" dirty="0" smtClean="0"/>
              <a:t>’ in South East Asia </a:t>
            </a:r>
            <a:r>
              <a:rPr lang="da-DK" sz="1300" dirty="0" err="1" smtClean="0"/>
              <a:t>also</a:t>
            </a:r>
            <a:r>
              <a:rPr lang="da-DK" sz="1300" dirty="0" smtClean="0"/>
              <a:t> in </a:t>
            </a:r>
            <a:r>
              <a:rPr lang="da-DK" sz="1300" dirty="0" err="1" smtClean="0"/>
              <a:t>spite</a:t>
            </a:r>
            <a:r>
              <a:rPr lang="da-DK" sz="1300" dirty="0" smtClean="0"/>
              <a:t> of the </a:t>
            </a:r>
            <a:r>
              <a:rPr lang="da-DK" sz="1300" dirty="0" err="1" smtClean="0"/>
              <a:t>slowing</a:t>
            </a:r>
            <a:r>
              <a:rPr lang="da-DK" sz="1300" dirty="0" smtClean="0"/>
              <a:t> of the </a:t>
            </a:r>
            <a:r>
              <a:rPr lang="da-DK" sz="1300" dirty="0" err="1" smtClean="0"/>
              <a:t>growth</a:t>
            </a:r>
            <a:r>
              <a:rPr lang="da-DK" sz="1300" dirty="0" smtClean="0"/>
              <a:t> of China. In the </a:t>
            </a:r>
            <a:r>
              <a:rPr lang="da-DK" sz="1300" dirty="0" err="1" smtClean="0"/>
              <a:t>latest</a:t>
            </a:r>
            <a:r>
              <a:rPr lang="da-DK" sz="1300" dirty="0" smtClean="0"/>
              <a:t> </a:t>
            </a:r>
            <a:r>
              <a:rPr lang="da-DK" sz="1300" dirty="0" err="1" smtClean="0"/>
              <a:t>quarters</a:t>
            </a:r>
            <a:r>
              <a:rPr lang="da-DK" sz="1300" dirty="0" smtClean="0"/>
              <a:t> Western </a:t>
            </a:r>
            <a:r>
              <a:rPr lang="da-DK" sz="1300" dirty="0" err="1" smtClean="0"/>
              <a:t>countries</a:t>
            </a:r>
            <a:r>
              <a:rPr lang="da-DK" sz="1300" dirty="0" smtClean="0"/>
              <a:t> </a:t>
            </a:r>
            <a:r>
              <a:rPr lang="da-DK" sz="1300" dirty="0" err="1" smtClean="0"/>
              <a:t>such</a:t>
            </a:r>
            <a:r>
              <a:rPr lang="da-DK" sz="1300" dirty="0" smtClean="0"/>
              <a:t> as USA and the UK have had </a:t>
            </a:r>
            <a:r>
              <a:rPr lang="da-DK" sz="1300" dirty="0" err="1" smtClean="0"/>
              <a:t>growth</a:t>
            </a:r>
            <a:r>
              <a:rPr lang="da-DK" sz="1300" dirty="0" smtClean="0"/>
              <a:t> rates of up to 9-10</a:t>
            </a:r>
            <a:r>
              <a:rPr lang="da-DK" sz="1300" dirty="0"/>
              <a:t>% </a:t>
            </a:r>
            <a:r>
              <a:rPr lang="da-DK" sz="1300" dirty="0" smtClean="0"/>
              <a:t>(</a:t>
            </a:r>
            <a:r>
              <a:rPr lang="da-DK" sz="1300" dirty="0" err="1" smtClean="0"/>
              <a:t>sources</a:t>
            </a:r>
            <a:r>
              <a:rPr lang="da-DK" sz="1300" dirty="0" smtClean="0"/>
              <a:t>: national </a:t>
            </a:r>
            <a:r>
              <a:rPr lang="da-DK" sz="1300" dirty="0" err="1" smtClean="0"/>
              <a:t>statistical</a:t>
            </a:r>
            <a:r>
              <a:rPr lang="da-DK" sz="1300" dirty="0" smtClean="0"/>
              <a:t> </a:t>
            </a:r>
            <a:r>
              <a:rPr lang="da-DK" sz="1300" dirty="0" err="1" smtClean="0"/>
              <a:t>offices</a:t>
            </a:r>
            <a:r>
              <a:rPr lang="da-DK" sz="1300" dirty="0" smtClean="0"/>
              <a:t> and </a:t>
            </a:r>
            <a:r>
              <a:rPr lang="da-DK" sz="1300" dirty="0"/>
              <a:t>UNWTO), </a:t>
            </a:r>
            <a:r>
              <a:rPr lang="da-DK" sz="1300" dirty="0" smtClean="0"/>
              <a:t>in the nearest international hub of Greenland, Keflavik</a:t>
            </a:r>
            <a:r>
              <a:rPr lang="da-DK" sz="1300" dirty="0"/>
              <a:t>, </a:t>
            </a:r>
            <a:r>
              <a:rPr lang="da-DK" sz="1300" dirty="0" smtClean="0"/>
              <a:t>the </a:t>
            </a:r>
            <a:r>
              <a:rPr lang="da-DK" sz="1300" dirty="0" err="1" smtClean="0"/>
              <a:t>high</a:t>
            </a:r>
            <a:r>
              <a:rPr lang="da-DK" sz="1300" dirty="0" smtClean="0"/>
              <a:t> </a:t>
            </a:r>
            <a:r>
              <a:rPr lang="da-DK" sz="1300" dirty="0" err="1" smtClean="0"/>
              <a:t>growth</a:t>
            </a:r>
            <a:r>
              <a:rPr lang="da-DK" sz="1300" dirty="0" smtClean="0"/>
              <a:t> of USA and the UK </a:t>
            </a:r>
            <a:r>
              <a:rPr lang="da-DK" sz="1300" dirty="0" err="1" smtClean="0"/>
              <a:t>can</a:t>
            </a:r>
            <a:r>
              <a:rPr lang="da-DK" sz="1300" dirty="0" smtClean="0"/>
              <a:t> </a:t>
            </a:r>
            <a:r>
              <a:rPr lang="da-DK" sz="1300" dirty="0" err="1" smtClean="0"/>
              <a:t>be</a:t>
            </a:r>
            <a:r>
              <a:rPr lang="da-DK" sz="1300" dirty="0" smtClean="0"/>
              <a:t> </a:t>
            </a:r>
            <a:r>
              <a:rPr lang="da-DK" sz="1300" dirty="0" err="1" smtClean="0"/>
              <a:t>detected</a:t>
            </a:r>
            <a:r>
              <a:rPr lang="da-DK" sz="1300" dirty="0" smtClean="0"/>
              <a:t> (source</a:t>
            </a:r>
            <a:r>
              <a:rPr lang="da-DK" sz="1300" dirty="0"/>
              <a:t>: </a:t>
            </a:r>
            <a:r>
              <a:rPr lang="da-DK" sz="1300" dirty="0">
                <a:hlinkClick r:id="rId3" action="ppaction://hlinkfile"/>
              </a:rPr>
              <a:t>statice.is</a:t>
            </a:r>
            <a:r>
              <a:rPr lang="da-DK" sz="1300" dirty="0" smtClean="0"/>
              <a:t>).</a:t>
            </a:r>
            <a:endParaRPr lang="da-DK" sz="1300" dirty="0"/>
          </a:p>
        </p:txBody>
      </p:sp>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5750" y="250047"/>
            <a:ext cx="1184476" cy="647908"/>
          </a:xfrm>
          <a:prstGeom prst="rect">
            <a:avLst/>
          </a:prstGeom>
        </p:spPr>
      </p:pic>
    </p:spTree>
    <p:extLst>
      <p:ext uri="{BB962C8B-B14F-4D97-AF65-F5344CB8AC3E}">
        <p14:creationId xmlns:p14="http://schemas.microsoft.com/office/powerpoint/2010/main" val="202534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1470869" y="304018"/>
            <a:ext cx="5687326" cy="461665"/>
          </a:xfrm>
          <a:prstGeom prst="rect">
            <a:avLst/>
          </a:prstGeom>
          <a:noFill/>
        </p:spPr>
        <p:txBody>
          <a:bodyPr wrap="none" rtlCol="0">
            <a:spAutoFit/>
          </a:bodyPr>
          <a:lstStyle/>
          <a:p>
            <a:r>
              <a:rPr lang="da-DK" sz="2400" dirty="0">
                <a:ea typeface="Pioneerbrush" charset="0"/>
                <a:cs typeface="Century Gothic"/>
              </a:rPr>
              <a:t>NUMBER OF TOURISTS IN GREENLAND 2015</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074" y="889049"/>
            <a:ext cx="6159314" cy="5712060"/>
          </a:xfrm>
          <a:prstGeom prst="rect">
            <a:avLst/>
          </a:prstGeom>
        </p:spPr>
      </p:pic>
      <p:sp>
        <p:nvSpPr>
          <p:cNvPr id="6" name="Tekstfelt 5"/>
          <p:cNvSpPr txBox="1"/>
          <p:nvPr/>
        </p:nvSpPr>
        <p:spPr>
          <a:xfrm>
            <a:off x="7776762" y="1515523"/>
            <a:ext cx="3394375" cy="4493538"/>
          </a:xfrm>
          <a:prstGeom prst="rect">
            <a:avLst/>
          </a:prstGeom>
          <a:noFill/>
        </p:spPr>
        <p:txBody>
          <a:bodyPr wrap="square" rtlCol="0">
            <a:spAutoFit/>
          </a:bodyPr>
          <a:lstStyle/>
          <a:p>
            <a:r>
              <a:rPr lang="da-DK" sz="1300" dirty="0"/>
              <a:t>In 2015 it is, for the first time, possible to calculate excactly how many tourists that visited Greenland within one calendar year. </a:t>
            </a:r>
          </a:p>
          <a:p>
            <a:r>
              <a:rPr lang="da-DK" sz="1300" dirty="0"/>
              <a:t>The grapf to the left is to be understood as follows:</a:t>
            </a:r>
          </a:p>
          <a:p>
            <a:endParaRPr lang="da-DK" sz="1300" dirty="0"/>
          </a:p>
          <a:p>
            <a:r>
              <a:rPr lang="da-DK" sz="1300" dirty="0"/>
              <a:t>In 2015 there were </a:t>
            </a:r>
            <a:r>
              <a:rPr lang="da-DK" sz="1300" b="1" dirty="0"/>
              <a:t>22.390 cruise tourists</a:t>
            </a:r>
            <a:r>
              <a:rPr lang="da-DK" sz="1300" dirty="0"/>
              <a:t>, of which 6.148 cruise passengers are included in the flight passenger registrations, as they were flown out of Greenland at the end of their cruise</a:t>
            </a:r>
          </a:p>
          <a:p>
            <a:endParaRPr lang="da-DK" sz="1300" dirty="0"/>
          </a:p>
          <a:p>
            <a:r>
              <a:rPr lang="da-DK" sz="1300" dirty="0"/>
              <a:t>51.287 tourists have been registered on planes out of Greenland. When subtrackting the 6.148 cruise tourists that were flown out of Greenland via Kangerlussuaq, we end up with </a:t>
            </a:r>
            <a:r>
              <a:rPr lang="da-DK" sz="1300" b="1" dirty="0"/>
              <a:t>45.486 land-based tourists</a:t>
            </a:r>
          </a:p>
          <a:p>
            <a:endParaRPr lang="da-DK" sz="1300" b="1" i="1" dirty="0"/>
          </a:p>
          <a:p>
            <a:r>
              <a:rPr lang="da-DK" sz="1300" b="1" dirty="0"/>
              <a:t>Overall Greenland was visited by 67.876 tourists in 2015</a:t>
            </a:r>
            <a:endParaRPr lang="da-DK" sz="1300" dirty="0"/>
          </a:p>
          <a:p>
            <a:endParaRPr lang="da-DK" sz="1300" dirty="0"/>
          </a:p>
          <a:p>
            <a:r>
              <a:rPr lang="da-DK" sz="1300" dirty="0"/>
              <a:t> </a:t>
            </a:r>
          </a:p>
        </p:txBody>
      </p:sp>
      <p:sp>
        <p:nvSpPr>
          <p:cNvPr id="7" name="Tekstfelt 6"/>
          <p:cNvSpPr txBox="1"/>
          <p:nvPr/>
        </p:nvSpPr>
        <p:spPr>
          <a:xfrm>
            <a:off x="4875890" y="3893907"/>
            <a:ext cx="1215333" cy="307777"/>
          </a:xfrm>
          <a:prstGeom prst="rect">
            <a:avLst/>
          </a:prstGeom>
          <a:noFill/>
        </p:spPr>
        <p:txBody>
          <a:bodyPr wrap="none" rtlCol="0">
            <a:spAutoFit/>
          </a:bodyPr>
          <a:lstStyle/>
          <a:p>
            <a:r>
              <a:rPr lang="da-DK" sz="1400"/>
              <a:t>Source: stat.gl</a:t>
            </a:r>
          </a:p>
        </p:txBody>
      </p:sp>
      <p:sp>
        <p:nvSpPr>
          <p:cNvPr id="3" name="Tekstfelt 2"/>
          <p:cNvSpPr txBox="1"/>
          <p:nvPr/>
        </p:nvSpPr>
        <p:spPr>
          <a:xfrm>
            <a:off x="1794960" y="1016374"/>
            <a:ext cx="3405021" cy="615553"/>
          </a:xfrm>
          <a:prstGeom prst="rect">
            <a:avLst/>
          </a:prstGeom>
          <a:solidFill>
            <a:schemeClr val="bg1"/>
          </a:solidFill>
        </p:spPr>
        <p:txBody>
          <a:bodyPr wrap="square" rtlCol="0">
            <a:spAutoFit/>
          </a:bodyPr>
          <a:lstStyle/>
          <a:p>
            <a:r>
              <a:rPr lang="da-DK" sz="1700" b="1"/>
              <a:t>Greenland – tourists by plane and</a:t>
            </a:r>
          </a:p>
          <a:p>
            <a:r>
              <a:rPr lang="da-DK" sz="1700" b="1"/>
              <a:t>cruise guests 2015</a:t>
            </a:r>
          </a:p>
        </p:txBody>
      </p:sp>
      <p:sp>
        <p:nvSpPr>
          <p:cNvPr id="8" name="Tekstfelt 7"/>
          <p:cNvSpPr txBox="1"/>
          <p:nvPr/>
        </p:nvSpPr>
        <p:spPr>
          <a:xfrm>
            <a:off x="5199981" y="1666548"/>
            <a:ext cx="2138368" cy="600164"/>
          </a:xfrm>
          <a:prstGeom prst="rect">
            <a:avLst/>
          </a:prstGeom>
          <a:solidFill>
            <a:schemeClr val="bg1"/>
          </a:solidFill>
        </p:spPr>
        <p:txBody>
          <a:bodyPr wrap="square" rtlCol="0">
            <a:spAutoFit/>
          </a:bodyPr>
          <a:lstStyle/>
          <a:p>
            <a:r>
              <a:rPr lang="da-DK" sz="1100"/>
              <a:t>Number of tourists by plane, apart from cruise guests exchanged via plane </a:t>
            </a:r>
          </a:p>
        </p:txBody>
      </p:sp>
      <p:sp>
        <p:nvSpPr>
          <p:cNvPr id="9" name="Tekstfelt 8"/>
          <p:cNvSpPr txBox="1"/>
          <p:nvPr/>
        </p:nvSpPr>
        <p:spPr>
          <a:xfrm>
            <a:off x="5209112" y="2266712"/>
            <a:ext cx="2314431" cy="430887"/>
          </a:xfrm>
          <a:prstGeom prst="rect">
            <a:avLst/>
          </a:prstGeom>
          <a:solidFill>
            <a:schemeClr val="bg1"/>
          </a:solidFill>
        </p:spPr>
        <p:txBody>
          <a:bodyPr wrap="square" rtlCol="0">
            <a:spAutoFit/>
          </a:bodyPr>
          <a:lstStyle/>
          <a:p>
            <a:r>
              <a:rPr lang="da-DK" sz="1100"/>
              <a:t>Number of cruise guests that travelled out of Greenland by plane</a:t>
            </a:r>
          </a:p>
        </p:txBody>
      </p:sp>
      <p:sp>
        <p:nvSpPr>
          <p:cNvPr id="10" name="Tekstfelt 9"/>
          <p:cNvSpPr txBox="1"/>
          <p:nvPr/>
        </p:nvSpPr>
        <p:spPr>
          <a:xfrm>
            <a:off x="5209112" y="2697599"/>
            <a:ext cx="2314431" cy="430887"/>
          </a:xfrm>
          <a:prstGeom prst="rect">
            <a:avLst/>
          </a:prstGeom>
          <a:solidFill>
            <a:schemeClr val="bg1"/>
          </a:solidFill>
        </p:spPr>
        <p:txBody>
          <a:bodyPr wrap="square" rtlCol="0">
            <a:spAutoFit/>
          </a:bodyPr>
          <a:lstStyle/>
          <a:p>
            <a:r>
              <a:rPr lang="da-DK" sz="1100"/>
              <a:t>Number of cruise guests that travelled out of Greenland by ship</a:t>
            </a:r>
          </a:p>
        </p:txBody>
      </p:sp>
      <p:pic>
        <p:nvPicPr>
          <p:cNvPr id="11" name="Billed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5750" y="250047"/>
            <a:ext cx="1184476" cy="647908"/>
          </a:xfrm>
          <a:prstGeom prst="rect">
            <a:avLst/>
          </a:prstGeom>
        </p:spPr>
      </p:pic>
    </p:spTree>
    <p:extLst>
      <p:ext uri="{BB962C8B-B14F-4D97-AF65-F5344CB8AC3E}">
        <p14:creationId xmlns:p14="http://schemas.microsoft.com/office/powerpoint/2010/main" val="181667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498616" y="257716"/>
            <a:ext cx="3983398" cy="461665"/>
          </a:xfrm>
          <a:prstGeom prst="rect">
            <a:avLst/>
          </a:prstGeom>
          <a:noFill/>
        </p:spPr>
        <p:txBody>
          <a:bodyPr wrap="none" rtlCol="0">
            <a:spAutoFit/>
          </a:bodyPr>
          <a:lstStyle/>
          <a:p>
            <a:r>
              <a:rPr lang="da-DK" sz="2400" dirty="0" smtClean="0">
                <a:ea typeface="Pioneerbrush" charset="0"/>
                <a:cs typeface="Pioneerbrush" charset="0"/>
              </a:rPr>
              <a:t>FLIGHT PASSENGER STATISTICS</a:t>
            </a:r>
            <a:endParaRPr lang="da-DK" sz="2400" dirty="0">
              <a:ea typeface="Pioneerbrush" charset="0"/>
              <a:cs typeface="Pioneerbrush" charset="0"/>
            </a:endParaRP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67" y="2122155"/>
            <a:ext cx="8150031" cy="4447523"/>
          </a:xfrm>
          <a:prstGeom prst="rect">
            <a:avLst/>
          </a:prstGeom>
        </p:spPr>
      </p:pic>
      <p:sp>
        <p:nvSpPr>
          <p:cNvPr id="5" name="Tekstfelt 4"/>
          <p:cNvSpPr txBox="1"/>
          <p:nvPr/>
        </p:nvSpPr>
        <p:spPr>
          <a:xfrm>
            <a:off x="5025716" y="2728042"/>
            <a:ext cx="2284060" cy="2677656"/>
          </a:xfrm>
          <a:prstGeom prst="rect">
            <a:avLst/>
          </a:prstGeom>
          <a:noFill/>
        </p:spPr>
        <p:txBody>
          <a:bodyPr wrap="square" rtlCol="0">
            <a:spAutoFit/>
          </a:bodyPr>
          <a:lstStyle/>
          <a:p>
            <a:r>
              <a:rPr lang="da-DK" sz="1200" b="1" dirty="0" smtClean="0"/>
              <a:t>11.3</a:t>
            </a:r>
            <a:r>
              <a:rPr lang="da-DK" sz="1200" b="1" dirty="0"/>
              <a:t>% </a:t>
            </a:r>
            <a:r>
              <a:rPr lang="da-DK" sz="1200" dirty="0" err="1" smtClean="0"/>
              <a:t>increase</a:t>
            </a:r>
            <a:r>
              <a:rPr lang="da-DK" sz="1200" dirty="0" smtClean="0"/>
              <a:t> in the total </a:t>
            </a:r>
            <a:r>
              <a:rPr lang="da-DK" sz="1200" dirty="0" err="1" smtClean="0"/>
              <a:t>number</a:t>
            </a:r>
            <a:r>
              <a:rPr lang="da-DK" sz="1200" dirty="0"/>
              <a:t> </a:t>
            </a:r>
            <a:r>
              <a:rPr lang="da-DK" sz="1200" dirty="0" smtClean="0"/>
              <a:t>of </a:t>
            </a:r>
            <a:r>
              <a:rPr lang="da-DK" sz="1200" dirty="0" err="1" smtClean="0"/>
              <a:t>flight</a:t>
            </a:r>
            <a:r>
              <a:rPr lang="da-DK" sz="1200" dirty="0" smtClean="0"/>
              <a:t> </a:t>
            </a:r>
            <a:r>
              <a:rPr lang="da-DK" sz="1200" dirty="0" err="1" smtClean="0"/>
              <a:t>passengers</a:t>
            </a:r>
            <a:r>
              <a:rPr lang="da-DK" sz="1200" dirty="0" smtClean="0"/>
              <a:t> </a:t>
            </a:r>
            <a:endParaRPr lang="da-DK" sz="1200" dirty="0"/>
          </a:p>
          <a:p>
            <a:r>
              <a:rPr lang="da-DK" sz="1200" dirty="0" smtClean="0"/>
              <a:t>in </a:t>
            </a:r>
            <a:r>
              <a:rPr lang="da-DK" sz="1200" dirty="0"/>
              <a:t>Q3-4 2015 vs Q3-4 2014</a:t>
            </a:r>
          </a:p>
          <a:p>
            <a:endParaRPr lang="da-DK" sz="1200" dirty="0"/>
          </a:p>
          <a:p>
            <a:r>
              <a:rPr lang="da-DK" sz="1200" b="1" dirty="0" smtClean="0"/>
              <a:t>23.8</a:t>
            </a:r>
            <a:r>
              <a:rPr lang="da-DK" sz="1200" b="1" dirty="0"/>
              <a:t>% </a:t>
            </a:r>
            <a:r>
              <a:rPr lang="da-DK" sz="1200" dirty="0" err="1" smtClean="0"/>
              <a:t>increase</a:t>
            </a:r>
            <a:r>
              <a:rPr lang="da-DK" sz="1200" dirty="0" smtClean="0"/>
              <a:t> in the </a:t>
            </a:r>
            <a:r>
              <a:rPr lang="da-DK" sz="1200" dirty="0" err="1" smtClean="0"/>
              <a:t>number</a:t>
            </a:r>
            <a:r>
              <a:rPr lang="da-DK" sz="1200" dirty="0" smtClean="0"/>
              <a:t> of </a:t>
            </a:r>
            <a:r>
              <a:rPr lang="da-DK" sz="1200" i="1" dirty="0" err="1" smtClean="0"/>
              <a:t>tourists</a:t>
            </a:r>
            <a:endParaRPr lang="da-DK" sz="1200" i="1" dirty="0"/>
          </a:p>
          <a:p>
            <a:r>
              <a:rPr lang="da-DK" sz="1200" dirty="0" smtClean="0"/>
              <a:t>(</a:t>
            </a:r>
            <a:r>
              <a:rPr lang="da-DK" sz="1200" dirty="0" err="1" smtClean="0"/>
              <a:t>excl</a:t>
            </a:r>
            <a:r>
              <a:rPr lang="da-DK" sz="1200" dirty="0" smtClean="0"/>
              <a:t>. </a:t>
            </a:r>
            <a:r>
              <a:rPr lang="da-DK" sz="1200" dirty="0"/>
              <a:t>r</a:t>
            </a:r>
            <a:r>
              <a:rPr lang="da-DK" sz="1200" dirty="0" smtClean="0"/>
              <a:t>esidents of </a:t>
            </a:r>
            <a:r>
              <a:rPr lang="da-DK" sz="1200" dirty="0"/>
              <a:t>GL) </a:t>
            </a:r>
            <a:r>
              <a:rPr lang="da-DK" sz="1200" dirty="0" smtClean="0"/>
              <a:t>in </a:t>
            </a:r>
            <a:r>
              <a:rPr lang="da-DK" sz="1200" dirty="0"/>
              <a:t>Q3-4 2015 vs Q3-4 2014</a:t>
            </a:r>
          </a:p>
          <a:p>
            <a:endParaRPr lang="da-DK" sz="1200" dirty="0"/>
          </a:p>
          <a:p>
            <a:r>
              <a:rPr lang="da-DK" sz="1200" b="1" dirty="0" smtClean="0"/>
              <a:t>49.4</a:t>
            </a:r>
            <a:r>
              <a:rPr lang="da-DK" sz="1200" b="1" dirty="0"/>
              <a:t>% </a:t>
            </a:r>
            <a:r>
              <a:rPr lang="da-DK" sz="1200" dirty="0" err="1" smtClean="0"/>
              <a:t>increase</a:t>
            </a:r>
            <a:r>
              <a:rPr lang="da-DK" sz="1200" dirty="0" smtClean="0"/>
              <a:t> in the </a:t>
            </a:r>
            <a:r>
              <a:rPr lang="da-DK" sz="1200" dirty="0" err="1" smtClean="0"/>
              <a:t>number</a:t>
            </a:r>
            <a:r>
              <a:rPr lang="da-DK" sz="1200" dirty="0" smtClean="0"/>
              <a:t> of </a:t>
            </a:r>
            <a:r>
              <a:rPr lang="da-DK" sz="1200" i="1" dirty="0" smtClean="0"/>
              <a:t>international </a:t>
            </a:r>
            <a:r>
              <a:rPr lang="da-DK" sz="1200" i="1" dirty="0" err="1" smtClean="0"/>
              <a:t>tourists</a:t>
            </a:r>
            <a:endParaRPr lang="da-DK" sz="1200" i="1" dirty="0"/>
          </a:p>
          <a:p>
            <a:r>
              <a:rPr lang="da-DK" sz="1200" dirty="0" smtClean="0"/>
              <a:t>(</a:t>
            </a:r>
            <a:r>
              <a:rPr lang="da-DK" sz="1200" dirty="0" err="1" smtClean="0"/>
              <a:t>excl</a:t>
            </a:r>
            <a:r>
              <a:rPr lang="da-DK" sz="1200" dirty="0" smtClean="0"/>
              <a:t>. residents of </a:t>
            </a:r>
            <a:r>
              <a:rPr lang="da-DK" sz="1200" dirty="0"/>
              <a:t>GL </a:t>
            </a:r>
            <a:r>
              <a:rPr lang="da-DK" sz="1200" dirty="0" smtClean="0"/>
              <a:t>and DK) in </a:t>
            </a:r>
            <a:r>
              <a:rPr lang="da-DK" sz="1200" dirty="0"/>
              <a:t>Q3-4 2015 vs Q3-4 2014		</a:t>
            </a:r>
          </a:p>
        </p:txBody>
      </p:sp>
      <p:sp>
        <p:nvSpPr>
          <p:cNvPr id="6" name="Tekstfelt 5"/>
          <p:cNvSpPr txBox="1"/>
          <p:nvPr/>
        </p:nvSpPr>
        <p:spPr>
          <a:xfrm>
            <a:off x="8587439" y="2144092"/>
            <a:ext cx="3265036" cy="3693319"/>
          </a:xfrm>
          <a:prstGeom prst="rect">
            <a:avLst/>
          </a:prstGeom>
          <a:noFill/>
        </p:spPr>
        <p:txBody>
          <a:bodyPr wrap="square" rtlCol="0">
            <a:spAutoFit/>
          </a:bodyPr>
          <a:lstStyle/>
          <a:p>
            <a:r>
              <a:rPr lang="da-DK" sz="1300" dirty="0" err="1" smtClean="0"/>
              <a:t>We</a:t>
            </a:r>
            <a:r>
              <a:rPr lang="da-DK" sz="1300" dirty="0" smtClean="0"/>
              <a:t> </a:t>
            </a:r>
            <a:r>
              <a:rPr lang="da-DK" sz="1300" dirty="0" err="1" smtClean="0"/>
              <a:t>are</a:t>
            </a:r>
            <a:r>
              <a:rPr lang="da-DK" sz="1300" dirty="0" smtClean="0"/>
              <a:t> </a:t>
            </a:r>
            <a:r>
              <a:rPr lang="da-DK" sz="1300" dirty="0" err="1" smtClean="0"/>
              <a:t>experiencing</a:t>
            </a:r>
            <a:r>
              <a:rPr lang="da-DK" sz="1300" dirty="0" smtClean="0"/>
              <a:t> a </a:t>
            </a:r>
            <a:r>
              <a:rPr lang="da-DK" sz="1300" dirty="0" err="1" smtClean="0"/>
              <a:t>strong</a:t>
            </a:r>
            <a:r>
              <a:rPr lang="da-DK" sz="1300" dirty="0" smtClean="0"/>
              <a:t> </a:t>
            </a:r>
            <a:r>
              <a:rPr lang="da-DK" sz="1300" dirty="0" err="1" smtClean="0"/>
              <a:t>growth</a:t>
            </a:r>
            <a:r>
              <a:rPr lang="da-DK" sz="1300" dirty="0" smtClean="0"/>
              <a:t> in </a:t>
            </a:r>
            <a:r>
              <a:rPr lang="da-DK" sz="1300" dirty="0" err="1" smtClean="0"/>
              <a:t>Other</a:t>
            </a:r>
            <a:r>
              <a:rPr lang="da-DK" sz="1300" dirty="0" smtClean="0"/>
              <a:t> European, Germany, </a:t>
            </a:r>
            <a:r>
              <a:rPr lang="da-DK" sz="1300" dirty="0"/>
              <a:t>USA, </a:t>
            </a:r>
            <a:r>
              <a:rPr lang="da-DK" sz="1300" dirty="0" smtClean="0"/>
              <a:t>France, </a:t>
            </a:r>
            <a:r>
              <a:rPr lang="da-DK" sz="1300" dirty="0"/>
              <a:t>Canada, </a:t>
            </a:r>
            <a:r>
              <a:rPr lang="da-DK" sz="1300" dirty="0" err="1" smtClean="0"/>
              <a:t>Iceland</a:t>
            </a:r>
            <a:r>
              <a:rPr lang="da-DK" sz="1300" dirty="0" smtClean="0"/>
              <a:t> and China. </a:t>
            </a:r>
            <a:r>
              <a:rPr lang="da-DK" sz="1300" dirty="0" err="1" smtClean="0"/>
              <a:t>After</a:t>
            </a:r>
            <a:r>
              <a:rPr lang="da-DK" sz="1300" dirty="0" smtClean="0"/>
              <a:t> Denmark </a:t>
            </a:r>
            <a:r>
              <a:rPr lang="da-DK" sz="1300" dirty="0" err="1" smtClean="0"/>
              <a:t>they</a:t>
            </a:r>
            <a:r>
              <a:rPr lang="da-DK" sz="1300" dirty="0" smtClean="0"/>
              <a:t> </a:t>
            </a:r>
            <a:r>
              <a:rPr lang="da-DK" sz="1300" dirty="0" err="1" smtClean="0"/>
              <a:t>represent</a:t>
            </a:r>
            <a:r>
              <a:rPr lang="da-DK" sz="1300" dirty="0" smtClean="0"/>
              <a:t> the </a:t>
            </a:r>
            <a:r>
              <a:rPr lang="da-DK" sz="1300" dirty="0" err="1" smtClean="0"/>
              <a:t>largest</a:t>
            </a:r>
            <a:r>
              <a:rPr lang="da-DK" sz="1300" dirty="0" smtClean="0"/>
              <a:t> </a:t>
            </a:r>
            <a:r>
              <a:rPr lang="da-DK" sz="1300" dirty="0" err="1" smtClean="0"/>
              <a:t>markets</a:t>
            </a:r>
            <a:r>
              <a:rPr lang="da-DK" sz="1300" dirty="0" smtClean="0"/>
              <a:t>. </a:t>
            </a:r>
          </a:p>
          <a:p>
            <a:endParaRPr lang="da-DK" sz="1300" dirty="0"/>
          </a:p>
          <a:p>
            <a:r>
              <a:rPr lang="da-DK" sz="1300" dirty="0" smtClean="0"/>
              <a:t>To </a:t>
            </a:r>
            <a:r>
              <a:rPr lang="da-DK" sz="1300" dirty="0" err="1" smtClean="0"/>
              <a:t>gain</a:t>
            </a:r>
            <a:r>
              <a:rPr lang="da-DK" sz="1300" dirty="0" smtClean="0"/>
              <a:t> more </a:t>
            </a:r>
            <a:r>
              <a:rPr lang="da-DK" sz="1300" dirty="0" err="1" smtClean="0"/>
              <a:t>insight</a:t>
            </a:r>
            <a:r>
              <a:rPr lang="da-DK" sz="1300" dirty="0" smtClean="0"/>
              <a:t> </a:t>
            </a:r>
            <a:r>
              <a:rPr lang="da-DK" sz="1300" dirty="0" err="1" smtClean="0"/>
              <a:t>into</a:t>
            </a:r>
            <a:r>
              <a:rPr lang="da-DK" sz="1300" dirty="0" smtClean="0"/>
              <a:t> the </a:t>
            </a:r>
            <a:r>
              <a:rPr lang="da-DK" sz="1300" dirty="0" err="1" smtClean="0"/>
              <a:t>category</a:t>
            </a:r>
            <a:r>
              <a:rPr lang="da-DK" sz="1300" dirty="0" smtClean="0"/>
              <a:t> </a:t>
            </a:r>
            <a:r>
              <a:rPr lang="da-DK" sz="1300" dirty="0" err="1" smtClean="0"/>
              <a:t>Other</a:t>
            </a:r>
            <a:r>
              <a:rPr lang="da-DK" sz="1300" dirty="0" smtClean="0"/>
              <a:t> European (country) </a:t>
            </a:r>
            <a:r>
              <a:rPr lang="da-DK" sz="1300" dirty="0" err="1" smtClean="0"/>
              <a:t>along</a:t>
            </a:r>
            <a:r>
              <a:rPr lang="da-DK" sz="1300" dirty="0" smtClean="0"/>
              <a:t> with </a:t>
            </a:r>
            <a:r>
              <a:rPr lang="da-DK" sz="1300" dirty="0" err="1" smtClean="0"/>
              <a:t>Mittarfeqarfiit</a:t>
            </a:r>
            <a:r>
              <a:rPr lang="da-DK" sz="1300" dirty="0" smtClean="0"/>
              <a:t> </a:t>
            </a:r>
            <a:r>
              <a:rPr lang="da-DK" sz="1300" dirty="0" err="1" smtClean="0"/>
              <a:t>we</a:t>
            </a:r>
            <a:r>
              <a:rPr lang="da-DK" sz="1300" dirty="0" smtClean="0"/>
              <a:t> have </a:t>
            </a:r>
            <a:r>
              <a:rPr lang="da-DK" sz="1300" dirty="0" err="1" smtClean="0"/>
              <a:t>added</a:t>
            </a:r>
            <a:r>
              <a:rPr lang="da-DK" sz="1300" dirty="0" smtClean="0"/>
              <a:t> </a:t>
            </a:r>
            <a:r>
              <a:rPr lang="da-DK" sz="1300" dirty="0" err="1" smtClean="0"/>
              <a:t>Austria</a:t>
            </a:r>
            <a:r>
              <a:rPr lang="da-DK" sz="1300" dirty="0" smtClean="0"/>
              <a:t>, </a:t>
            </a:r>
            <a:r>
              <a:rPr lang="da-DK" sz="1300" dirty="0" err="1" smtClean="0"/>
              <a:t>Switzerland</a:t>
            </a:r>
            <a:r>
              <a:rPr lang="da-DK" sz="1300" dirty="0" smtClean="0"/>
              <a:t>, </a:t>
            </a:r>
            <a:r>
              <a:rPr lang="da-DK" sz="1300" dirty="0"/>
              <a:t>Holland </a:t>
            </a:r>
            <a:r>
              <a:rPr lang="da-DK" sz="1300" dirty="0" smtClean="0"/>
              <a:t>and </a:t>
            </a:r>
            <a:r>
              <a:rPr lang="da-DK" sz="1300" dirty="0" err="1" smtClean="0"/>
              <a:t>Poland</a:t>
            </a:r>
            <a:r>
              <a:rPr lang="da-DK" sz="1300" dirty="0" smtClean="0"/>
              <a:t> from </a:t>
            </a:r>
            <a:r>
              <a:rPr lang="da-DK" sz="1300" dirty="0"/>
              <a:t>2016. </a:t>
            </a:r>
            <a:r>
              <a:rPr lang="da-DK" sz="1300" dirty="0" err="1" smtClean="0"/>
              <a:t>Furthermore</a:t>
            </a:r>
            <a:r>
              <a:rPr lang="da-DK" sz="1300" dirty="0" smtClean="0"/>
              <a:t> the </a:t>
            </a:r>
            <a:r>
              <a:rPr lang="da-DK" sz="1300" dirty="0" err="1" smtClean="0"/>
              <a:t>following</a:t>
            </a:r>
            <a:r>
              <a:rPr lang="da-DK" sz="1300" dirty="0" smtClean="0"/>
              <a:t> </a:t>
            </a:r>
            <a:r>
              <a:rPr lang="da-DK" sz="1300" dirty="0" err="1" smtClean="0"/>
              <a:t>Asian</a:t>
            </a:r>
            <a:r>
              <a:rPr lang="da-DK" sz="1300" dirty="0" smtClean="0"/>
              <a:t> </a:t>
            </a:r>
            <a:r>
              <a:rPr lang="da-DK" sz="1300" dirty="0" err="1" smtClean="0"/>
              <a:t>countries</a:t>
            </a:r>
            <a:r>
              <a:rPr lang="da-DK" sz="1300" dirty="0" smtClean="0"/>
              <a:t> have </a:t>
            </a:r>
            <a:r>
              <a:rPr lang="da-DK" sz="1300" dirty="0" err="1" smtClean="0"/>
              <a:t>been</a:t>
            </a:r>
            <a:r>
              <a:rPr lang="da-DK" sz="1300" dirty="0" smtClean="0"/>
              <a:t> </a:t>
            </a:r>
            <a:r>
              <a:rPr lang="da-DK" sz="1300" dirty="0" err="1" smtClean="0"/>
              <a:t>added</a:t>
            </a:r>
            <a:r>
              <a:rPr lang="da-DK" sz="1300" dirty="0" smtClean="0"/>
              <a:t>: Hong </a:t>
            </a:r>
            <a:r>
              <a:rPr lang="da-DK" sz="1300" dirty="0"/>
              <a:t>Kong, Singapore, Malaysia, </a:t>
            </a:r>
            <a:r>
              <a:rPr lang="da-DK" sz="1300" dirty="0" err="1" smtClean="0"/>
              <a:t>Indonesia</a:t>
            </a:r>
            <a:r>
              <a:rPr lang="da-DK" sz="1300" dirty="0" smtClean="0"/>
              <a:t>, South Korea and Australia.</a:t>
            </a:r>
            <a:endParaRPr lang="da-DK" sz="1300" dirty="0"/>
          </a:p>
          <a:p>
            <a:endParaRPr lang="da-DK" sz="1300" dirty="0"/>
          </a:p>
          <a:p>
            <a:r>
              <a:rPr lang="da-DK" sz="1300" dirty="0" smtClean="0"/>
              <a:t>Thus the </a:t>
            </a:r>
            <a:r>
              <a:rPr lang="da-DK" sz="1300" dirty="0" err="1" smtClean="0"/>
              <a:t>maximum</a:t>
            </a:r>
            <a:r>
              <a:rPr lang="da-DK" sz="1300" dirty="0" smtClean="0"/>
              <a:t> 26 </a:t>
            </a:r>
            <a:r>
              <a:rPr lang="da-DK" sz="1300" dirty="0" err="1" smtClean="0"/>
              <a:t>countries</a:t>
            </a:r>
            <a:r>
              <a:rPr lang="da-DK" sz="1300" dirty="0" smtClean="0"/>
              <a:t> </a:t>
            </a:r>
            <a:r>
              <a:rPr lang="da-DK" sz="1300" dirty="0" err="1" smtClean="0"/>
              <a:t>are</a:t>
            </a:r>
            <a:r>
              <a:rPr lang="da-DK" sz="1300" dirty="0" smtClean="0"/>
              <a:t> </a:t>
            </a:r>
            <a:r>
              <a:rPr lang="da-DK" sz="1300" dirty="0" err="1" smtClean="0"/>
              <a:t>registered</a:t>
            </a:r>
            <a:r>
              <a:rPr lang="da-DK" sz="1300" dirty="0" smtClean="0"/>
              <a:t> </a:t>
            </a:r>
            <a:r>
              <a:rPr lang="da-DK" sz="1300" dirty="0" err="1" smtClean="0"/>
              <a:t>according</a:t>
            </a:r>
            <a:r>
              <a:rPr lang="da-DK" sz="1300" dirty="0" smtClean="0"/>
              <a:t> to the </a:t>
            </a:r>
            <a:r>
              <a:rPr lang="da-DK" sz="1300" dirty="0" err="1" smtClean="0"/>
              <a:t>contract</a:t>
            </a:r>
            <a:r>
              <a:rPr lang="da-DK" sz="1300" dirty="0" smtClean="0"/>
              <a:t> with </a:t>
            </a:r>
            <a:r>
              <a:rPr lang="da-DK" sz="1300" dirty="0" err="1" smtClean="0"/>
              <a:t>Mittarfeqarfiit</a:t>
            </a:r>
            <a:r>
              <a:rPr lang="da-DK" sz="1300" dirty="0"/>
              <a:t>, </a:t>
            </a:r>
            <a:r>
              <a:rPr lang="da-DK" sz="1300" dirty="0" smtClean="0"/>
              <a:t>as the </a:t>
            </a:r>
            <a:r>
              <a:rPr lang="da-DK" sz="1300" dirty="0" err="1" smtClean="0"/>
              <a:t>registration</a:t>
            </a:r>
            <a:r>
              <a:rPr lang="da-DK" sz="1300" dirty="0" smtClean="0"/>
              <a:t> must </a:t>
            </a:r>
            <a:r>
              <a:rPr lang="da-DK" sz="1300" dirty="0" err="1" smtClean="0"/>
              <a:t>be</a:t>
            </a:r>
            <a:r>
              <a:rPr lang="da-DK" sz="1300" dirty="0" smtClean="0"/>
              <a:t> </a:t>
            </a:r>
            <a:r>
              <a:rPr lang="da-DK" sz="1300" dirty="0" err="1" smtClean="0"/>
              <a:t>completed</a:t>
            </a:r>
            <a:r>
              <a:rPr lang="da-DK" sz="1300" dirty="0" smtClean="0"/>
              <a:t> with just </a:t>
            </a:r>
            <a:r>
              <a:rPr lang="da-DK" sz="1300" dirty="0" err="1" smtClean="0"/>
              <a:t>one</a:t>
            </a:r>
            <a:r>
              <a:rPr lang="da-DK" sz="1300" dirty="0" smtClean="0"/>
              <a:t> </a:t>
            </a:r>
            <a:r>
              <a:rPr lang="da-DK" sz="1300" dirty="0" err="1" smtClean="0"/>
              <a:t>click</a:t>
            </a:r>
            <a:r>
              <a:rPr lang="da-DK" sz="1300" dirty="0" smtClean="0"/>
              <a:t> on an </a:t>
            </a:r>
            <a:r>
              <a:rPr lang="da-DK" sz="1300" dirty="0"/>
              <a:t>iPad </a:t>
            </a:r>
            <a:r>
              <a:rPr lang="da-DK" sz="1300" dirty="0" smtClean="0"/>
              <a:t>in </a:t>
            </a:r>
            <a:r>
              <a:rPr lang="da-DK" sz="1300" dirty="0" err="1" smtClean="0"/>
              <a:t>airport</a:t>
            </a:r>
            <a:r>
              <a:rPr lang="da-DK" sz="1300" dirty="0" smtClean="0"/>
              <a:t> </a:t>
            </a:r>
            <a:r>
              <a:rPr lang="da-DK" sz="1300" dirty="0" err="1" smtClean="0"/>
              <a:t>security</a:t>
            </a:r>
            <a:r>
              <a:rPr lang="da-DK" sz="1300" dirty="0" smtClean="0"/>
              <a:t>.</a:t>
            </a:r>
            <a:endParaRPr lang="da-DK" sz="1300" dirty="0"/>
          </a:p>
        </p:txBody>
      </p:sp>
      <p:sp>
        <p:nvSpPr>
          <p:cNvPr id="7" name="Tekstfelt 6"/>
          <p:cNvSpPr txBox="1"/>
          <p:nvPr/>
        </p:nvSpPr>
        <p:spPr>
          <a:xfrm>
            <a:off x="6408842" y="6069460"/>
            <a:ext cx="994183" cy="261610"/>
          </a:xfrm>
          <a:prstGeom prst="rect">
            <a:avLst/>
          </a:prstGeom>
          <a:noFill/>
        </p:spPr>
        <p:txBody>
          <a:bodyPr wrap="none" rtlCol="0">
            <a:spAutoFit/>
          </a:bodyPr>
          <a:lstStyle/>
          <a:p>
            <a:r>
              <a:rPr lang="da-DK" sz="1100" dirty="0" smtClean="0"/>
              <a:t>Source</a:t>
            </a:r>
            <a:r>
              <a:rPr lang="da-DK" sz="1100" dirty="0"/>
              <a:t>: stat.gl</a:t>
            </a:r>
          </a:p>
        </p:txBody>
      </p:sp>
      <p:sp>
        <p:nvSpPr>
          <p:cNvPr id="8" name="Tekstfelt 7"/>
          <p:cNvSpPr txBox="1"/>
          <p:nvPr/>
        </p:nvSpPr>
        <p:spPr>
          <a:xfrm>
            <a:off x="498615" y="914402"/>
            <a:ext cx="11180241" cy="1092607"/>
          </a:xfrm>
          <a:prstGeom prst="rect">
            <a:avLst/>
          </a:prstGeom>
          <a:noFill/>
        </p:spPr>
        <p:txBody>
          <a:bodyPr wrap="square" rtlCol="0">
            <a:spAutoFit/>
          </a:bodyPr>
          <a:lstStyle/>
          <a:p>
            <a:r>
              <a:rPr lang="da-DK" sz="1300" dirty="0"/>
              <a:t>Q3-4 2015 </a:t>
            </a:r>
            <a:r>
              <a:rPr lang="da-DK" sz="1300" dirty="0" err="1" smtClean="0"/>
              <a:t>was</a:t>
            </a:r>
            <a:r>
              <a:rPr lang="da-DK" sz="1300" dirty="0" smtClean="0"/>
              <a:t> </a:t>
            </a:r>
            <a:r>
              <a:rPr lang="da-DK" sz="1300" dirty="0" err="1" smtClean="0"/>
              <a:t>characterized</a:t>
            </a:r>
            <a:r>
              <a:rPr lang="da-DK" sz="1300" dirty="0" smtClean="0"/>
              <a:t> by </a:t>
            </a:r>
            <a:r>
              <a:rPr lang="da-DK" sz="1300" dirty="0" err="1" smtClean="0"/>
              <a:t>strong</a:t>
            </a:r>
            <a:r>
              <a:rPr lang="da-DK" sz="1300" dirty="0" smtClean="0"/>
              <a:t> </a:t>
            </a:r>
            <a:r>
              <a:rPr lang="da-DK" sz="1300" dirty="0" err="1" smtClean="0"/>
              <a:t>growth</a:t>
            </a:r>
            <a:r>
              <a:rPr lang="da-DK" sz="1300" dirty="0" smtClean="0"/>
              <a:t> in the </a:t>
            </a:r>
            <a:r>
              <a:rPr lang="da-DK" sz="1300" dirty="0" err="1" smtClean="0"/>
              <a:t>category</a:t>
            </a:r>
            <a:r>
              <a:rPr lang="da-DK" sz="1300" dirty="0" smtClean="0"/>
              <a:t> of </a:t>
            </a:r>
            <a:r>
              <a:rPr lang="da-DK" sz="1300" i="1" dirty="0" smtClean="0"/>
              <a:t>international </a:t>
            </a:r>
            <a:r>
              <a:rPr lang="da-DK" sz="1300" i="1" dirty="0" err="1" smtClean="0"/>
              <a:t>tourists</a:t>
            </a:r>
            <a:r>
              <a:rPr lang="da-DK" sz="1300" i="1" dirty="0" smtClean="0"/>
              <a:t> </a:t>
            </a:r>
            <a:r>
              <a:rPr lang="da-DK" sz="1300" dirty="0" smtClean="0"/>
              <a:t>of</a:t>
            </a:r>
            <a:r>
              <a:rPr lang="da-DK" sz="1300" i="1" dirty="0" smtClean="0"/>
              <a:t> </a:t>
            </a:r>
            <a:r>
              <a:rPr lang="da-DK" sz="1300" b="1" dirty="0" smtClean="0"/>
              <a:t>49.4</a:t>
            </a:r>
            <a:r>
              <a:rPr lang="da-DK" sz="1300" b="1" dirty="0"/>
              <a:t>% </a:t>
            </a:r>
            <a:r>
              <a:rPr lang="da-DK" sz="1300" dirty="0" smtClean="0"/>
              <a:t>(</a:t>
            </a:r>
            <a:r>
              <a:rPr lang="da-DK" sz="1300" dirty="0" err="1" smtClean="0"/>
              <a:t>excl</a:t>
            </a:r>
            <a:r>
              <a:rPr lang="da-DK" sz="1300" dirty="0" smtClean="0"/>
              <a:t>. </a:t>
            </a:r>
            <a:r>
              <a:rPr lang="da-DK" sz="1300" dirty="0"/>
              <a:t>r</a:t>
            </a:r>
            <a:r>
              <a:rPr lang="da-DK" sz="1300" dirty="0" smtClean="0"/>
              <a:t>esidents of GL and </a:t>
            </a:r>
            <a:r>
              <a:rPr lang="da-DK" sz="1300" dirty="0"/>
              <a:t>DK). </a:t>
            </a:r>
            <a:r>
              <a:rPr lang="da-DK" sz="1300" dirty="0" smtClean="0"/>
              <a:t>Q3-4 </a:t>
            </a:r>
            <a:r>
              <a:rPr lang="da-DK" sz="1300" dirty="0"/>
              <a:t>2015 </a:t>
            </a:r>
            <a:r>
              <a:rPr lang="da-DK" sz="1300" dirty="0" smtClean="0"/>
              <a:t>at the same time </a:t>
            </a:r>
            <a:r>
              <a:rPr lang="da-DK" sz="1300" dirty="0" err="1" smtClean="0"/>
              <a:t>saw</a:t>
            </a:r>
            <a:r>
              <a:rPr lang="da-DK" sz="1300" dirty="0" smtClean="0"/>
              <a:t> </a:t>
            </a:r>
            <a:r>
              <a:rPr lang="da-DK" sz="1300" b="1" dirty="0" smtClean="0"/>
              <a:t>8.8</a:t>
            </a:r>
            <a:r>
              <a:rPr lang="da-DK" sz="1300" b="1" dirty="0"/>
              <a:t>% </a:t>
            </a:r>
            <a:r>
              <a:rPr lang="da-DK" sz="1300" dirty="0" err="1" smtClean="0"/>
              <a:t>fewer</a:t>
            </a:r>
            <a:r>
              <a:rPr lang="da-DK" sz="1300" dirty="0" smtClean="0"/>
              <a:t> GL residents </a:t>
            </a:r>
            <a:r>
              <a:rPr lang="da-DK" sz="1300" dirty="0" err="1" smtClean="0"/>
              <a:t>compared</a:t>
            </a:r>
            <a:r>
              <a:rPr lang="da-DK" sz="1300" dirty="0" smtClean="0"/>
              <a:t> to the same </a:t>
            </a:r>
            <a:r>
              <a:rPr lang="da-DK" sz="1300" dirty="0" err="1" smtClean="0"/>
              <a:t>period</a:t>
            </a:r>
            <a:r>
              <a:rPr lang="da-DK" sz="1300" dirty="0" smtClean="0"/>
              <a:t> in 2014</a:t>
            </a:r>
            <a:r>
              <a:rPr lang="da-DK" sz="1300" dirty="0"/>
              <a:t>. </a:t>
            </a:r>
            <a:r>
              <a:rPr lang="da-DK" sz="1300" dirty="0" smtClean="0"/>
              <a:t>The </a:t>
            </a:r>
            <a:r>
              <a:rPr lang="da-DK" sz="1300" dirty="0" err="1" smtClean="0"/>
              <a:t>number</a:t>
            </a:r>
            <a:r>
              <a:rPr lang="da-DK" sz="1300" dirty="0" smtClean="0"/>
              <a:t> of DK residents is status quo. </a:t>
            </a:r>
            <a:r>
              <a:rPr lang="da-DK" sz="1300" dirty="0" err="1" smtClean="0"/>
              <a:t>Every</a:t>
            </a:r>
            <a:r>
              <a:rPr lang="da-DK" sz="1300" dirty="0" smtClean="0"/>
              <a:t> </a:t>
            </a:r>
            <a:r>
              <a:rPr lang="da-DK" sz="1300" dirty="0" err="1" smtClean="0"/>
              <a:t>second</a:t>
            </a:r>
            <a:r>
              <a:rPr lang="da-DK" sz="1300" dirty="0" smtClean="0"/>
              <a:t> </a:t>
            </a:r>
            <a:r>
              <a:rPr lang="da-DK" sz="1300" dirty="0" err="1" smtClean="0"/>
              <a:t>flight</a:t>
            </a:r>
            <a:r>
              <a:rPr lang="da-DK" sz="1300" dirty="0" smtClean="0"/>
              <a:t> </a:t>
            </a:r>
            <a:r>
              <a:rPr lang="da-DK" sz="1300" dirty="0" err="1" smtClean="0"/>
              <a:t>passenger</a:t>
            </a:r>
            <a:r>
              <a:rPr lang="da-DK" sz="1300" dirty="0" smtClean="0"/>
              <a:t> in Q3-4 </a:t>
            </a:r>
            <a:r>
              <a:rPr lang="da-DK" sz="1300" dirty="0"/>
              <a:t>2015 </a:t>
            </a:r>
            <a:r>
              <a:rPr lang="da-DK" sz="1300" dirty="0" smtClean="0"/>
              <a:t>is a resident of a </a:t>
            </a:r>
            <a:r>
              <a:rPr lang="da-DK" sz="1300" dirty="0" err="1" smtClean="0"/>
              <a:t>different</a:t>
            </a:r>
            <a:r>
              <a:rPr lang="da-DK" sz="1300" dirty="0" smtClean="0"/>
              <a:t> country </a:t>
            </a:r>
            <a:r>
              <a:rPr lang="da-DK" sz="1300" dirty="0" err="1" smtClean="0"/>
              <a:t>than</a:t>
            </a:r>
            <a:r>
              <a:rPr lang="da-DK" sz="1300" dirty="0" smtClean="0"/>
              <a:t> GL and </a:t>
            </a:r>
            <a:r>
              <a:rPr lang="da-DK" sz="1300" dirty="0"/>
              <a:t>DK. </a:t>
            </a:r>
            <a:r>
              <a:rPr lang="da-DK" sz="1300" dirty="0" smtClean="0"/>
              <a:t>In 2014 the same </a:t>
            </a:r>
            <a:r>
              <a:rPr lang="da-DK" sz="1300" dirty="0" err="1" smtClean="0"/>
              <a:t>could</a:t>
            </a:r>
            <a:r>
              <a:rPr lang="da-DK" sz="1300" dirty="0" smtClean="0"/>
              <a:t> </a:t>
            </a:r>
            <a:r>
              <a:rPr lang="da-DK" sz="1300" dirty="0" err="1" smtClean="0"/>
              <a:t>only</a:t>
            </a:r>
            <a:r>
              <a:rPr lang="da-DK" sz="1300" dirty="0" smtClean="0"/>
              <a:t> </a:t>
            </a:r>
            <a:r>
              <a:rPr lang="da-DK" sz="1300" dirty="0" err="1" smtClean="0"/>
              <a:t>be</a:t>
            </a:r>
            <a:r>
              <a:rPr lang="da-DK" sz="1300" dirty="0" smtClean="0"/>
              <a:t> </a:t>
            </a:r>
            <a:r>
              <a:rPr lang="da-DK" sz="1300" dirty="0" err="1" smtClean="0"/>
              <a:t>said</a:t>
            </a:r>
            <a:r>
              <a:rPr lang="da-DK" sz="1300" dirty="0" smtClean="0"/>
              <a:t> for </a:t>
            </a:r>
            <a:r>
              <a:rPr lang="da-DK" sz="1300" dirty="0" err="1" smtClean="0"/>
              <a:t>every</a:t>
            </a:r>
            <a:r>
              <a:rPr lang="da-DK" sz="1300" dirty="0" smtClean="0"/>
              <a:t> </a:t>
            </a:r>
            <a:r>
              <a:rPr lang="da-DK" sz="1300" dirty="0" err="1" smtClean="0"/>
              <a:t>third</a:t>
            </a:r>
            <a:r>
              <a:rPr lang="da-DK" sz="1300" dirty="0" smtClean="0"/>
              <a:t> </a:t>
            </a:r>
            <a:r>
              <a:rPr lang="da-DK" sz="1300" dirty="0" err="1" smtClean="0"/>
              <a:t>passenger</a:t>
            </a:r>
            <a:r>
              <a:rPr lang="da-DK" sz="1300" dirty="0" smtClean="0"/>
              <a:t>. In </a:t>
            </a:r>
            <a:r>
              <a:rPr lang="da-DK" sz="1300" dirty="0"/>
              <a:t>2008 </a:t>
            </a:r>
            <a:r>
              <a:rPr lang="da-DK" sz="1300" dirty="0" smtClean="0"/>
              <a:t>the total </a:t>
            </a:r>
            <a:r>
              <a:rPr lang="da-DK" sz="1300" dirty="0" err="1" smtClean="0"/>
              <a:t>number</a:t>
            </a:r>
            <a:r>
              <a:rPr lang="da-DK" sz="1300" dirty="0" smtClean="0"/>
              <a:t> of </a:t>
            </a:r>
            <a:r>
              <a:rPr lang="da-DK" sz="1300" dirty="0" err="1" smtClean="0"/>
              <a:t>flight</a:t>
            </a:r>
            <a:r>
              <a:rPr lang="da-DK" sz="1300" dirty="0" smtClean="0"/>
              <a:t> </a:t>
            </a:r>
            <a:r>
              <a:rPr lang="da-DK" sz="1300" dirty="0" err="1" smtClean="0"/>
              <a:t>passengers</a:t>
            </a:r>
            <a:r>
              <a:rPr lang="da-DK" sz="1300" dirty="0" smtClean="0"/>
              <a:t> </a:t>
            </a:r>
            <a:r>
              <a:rPr lang="da-DK" sz="1300" dirty="0" err="1" smtClean="0"/>
              <a:t>peaked</a:t>
            </a:r>
            <a:r>
              <a:rPr lang="da-DK" sz="1300" dirty="0" smtClean="0"/>
              <a:t> at 76,068 </a:t>
            </a:r>
            <a:r>
              <a:rPr lang="da-DK" sz="1300" dirty="0" err="1"/>
              <a:t>pax</a:t>
            </a:r>
            <a:r>
              <a:rPr lang="da-DK" sz="1300" dirty="0"/>
              <a:t>, </a:t>
            </a:r>
            <a:r>
              <a:rPr lang="da-DK" sz="1300" dirty="0" smtClean="0"/>
              <a:t>and </a:t>
            </a:r>
            <a:r>
              <a:rPr lang="da-DK" sz="1300" dirty="0" err="1" smtClean="0"/>
              <a:t>decreased</a:t>
            </a:r>
            <a:r>
              <a:rPr lang="da-DK" sz="1300" dirty="0" smtClean="0"/>
              <a:t> to 69,580 </a:t>
            </a:r>
            <a:r>
              <a:rPr lang="da-DK" sz="1300" dirty="0" err="1"/>
              <a:t>pax</a:t>
            </a:r>
            <a:r>
              <a:rPr lang="da-DK" sz="1300" dirty="0"/>
              <a:t> </a:t>
            </a:r>
            <a:r>
              <a:rPr lang="da-DK" sz="1300" dirty="0" smtClean="0"/>
              <a:t>in </a:t>
            </a:r>
            <a:r>
              <a:rPr lang="da-DK" sz="1300" dirty="0"/>
              <a:t>2014. </a:t>
            </a:r>
            <a:r>
              <a:rPr lang="da-DK" sz="1300" dirty="0" smtClean="0"/>
              <a:t>With an </a:t>
            </a:r>
            <a:r>
              <a:rPr lang="da-DK" sz="1300" dirty="0" err="1" smtClean="0"/>
              <a:t>increase</a:t>
            </a:r>
            <a:r>
              <a:rPr lang="da-DK" sz="1300" dirty="0" smtClean="0"/>
              <a:t> of </a:t>
            </a:r>
            <a:r>
              <a:rPr lang="da-DK" sz="1300" b="1" dirty="0" smtClean="0"/>
              <a:t>11.3% </a:t>
            </a:r>
            <a:r>
              <a:rPr lang="da-DK" sz="1300" dirty="0" smtClean="0"/>
              <a:t>(Q3-4 2015) in the total </a:t>
            </a:r>
            <a:r>
              <a:rPr lang="da-DK" sz="1300" dirty="0" err="1" smtClean="0"/>
              <a:t>number</a:t>
            </a:r>
            <a:r>
              <a:rPr lang="da-DK" sz="1300" dirty="0" smtClean="0"/>
              <a:t> of </a:t>
            </a:r>
            <a:r>
              <a:rPr lang="da-DK" sz="1300" dirty="0" err="1" smtClean="0"/>
              <a:t>flight</a:t>
            </a:r>
            <a:r>
              <a:rPr lang="da-DK" sz="1300" dirty="0" smtClean="0"/>
              <a:t> </a:t>
            </a:r>
            <a:r>
              <a:rPr lang="da-DK" sz="1300" dirty="0" err="1" smtClean="0"/>
              <a:t>passengers,</a:t>
            </a:r>
            <a:r>
              <a:rPr lang="da-DK" sz="1300" dirty="0" smtClean="0"/>
              <a:t> 2015 is the </a:t>
            </a:r>
            <a:r>
              <a:rPr lang="da-DK" sz="1300" dirty="0" err="1" smtClean="0"/>
              <a:t>best</a:t>
            </a:r>
            <a:r>
              <a:rPr lang="da-DK" sz="1300" dirty="0" smtClean="0"/>
              <a:t> </a:t>
            </a:r>
            <a:r>
              <a:rPr lang="da-DK" sz="1300" dirty="0" err="1" smtClean="0"/>
              <a:t>year</a:t>
            </a:r>
            <a:r>
              <a:rPr lang="da-DK" sz="1300" dirty="0" smtClean="0"/>
              <a:t> so far with 80,862 </a:t>
            </a:r>
            <a:r>
              <a:rPr lang="da-DK" sz="1300" dirty="0" err="1"/>
              <a:t>pax</a:t>
            </a:r>
            <a:r>
              <a:rPr lang="da-DK" sz="1300" dirty="0"/>
              <a:t>. </a:t>
            </a:r>
            <a:r>
              <a:rPr lang="da-DK" sz="1300" dirty="0" err="1" smtClean="0"/>
              <a:t>Please</a:t>
            </a:r>
            <a:r>
              <a:rPr lang="da-DK" sz="1300" dirty="0" smtClean="0"/>
              <a:t> note </a:t>
            </a:r>
            <a:r>
              <a:rPr lang="da-DK" sz="1300" dirty="0" err="1" smtClean="0"/>
              <a:t>that</a:t>
            </a:r>
            <a:r>
              <a:rPr lang="da-DK" sz="1300" dirty="0" smtClean="0"/>
              <a:t> </a:t>
            </a:r>
            <a:r>
              <a:rPr lang="da-DK" sz="1300" dirty="0" err="1" smtClean="0"/>
              <a:t>flight</a:t>
            </a:r>
            <a:r>
              <a:rPr lang="da-DK" sz="1300" dirty="0" smtClean="0"/>
              <a:t> </a:t>
            </a:r>
            <a:r>
              <a:rPr lang="da-DK" sz="1300" dirty="0" err="1" smtClean="0"/>
              <a:t>passenger</a:t>
            </a:r>
            <a:r>
              <a:rPr lang="da-DK" sz="1300" dirty="0" smtClean="0"/>
              <a:t> country of </a:t>
            </a:r>
            <a:r>
              <a:rPr lang="da-DK" sz="1300" dirty="0" err="1" smtClean="0"/>
              <a:t>residence</a:t>
            </a:r>
            <a:r>
              <a:rPr lang="da-DK" sz="1300" dirty="0" smtClean="0"/>
              <a:t> has </a:t>
            </a:r>
            <a:r>
              <a:rPr lang="da-DK" sz="1300" dirty="0" err="1" smtClean="0"/>
              <a:t>only</a:t>
            </a:r>
            <a:r>
              <a:rPr lang="da-DK" sz="1300" dirty="0" smtClean="0"/>
              <a:t> </a:t>
            </a:r>
            <a:r>
              <a:rPr lang="da-DK" sz="1300" dirty="0" err="1" smtClean="0"/>
              <a:t>been</a:t>
            </a:r>
            <a:r>
              <a:rPr lang="da-DK" sz="1300" dirty="0" smtClean="0"/>
              <a:t> </a:t>
            </a:r>
            <a:r>
              <a:rPr lang="da-DK" sz="1300" dirty="0" err="1" smtClean="0"/>
              <a:t>registered</a:t>
            </a:r>
            <a:r>
              <a:rPr lang="da-DK" sz="1300" dirty="0" smtClean="0"/>
              <a:t> </a:t>
            </a:r>
            <a:r>
              <a:rPr lang="da-DK" sz="1300" dirty="0" err="1" smtClean="0"/>
              <a:t>since</a:t>
            </a:r>
            <a:r>
              <a:rPr lang="da-DK" sz="1300" dirty="0" smtClean="0"/>
              <a:t> </a:t>
            </a:r>
            <a:r>
              <a:rPr lang="da-DK" sz="1300" dirty="0" err="1" smtClean="0"/>
              <a:t>July</a:t>
            </a:r>
            <a:r>
              <a:rPr lang="da-DK" sz="1300" dirty="0" smtClean="0"/>
              <a:t> 2014.</a:t>
            </a:r>
            <a:endParaRPr lang="da-DK" sz="1300" dirty="0"/>
          </a:p>
        </p:txBody>
      </p:sp>
      <p:pic>
        <p:nvPicPr>
          <p:cNvPr id="9" name="Bille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5750" y="250047"/>
            <a:ext cx="1184476" cy="647908"/>
          </a:xfrm>
          <a:prstGeom prst="rect">
            <a:avLst/>
          </a:prstGeom>
        </p:spPr>
      </p:pic>
    </p:spTree>
    <p:extLst>
      <p:ext uri="{BB962C8B-B14F-4D97-AF65-F5344CB8AC3E}">
        <p14:creationId xmlns:p14="http://schemas.microsoft.com/office/powerpoint/2010/main" val="29885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713" y="1983255"/>
            <a:ext cx="6403216" cy="4447523"/>
          </a:xfrm>
          <a:prstGeom prst="rect">
            <a:avLst/>
          </a:prstGeom>
        </p:spPr>
      </p:pic>
      <p:sp>
        <p:nvSpPr>
          <p:cNvPr id="7" name="Tekstfelt 6"/>
          <p:cNvSpPr txBox="1"/>
          <p:nvPr/>
        </p:nvSpPr>
        <p:spPr>
          <a:xfrm>
            <a:off x="6217809" y="5699558"/>
            <a:ext cx="1067152" cy="276999"/>
          </a:xfrm>
          <a:prstGeom prst="rect">
            <a:avLst/>
          </a:prstGeom>
          <a:noFill/>
        </p:spPr>
        <p:txBody>
          <a:bodyPr wrap="none" rtlCol="0">
            <a:spAutoFit/>
          </a:bodyPr>
          <a:lstStyle/>
          <a:p>
            <a:r>
              <a:rPr lang="da-DK" sz="1200"/>
              <a:t>Source: stat.gl</a:t>
            </a:r>
          </a:p>
        </p:txBody>
      </p:sp>
      <p:sp>
        <p:nvSpPr>
          <p:cNvPr id="8" name="Tekstfelt 7"/>
          <p:cNvSpPr txBox="1"/>
          <p:nvPr/>
        </p:nvSpPr>
        <p:spPr>
          <a:xfrm>
            <a:off x="463890" y="912402"/>
            <a:ext cx="11099219" cy="954107"/>
          </a:xfrm>
          <a:prstGeom prst="rect">
            <a:avLst/>
          </a:prstGeom>
          <a:noFill/>
        </p:spPr>
        <p:txBody>
          <a:bodyPr wrap="square" rtlCol="0">
            <a:spAutoFit/>
          </a:bodyPr>
          <a:lstStyle/>
          <a:p>
            <a:r>
              <a:rPr lang="da-DK" sz="1400" dirty="0"/>
              <a:t>On the basis of the </a:t>
            </a:r>
            <a:r>
              <a:rPr lang="da-DK" sz="1400" i="1" dirty="0"/>
              <a:t>Country of Residence </a:t>
            </a:r>
            <a:r>
              <a:rPr lang="da-DK" sz="1400" dirty="0"/>
              <a:t>registration of flight passengers, we can now see the overall distribution for 2015. We cannot yet, though, compare with the calendar year 2014, as the registration only started in Q3-14. 2008 was until recently the year with the most flight passengers (76.068 pax). During the years 2008 through 2014 (with 69.580 pax), there was a general tendency of decline in the number of annually passengers. 2015 now shows to have the highest number ever (80.862 pax) and an overall growth of </a:t>
            </a:r>
            <a:r>
              <a:rPr lang="da-DK" sz="1400" b="1" dirty="0"/>
              <a:t>11,3% </a:t>
            </a:r>
            <a:r>
              <a:rPr lang="da-DK" sz="1400" dirty="0"/>
              <a:t>compared to 2014.</a:t>
            </a:r>
          </a:p>
        </p:txBody>
      </p:sp>
      <p:sp>
        <p:nvSpPr>
          <p:cNvPr id="5" name="Tekstfelt 4"/>
          <p:cNvSpPr txBox="1"/>
          <p:nvPr/>
        </p:nvSpPr>
        <p:spPr>
          <a:xfrm>
            <a:off x="2268638" y="1983255"/>
            <a:ext cx="5467522" cy="307777"/>
          </a:xfrm>
          <a:prstGeom prst="rect">
            <a:avLst/>
          </a:prstGeom>
          <a:noFill/>
        </p:spPr>
        <p:txBody>
          <a:bodyPr wrap="none" rtlCol="0">
            <a:spAutoFit/>
          </a:bodyPr>
          <a:lstStyle/>
          <a:p>
            <a:r>
              <a:rPr lang="da-DK" sz="1400" b="1"/>
              <a:t>Number of flight passengers out of Greenland, by Country of Residence</a:t>
            </a:r>
          </a:p>
        </p:txBody>
      </p:sp>
      <p:sp>
        <p:nvSpPr>
          <p:cNvPr id="10" name="Tekstfelt 9"/>
          <p:cNvSpPr txBox="1"/>
          <p:nvPr/>
        </p:nvSpPr>
        <p:spPr>
          <a:xfrm>
            <a:off x="498616" y="257716"/>
            <a:ext cx="3983398" cy="461665"/>
          </a:xfrm>
          <a:prstGeom prst="rect">
            <a:avLst/>
          </a:prstGeom>
          <a:noFill/>
        </p:spPr>
        <p:txBody>
          <a:bodyPr wrap="none" rtlCol="0">
            <a:spAutoFit/>
          </a:bodyPr>
          <a:lstStyle/>
          <a:p>
            <a:r>
              <a:rPr lang="da-DK" sz="2400" dirty="0" smtClean="0">
                <a:ea typeface="Pioneerbrush" charset="0"/>
                <a:cs typeface="Pioneerbrush" charset="0"/>
              </a:rPr>
              <a:t>FLIGHT PASSENGER STATISTICS</a:t>
            </a:r>
            <a:endParaRPr lang="da-DK" sz="2400" dirty="0">
              <a:ea typeface="Pioneerbrush" charset="0"/>
              <a:cs typeface="Pioneerbrush" charset="0"/>
            </a:endParaRPr>
          </a:p>
        </p:txBody>
      </p:sp>
      <p:sp>
        <p:nvSpPr>
          <p:cNvPr id="11" name="Tekstfelt 10"/>
          <p:cNvSpPr txBox="1"/>
          <p:nvPr/>
        </p:nvSpPr>
        <p:spPr>
          <a:xfrm>
            <a:off x="8299048" y="2511706"/>
            <a:ext cx="3264061" cy="2462213"/>
          </a:xfrm>
          <a:prstGeom prst="rect">
            <a:avLst/>
          </a:prstGeom>
          <a:noFill/>
        </p:spPr>
        <p:txBody>
          <a:bodyPr wrap="square" rtlCol="0">
            <a:spAutoFit/>
          </a:bodyPr>
          <a:lstStyle/>
          <a:p>
            <a:r>
              <a:rPr lang="da-DK" sz="1400"/>
              <a:t>The red colour in the graph to the left represents all of the tourist segments.</a:t>
            </a:r>
          </a:p>
          <a:p>
            <a:endParaRPr lang="da-DK" sz="1400"/>
          </a:p>
          <a:p>
            <a:r>
              <a:rPr lang="da-DK" sz="1400"/>
              <a:t>If the distribution among Countries of Residence reflected in the Q3-4 2015 report turns out to reflect a trend for the coming years, then we should expect the share of Greenlandic residents – maybe even also Danish residents to become smaller. The volume and share of other countries should increase accordingly.</a:t>
            </a:r>
          </a:p>
        </p:txBody>
      </p:sp>
      <p:pic>
        <p:nvPicPr>
          <p:cNvPr id="9" name="Bille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5750" y="250047"/>
            <a:ext cx="1184476" cy="647908"/>
          </a:xfrm>
          <a:prstGeom prst="rect">
            <a:avLst/>
          </a:prstGeom>
        </p:spPr>
      </p:pic>
    </p:spTree>
    <p:extLst>
      <p:ext uri="{BB962C8B-B14F-4D97-AF65-F5344CB8AC3E}">
        <p14:creationId xmlns:p14="http://schemas.microsoft.com/office/powerpoint/2010/main" val="1537292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498616" y="385041"/>
            <a:ext cx="2468561" cy="461665"/>
          </a:xfrm>
          <a:prstGeom prst="rect">
            <a:avLst/>
          </a:prstGeom>
          <a:noFill/>
        </p:spPr>
        <p:txBody>
          <a:bodyPr wrap="none" rtlCol="0">
            <a:spAutoFit/>
          </a:bodyPr>
          <a:lstStyle/>
          <a:p>
            <a:r>
              <a:rPr lang="da-DK" sz="2400" dirty="0" smtClean="0">
                <a:ea typeface="Pioneerbrush" charset="0"/>
                <a:cs typeface="Pioneerbrush" charset="0"/>
              </a:rPr>
              <a:t>CRUISE STATISTICS</a:t>
            </a:r>
            <a:endParaRPr lang="da-DK" sz="2400" dirty="0">
              <a:ea typeface="Pioneerbrush" charset="0"/>
              <a:cs typeface="Pioneerbrush" charset="0"/>
            </a:endParaRPr>
          </a:p>
        </p:txBody>
      </p:sp>
      <p:sp>
        <p:nvSpPr>
          <p:cNvPr id="6" name="Tekstfelt 5"/>
          <p:cNvSpPr txBox="1"/>
          <p:nvPr/>
        </p:nvSpPr>
        <p:spPr>
          <a:xfrm>
            <a:off x="7905037" y="1655141"/>
            <a:ext cx="3970586" cy="5047536"/>
          </a:xfrm>
          <a:prstGeom prst="rect">
            <a:avLst/>
          </a:prstGeom>
          <a:noFill/>
        </p:spPr>
        <p:txBody>
          <a:bodyPr wrap="square" rtlCol="0">
            <a:spAutoFit/>
          </a:bodyPr>
          <a:lstStyle/>
          <a:p>
            <a:r>
              <a:rPr lang="da-DK" sz="1400" dirty="0" smtClean="0"/>
              <a:t>As per the 1st of </a:t>
            </a:r>
            <a:r>
              <a:rPr lang="da-DK" sz="1400" dirty="0" err="1" smtClean="0"/>
              <a:t>January</a:t>
            </a:r>
            <a:r>
              <a:rPr lang="da-DK" sz="1400" dirty="0" smtClean="0"/>
              <a:t> 2015 the </a:t>
            </a:r>
            <a:r>
              <a:rPr lang="da-DK" sz="1400" dirty="0" err="1" smtClean="0"/>
              <a:t>pax</a:t>
            </a:r>
            <a:r>
              <a:rPr lang="da-DK" sz="1400" dirty="0" smtClean="0"/>
              <a:t> </a:t>
            </a:r>
            <a:r>
              <a:rPr lang="da-DK" sz="1400" dirty="0" err="1"/>
              <a:t>tax</a:t>
            </a:r>
            <a:r>
              <a:rPr lang="da-DK" sz="1400" dirty="0"/>
              <a:t> </a:t>
            </a:r>
            <a:r>
              <a:rPr lang="da-DK" sz="1400" dirty="0" smtClean="0"/>
              <a:t>(</a:t>
            </a:r>
            <a:r>
              <a:rPr lang="da-DK" sz="1400" dirty="0" err="1" smtClean="0"/>
              <a:t>tax</a:t>
            </a:r>
            <a:r>
              <a:rPr lang="da-DK" sz="1400" dirty="0" smtClean="0"/>
              <a:t> per </a:t>
            </a:r>
            <a:r>
              <a:rPr lang="da-DK" sz="1400" dirty="0" err="1" smtClean="0"/>
              <a:t>passenger</a:t>
            </a:r>
            <a:r>
              <a:rPr lang="da-DK" sz="1400" dirty="0" smtClean="0"/>
              <a:t>) </a:t>
            </a:r>
            <a:r>
              <a:rPr lang="da-DK" sz="1400" dirty="0" err="1" smtClean="0"/>
              <a:t>was</a:t>
            </a:r>
            <a:r>
              <a:rPr lang="da-DK" sz="1400" dirty="0" smtClean="0"/>
              <a:t> changed to a port </a:t>
            </a:r>
            <a:r>
              <a:rPr lang="da-DK" sz="1400" dirty="0" err="1" smtClean="0"/>
              <a:t>call</a:t>
            </a:r>
            <a:r>
              <a:rPr lang="da-DK" sz="1400" dirty="0" smtClean="0"/>
              <a:t> </a:t>
            </a:r>
            <a:r>
              <a:rPr lang="da-DK" sz="1400" dirty="0" err="1" smtClean="0"/>
              <a:t>tax</a:t>
            </a:r>
            <a:r>
              <a:rPr lang="da-DK" sz="1400" dirty="0" smtClean="0"/>
              <a:t> dependent on the </a:t>
            </a:r>
            <a:r>
              <a:rPr lang="da-DK" sz="1400" dirty="0" err="1" smtClean="0"/>
              <a:t>number</a:t>
            </a:r>
            <a:r>
              <a:rPr lang="da-DK" sz="1400" dirty="0" smtClean="0"/>
              <a:t> of port </a:t>
            </a:r>
            <a:r>
              <a:rPr lang="da-DK" sz="1400" dirty="0" err="1" smtClean="0"/>
              <a:t>calls</a:t>
            </a:r>
            <a:r>
              <a:rPr lang="da-DK" sz="1400" dirty="0" smtClean="0"/>
              <a:t> per </a:t>
            </a:r>
            <a:r>
              <a:rPr lang="da-DK" sz="1400" dirty="0" err="1" smtClean="0"/>
              <a:t>gross</a:t>
            </a:r>
            <a:r>
              <a:rPr lang="da-DK" sz="1400" dirty="0" smtClean="0"/>
              <a:t> tonnage. This </a:t>
            </a:r>
            <a:r>
              <a:rPr lang="da-DK" sz="1400" dirty="0" err="1" smtClean="0"/>
              <a:t>will</a:t>
            </a:r>
            <a:r>
              <a:rPr lang="da-DK" sz="1400" dirty="0" smtClean="0"/>
              <a:t> </a:t>
            </a:r>
            <a:r>
              <a:rPr lang="da-DK" sz="1400" dirty="0" err="1" smtClean="0"/>
              <a:t>make</a:t>
            </a:r>
            <a:r>
              <a:rPr lang="da-DK" sz="1400" dirty="0" smtClean="0"/>
              <a:t> it </a:t>
            </a:r>
            <a:r>
              <a:rPr lang="da-DK" sz="1400" dirty="0" err="1" smtClean="0"/>
              <a:t>cheaper</a:t>
            </a:r>
            <a:r>
              <a:rPr lang="da-DK" sz="1400" dirty="0" smtClean="0"/>
              <a:t> for </a:t>
            </a:r>
            <a:r>
              <a:rPr lang="da-DK" sz="1400" dirty="0" err="1" smtClean="0"/>
              <a:t>especially</a:t>
            </a:r>
            <a:r>
              <a:rPr lang="da-DK" sz="1400" dirty="0" smtClean="0"/>
              <a:t> the </a:t>
            </a:r>
            <a:r>
              <a:rPr lang="da-DK" sz="1400" dirty="0" err="1" smtClean="0"/>
              <a:t>larger</a:t>
            </a:r>
            <a:r>
              <a:rPr lang="da-DK" sz="1400" dirty="0" smtClean="0"/>
              <a:t> </a:t>
            </a:r>
            <a:r>
              <a:rPr lang="da-DK" sz="1400" dirty="0" err="1" smtClean="0"/>
              <a:t>ships</a:t>
            </a:r>
            <a:r>
              <a:rPr lang="da-DK" sz="1400" dirty="0" smtClean="0"/>
              <a:t> with </a:t>
            </a:r>
            <a:r>
              <a:rPr lang="da-DK" sz="1400" dirty="0" err="1" smtClean="0"/>
              <a:t>fewer</a:t>
            </a:r>
            <a:r>
              <a:rPr lang="da-DK" sz="1400" dirty="0" smtClean="0"/>
              <a:t> port </a:t>
            </a:r>
            <a:r>
              <a:rPr lang="da-DK" sz="1400" dirty="0" err="1" smtClean="0"/>
              <a:t>calls</a:t>
            </a:r>
            <a:r>
              <a:rPr lang="da-DK" sz="1400" dirty="0" smtClean="0"/>
              <a:t> </a:t>
            </a:r>
            <a:r>
              <a:rPr lang="da-DK" sz="1400" dirty="0" err="1" smtClean="0"/>
              <a:t>than</a:t>
            </a:r>
            <a:r>
              <a:rPr lang="da-DK" sz="1400" dirty="0" smtClean="0"/>
              <a:t> with the old </a:t>
            </a:r>
            <a:r>
              <a:rPr lang="da-DK" sz="1400" dirty="0" err="1" smtClean="0"/>
              <a:t>pax</a:t>
            </a:r>
            <a:r>
              <a:rPr lang="da-DK" sz="1400" dirty="0" smtClean="0"/>
              <a:t> </a:t>
            </a:r>
            <a:r>
              <a:rPr lang="da-DK" sz="1400" dirty="0" err="1"/>
              <a:t>tax</a:t>
            </a:r>
            <a:r>
              <a:rPr lang="da-DK" sz="1400" dirty="0"/>
              <a:t>. </a:t>
            </a:r>
            <a:r>
              <a:rPr lang="da-DK" sz="1400" dirty="0" smtClean="0"/>
              <a:t>The </a:t>
            </a:r>
            <a:r>
              <a:rPr lang="da-DK" sz="1400" dirty="0" err="1" smtClean="0"/>
              <a:t>financial</a:t>
            </a:r>
            <a:r>
              <a:rPr lang="da-DK" sz="1400" dirty="0" smtClean="0"/>
              <a:t> </a:t>
            </a:r>
            <a:r>
              <a:rPr lang="da-DK" sz="1400" dirty="0" err="1" smtClean="0"/>
              <a:t>gain</a:t>
            </a:r>
            <a:r>
              <a:rPr lang="da-DK" sz="1400" dirty="0" smtClean="0"/>
              <a:t> is </a:t>
            </a:r>
            <a:r>
              <a:rPr lang="da-DK" sz="1400" dirty="0" err="1" smtClean="0"/>
              <a:t>slightly</a:t>
            </a:r>
            <a:r>
              <a:rPr lang="da-DK" sz="1400" dirty="0" smtClean="0"/>
              <a:t> smaller for the smaller </a:t>
            </a:r>
            <a:r>
              <a:rPr lang="da-DK" sz="1400" dirty="0" err="1" smtClean="0"/>
              <a:t>ships</a:t>
            </a:r>
            <a:r>
              <a:rPr lang="da-DK" sz="1400" dirty="0" smtClean="0"/>
              <a:t>. </a:t>
            </a:r>
          </a:p>
          <a:p>
            <a:endParaRPr lang="da-DK" sz="1400" dirty="0"/>
          </a:p>
          <a:p>
            <a:r>
              <a:rPr lang="da-DK" sz="1400" dirty="0" smtClean="0"/>
              <a:t>As the </a:t>
            </a:r>
            <a:r>
              <a:rPr lang="da-DK" sz="1400" dirty="0" err="1" smtClean="0"/>
              <a:t>planning</a:t>
            </a:r>
            <a:r>
              <a:rPr lang="da-DK" sz="1400" dirty="0" smtClean="0"/>
              <a:t> </a:t>
            </a:r>
            <a:r>
              <a:rPr lang="da-DK" sz="1400" dirty="0" err="1" smtClean="0"/>
              <a:t>horizon</a:t>
            </a:r>
            <a:r>
              <a:rPr lang="da-DK" sz="1400" dirty="0" smtClean="0"/>
              <a:t> of the large cruise lines is often at </a:t>
            </a:r>
            <a:r>
              <a:rPr lang="da-DK" sz="1400" dirty="0" err="1" smtClean="0"/>
              <a:t>least</a:t>
            </a:r>
            <a:r>
              <a:rPr lang="da-DK" sz="1400" dirty="0" smtClean="0"/>
              <a:t> </a:t>
            </a:r>
            <a:r>
              <a:rPr lang="da-DK" sz="1400" dirty="0" err="1" smtClean="0"/>
              <a:t>two</a:t>
            </a:r>
            <a:r>
              <a:rPr lang="da-DK" sz="1400" dirty="0" smtClean="0"/>
              <a:t> </a:t>
            </a:r>
            <a:r>
              <a:rPr lang="da-DK" sz="1400" dirty="0" err="1" smtClean="0"/>
              <a:t>years</a:t>
            </a:r>
            <a:r>
              <a:rPr lang="da-DK" sz="1400" dirty="0" smtClean="0"/>
              <a:t>, it is </a:t>
            </a:r>
            <a:r>
              <a:rPr lang="da-DK" sz="1400" dirty="0" err="1" smtClean="0"/>
              <a:t>unlikely</a:t>
            </a:r>
            <a:r>
              <a:rPr lang="da-DK" sz="1400" dirty="0" smtClean="0"/>
              <a:t> </a:t>
            </a:r>
            <a:r>
              <a:rPr lang="da-DK" sz="1400" dirty="0" err="1" smtClean="0"/>
              <a:t>that</a:t>
            </a:r>
            <a:r>
              <a:rPr lang="da-DK" sz="1400" dirty="0" smtClean="0"/>
              <a:t> the </a:t>
            </a:r>
            <a:r>
              <a:rPr lang="da-DK" sz="1400" dirty="0" err="1" smtClean="0"/>
              <a:t>growth</a:t>
            </a:r>
            <a:r>
              <a:rPr lang="da-DK" sz="1400" dirty="0" smtClean="0"/>
              <a:t> </a:t>
            </a:r>
            <a:r>
              <a:rPr lang="da-DK" sz="1400" dirty="0" err="1" smtClean="0"/>
              <a:t>we</a:t>
            </a:r>
            <a:r>
              <a:rPr lang="da-DK" sz="1400" dirty="0" smtClean="0"/>
              <a:t> </a:t>
            </a:r>
            <a:r>
              <a:rPr lang="da-DK" sz="1400" dirty="0" err="1" smtClean="0"/>
              <a:t>noted</a:t>
            </a:r>
            <a:r>
              <a:rPr lang="da-DK" sz="1400" dirty="0" smtClean="0"/>
              <a:t> in </a:t>
            </a:r>
            <a:r>
              <a:rPr lang="da-DK" sz="1400" dirty="0"/>
              <a:t>2015 </a:t>
            </a:r>
            <a:r>
              <a:rPr lang="da-DK" sz="1400" dirty="0" smtClean="0"/>
              <a:t>is due to the </a:t>
            </a:r>
            <a:r>
              <a:rPr lang="da-DK" sz="1400" dirty="0" err="1" smtClean="0"/>
              <a:t>change</a:t>
            </a:r>
            <a:r>
              <a:rPr lang="da-DK" sz="1400" dirty="0" smtClean="0"/>
              <a:t> in the cruise </a:t>
            </a:r>
            <a:r>
              <a:rPr lang="da-DK" sz="1400" dirty="0" err="1" smtClean="0"/>
              <a:t>tax</a:t>
            </a:r>
            <a:r>
              <a:rPr lang="da-DK" sz="1400" dirty="0" smtClean="0"/>
              <a:t>. It must </a:t>
            </a:r>
            <a:r>
              <a:rPr lang="da-DK" sz="1400" dirty="0" err="1" smtClean="0"/>
              <a:t>be</a:t>
            </a:r>
            <a:r>
              <a:rPr lang="da-DK" sz="1400" dirty="0" smtClean="0"/>
              <a:t> </a:t>
            </a:r>
            <a:r>
              <a:rPr lang="da-DK" sz="1400" dirty="0" err="1" smtClean="0"/>
              <a:t>caused</a:t>
            </a:r>
            <a:r>
              <a:rPr lang="da-DK" sz="1400" dirty="0" smtClean="0"/>
              <a:t> by a </a:t>
            </a:r>
            <a:r>
              <a:rPr lang="da-DK" sz="1400" dirty="0" err="1" smtClean="0"/>
              <a:t>larger</a:t>
            </a:r>
            <a:r>
              <a:rPr lang="da-DK" sz="1400" dirty="0" smtClean="0"/>
              <a:t> </a:t>
            </a:r>
            <a:r>
              <a:rPr lang="da-DK" sz="1400" dirty="0" err="1" smtClean="0"/>
              <a:t>demand</a:t>
            </a:r>
            <a:r>
              <a:rPr lang="da-DK" sz="1400" dirty="0" smtClean="0"/>
              <a:t> for cruises in Greenland. One </a:t>
            </a:r>
            <a:r>
              <a:rPr lang="da-DK" sz="1400" dirty="0" err="1" smtClean="0"/>
              <a:t>can</a:t>
            </a:r>
            <a:r>
              <a:rPr lang="da-DK" sz="1400" dirty="0" smtClean="0"/>
              <a:t> </a:t>
            </a:r>
            <a:r>
              <a:rPr lang="da-DK" sz="1400" dirty="0" err="1" smtClean="0"/>
              <a:t>hope</a:t>
            </a:r>
            <a:r>
              <a:rPr lang="da-DK" sz="1400" dirty="0" smtClean="0"/>
              <a:t> </a:t>
            </a:r>
            <a:r>
              <a:rPr lang="da-DK" sz="1400" dirty="0" err="1" smtClean="0"/>
              <a:t>that</a:t>
            </a:r>
            <a:r>
              <a:rPr lang="da-DK" sz="1400" dirty="0" smtClean="0"/>
              <a:t> the </a:t>
            </a:r>
            <a:r>
              <a:rPr lang="da-DK" sz="1400" dirty="0" err="1" smtClean="0"/>
              <a:t>reduced</a:t>
            </a:r>
            <a:r>
              <a:rPr lang="da-DK" sz="1400" dirty="0" smtClean="0"/>
              <a:t> </a:t>
            </a:r>
            <a:r>
              <a:rPr lang="da-DK" sz="1400" dirty="0" err="1" smtClean="0"/>
              <a:t>tax</a:t>
            </a:r>
            <a:r>
              <a:rPr lang="da-DK" sz="1400" dirty="0" smtClean="0"/>
              <a:t> </a:t>
            </a:r>
            <a:r>
              <a:rPr lang="da-DK" sz="1400" dirty="0" err="1" smtClean="0"/>
              <a:t>can</a:t>
            </a:r>
            <a:r>
              <a:rPr lang="da-DK" sz="1400" dirty="0" smtClean="0"/>
              <a:t> </a:t>
            </a:r>
            <a:r>
              <a:rPr lang="da-DK" sz="1400" dirty="0" err="1" smtClean="0"/>
              <a:t>lead</a:t>
            </a:r>
            <a:r>
              <a:rPr lang="da-DK" sz="1400" dirty="0" smtClean="0"/>
              <a:t> to </a:t>
            </a:r>
            <a:r>
              <a:rPr lang="da-DK" sz="1400" dirty="0" err="1" smtClean="0"/>
              <a:t>further</a:t>
            </a:r>
            <a:r>
              <a:rPr lang="da-DK" sz="1400" dirty="0" smtClean="0"/>
              <a:t> </a:t>
            </a:r>
            <a:r>
              <a:rPr lang="da-DK" sz="1400" dirty="0" err="1" smtClean="0"/>
              <a:t>growth</a:t>
            </a:r>
            <a:r>
              <a:rPr lang="da-DK" sz="1400" dirty="0" smtClean="0"/>
              <a:t> in the long term. </a:t>
            </a:r>
          </a:p>
          <a:p>
            <a:endParaRPr lang="da-DK" sz="1400" dirty="0"/>
          </a:p>
          <a:p>
            <a:r>
              <a:rPr lang="da-DK" sz="1400" dirty="0"/>
              <a:t>2015 </a:t>
            </a:r>
            <a:r>
              <a:rPr lang="da-DK" sz="1400" dirty="0" smtClean="0"/>
              <a:t>marks the </a:t>
            </a:r>
            <a:r>
              <a:rPr lang="da-DK" sz="1400" dirty="0" err="1" smtClean="0"/>
              <a:t>first</a:t>
            </a:r>
            <a:r>
              <a:rPr lang="da-DK" sz="1400" dirty="0" smtClean="0"/>
              <a:t> </a:t>
            </a:r>
            <a:r>
              <a:rPr lang="da-DK" sz="1400" dirty="0" err="1" smtClean="0"/>
              <a:t>year</a:t>
            </a:r>
            <a:r>
              <a:rPr lang="da-DK" sz="1400" dirty="0" smtClean="0"/>
              <a:t> </a:t>
            </a:r>
            <a:r>
              <a:rPr lang="da-DK" sz="1400" dirty="0" err="1" smtClean="0"/>
              <a:t>that</a:t>
            </a:r>
            <a:r>
              <a:rPr lang="da-DK" sz="1400" dirty="0" smtClean="0"/>
              <a:t> </a:t>
            </a:r>
            <a:r>
              <a:rPr lang="da-DK" sz="1400" dirty="0" err="1" smtClean="0"/>
              <a:t>registered</a:t>
            </a:r>
            <a:r>
              <a:rPr lang="da-DK" sz="1400" dirty="0" smtClean="0"/>
              <a:t> the country of </a:t>
            </a:r>
            <a:r>
              <a:rPr lang="da-DK" sz="1400" dirty="0" err="1" smtClean="0"/>
              <a:t>residence</a:t>
            </a:r>
            <a:r>
              <a:rPr lang="da-DK" sz="1400" dirty="0" smtClean="0"/>
              <a:t> </a:t>
            </a:r>
            <a:r>
              <a:rPr lang="da-DK" sz="1400" dirty="0" err="1" smtClean="0"/>
              <a:t>among</a:t>
            </a:r>
            <a:r>
              <a:rPr lang="da-DK" sz="1400" dirty="0" smtClean="0"/>
              <a:t> cruise </a:t>
            </a:r>
            <a:r>
              <a:rPr lang="da-DK" sz="1400" dirty="0" err="1" smtClean="0"/>
              <a:t>guests</a:t>
            </a:r>
            <a:r>
              <a:rPr lang="da-DK" sz="1400" dirty="0" smtClean="0"/>
              <a:t>. Top </a:t>
            </a:r>
            <a:r>
              <a:rPr lang="da-DK" sz="1400" dirty="0"/>
              <a:t>10 </a:t>
            </a:r>
            <a:r>
              <a:rPr lang="da-DK" sz="1400" dirty="0" err="1" smtClean="0"/>
              <a:t>countries</a:t>
            </a:r>
            <a:r>
              <a:rPr lang="da-DK" sz="1400" dirty="0" smtClean="0"/>
              <a:t> </a:t>
            </a:r>
            <a:r>
              <a:rPr lang="da-DK" sz="1400" dirty="0" err="1" smtClean="0"/>
              <a:t>are</a:t>
            </a:r>
            <a:r>
              <a:rPr lang="da-DK" sz="1400" dirty="0" smtClean="0"/>
              <a:t>: Germany </a:t>
            </a:r>
            <a:r>
              <a:rPr lang="da-DK" sz="1400" dirty="0"/>
              <a:t>(</a:t>
            </a:r>
            <a:r>
              <a:rPr lang="da-DK" sz="1400" dirty="0" smtClean="0"/>
              <a:t>46.5</a:t>
            </a:r>
            <a:r>
              <a:rPr lang="da-DK" sz="1400" dirty="0"/>
              <a:t>%), USA (</a:t>
            </a:r>
            <a:r>
              <a:rPr lang="da-DK" sz="1400" dirty="0" smtClean="0"/>
              <a:t>13.4</a:t>
            </a:r>
            <a:r>
              <a:rPr lang="da-DK" sz="1400" dirty="0"/>
              <a:t>%), UK (</a:t>
            </a:r>
            <a:r>
              <a:rPr lang="da-DK" sz="1400" dirty="0" smtClean="0"/>
              <a:t>7.4</a:t>
            </a:r>
            <a:r>
              <a:rPr lang="da-DK" sz="1400" dirty="0"/>
              <a:t>%), Canada (</a:t>
            </a:r>
            <a:r>
              <a:rPr lang="da-DK" sz="1400" dirty="0" smtClean="0"/>
              <a:t>7.2</a:t>
            </a:r>
            <a:r>
              <a:rPr lang="da-DK" sz="1400" dirty="0"/>
              <a:t>%), </a:t>
            </a:r>
            <a:r>
              <a:rPr lang="da-DK" sz="1400" dirty="0" smtClean="0"/>
              <a:t>France </a:t>
            </a:r>
            <a:r>
              <a:rPr lang="da-DK" sz="1400" dirty="0"/>
              <a:t>(</a:t>
            </a:r>
            <a:r>
              <a:rPr lang="da-DK" sz="1400" dirty="0" smtClean="0"/>
              <a:t>4.4</a:t>
            </a:r>
            <a:r>
              <a:rPr lang="da-DK" sz="1400" dirty="0"/>
              <a:t>%), </a:t>
            </a:r>
            <a:r>
              <a:rPr lang="da-DK" sz="1400" dirty="0" smtClean="0"/>
              <a:t>Denmark </a:t>
            </a:r>
            <a:r>
              <a:rPr lang="da-DK" sz="1400" dirty="0"/>
              <a:t>(</a:t>
            </a:r>
            <a:r>
              <a:rPr lang="da-DK" sz="1400" dirty="0" smtClean="0"/>
              <a:t>3.5</a:t>
            </a:r>
            <a:r>
              <a:rPr lang="da-DK" sz="1400" dirty="0"/>
              <a:t>%), </a:t>
            </a:r>
            <a:r>
              <a:rPr lang="da-DK" sz="1400" dirty="0" err="1" smtClean="0"/>
              <a:t>Switzerland</a:t>
            </a:r>
            <a:r>
              <a:rPr lang="da-DK" sz="1400" dirty="0" smtClean="0"/>
              <a:t> </a:t>
            </a:r>
            <a:r>
              <a:rPr lang="da-DK" sz="1400" dirty="0"/>
              <a:t>(</a:t>
            </a:r>
            <a:r>
              <a:rPr lang="da-DK" sz="1400" dirty="0" smtClean="0"/>
              <a:t>3.2</a:t>
            </a:r>
            <a:r>
              <a:rPr lang="da-DK" sz="1400" dirty="0"/>
              <a:t>%), </a:t>
            </a:r>
            <a:r>
              <a:rPr lang="da-DK" sz="1400" dirty="0" smtClean="0"/>
              <a:t>Australia </a:t>
            </a:r>
            <a:r>
              <a:rPr lang="da-DK" sz="1400" dirty="0"/>
              <a:t>(</a:t>
            </a:r>
            <a:r>
              <a:rPr lang="da-DK" sz="1400" dirty="0" smtClean="0"/>
              <a:t>2.7</a:t>
            </a:r>
            <a:r>
              <a:rPr lang="da-DK" sz="1400" dirty="0"/>
              <a:t>%), </a:t>
            </a:r>
            <a:r>
              <a:rPr lang="da-DK" sz="1400" dirty="0" err="1" smtClean="0"/>
              <a:t>Austria</a:t>
            </a:r>
            <a:r>
              <a:rPr lang="da-DK" sz="1400" dirty="0" smtClean="0"/>
              <a:t> </a:t>
            </a:r>
            <a:r>
              <a:rPr lang="da-DK" sz="1400" dirty="0"/>
              <a:t>(</a:t>
            </a:r>
            <a:r>
              <a:rPr lang="da-DK" sz="1400" dirty="0" smtClean="0"/>
              <a:t>2.4</a:t>
            </a:r>
            <a:r>
              <a:rPr lang="da-DK" sz="1400" dirty="0"/>
              <a:t>%) </a:t>
            </a:r>
            <a:r>
              <a:rPr lang="da-DK" sz="1400" dirty="0" smtClean="0"/>
              <a:t>and China </a:t>
            </a:r>
            <a:r>
              <a:rPr lang="da-DK" sz="1400" dirty="0"/>
              <a:t>(</a:t>
            </a:r>
            <a:r>
              <a:rPr lang="da-DK" sz="1400" dirty="0" smtClean="0"/>
              <a:t>1.7%).</a:t>
            </a:r>
            <a:endParaRPr lang="da-DK" sz="1400" dirty="0"/>
          </a:p>
          <a:p>
            <a:endParaRPr lang="da-DK" sz="1400"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83" y="1574116"/>
            <a:ext cx="7502242" cy="5116058"/>
          </a:xfrm>
          <a:prstGeom prst="rect">
            <a:avLst/>
          </a:prstGeom>
        </p:spPr>
      </p:pic>
      <p:sp>
        <p:nvSpPr>
          <p:cNvPr id="8" name="Tekstfelt 7"/>
          <p:cNvSpPr txBox="1"/>
          <p:nvPr/>
        </p:nvSpPr>
        <p:spPr>
          <a:xfrm>
            <a:off x="6099860" y="5717897"/>
            <a:ext cx="1067152" cy="276999"/>
          </a:xfrm>
          <a:prstGeom prst="rect">
            <a:avLst/>
          </a:prstGeom>
          <a:noFill/>
        </p:spPr>
        <p:txBody>
          <a:bodyPr wrap="none" rtlCol="0">
            <a:spAutoFit/>
          </a:bodyPr>
          <a:lstStyle/>
          <a:p>
            <a:r>
              <a:rPr lang="da-DK" sz="1200" dirty="0" smtClean="0"/>
              <a:t>Source</a:t>
            </a:r>
            <a:r>
              <a:rPr lang="da-DK" sz="1200" dirty="0"/>
              <a:t>: stat.gl</a:t>
            </a:r>
          </a:p>
        </p:txBody>
      </p:sp>
      <p:sp>
        <p:nvSpPr>
          <p:cNvPr id="2" name="Tekstfelt 1"/>
          <p:cNvSpPr txBox="1"/>
          <p:nvPr/>
        </p:nvSpPr>
        <p:spPr>
          <a:xfrm>
            <a:off x="509283" y="937547"/>
            <a:ext cx="11215868" cy="523220"/>
          </a:xfrm>
          <a:prstGeom prst="rect">
            <a:avLst/>
          </a:prstGeom>
          <a:noFill/>
        </p:spPr>
        <p:txBody>
          <a:bodyPr wrap="square" rtlCol="0">
            <a:spAutoFit/>
          </a:bodyPr>
          <a:lstStyle/>
          <a:p>
            <a:r>
              <a:rPr lang="da-DK" sz="1400" dirty="0" err="1" smtClean="0"/>
              <a:t>Compared</a:t>
            </a:r>
            <a:r>
              <a:rPr lang="da-DK" sz="1400" dirty="0" smtClean="0"/>
              <a:t> to 2014, 2015 </a:t>
            </a:r>
            <a:r>
              <a:rPr lang="da-DK" sz="1400" dirty="0" err="1" smtClean="0"/>
              <a:t>saw</a:t>
            </a:r>
            <a:r>
              <a:rPr lang="da-DK" sz="1400" dirty="0" smtClean="0"/>
              <a:t> an </a:t>
            </a:r>
            <a:r>
              <a:rPr lang="da-DK" sz="1400" dirty="0" err="1" smtClean="0"/>
              <a:t>increase</a:t>
            </a:r>
            <a:r>
              <a:rPr lang="da-DK" sz="1400" dirty="0" smtClean="0"/>
              <a:t> in the </a:t>
            </a:r>
            <a:r>
              <a:rPr lang="da-DK" sz="1400" dirty="0" err="1" smtClean="0"/>
              <a:t>number</a:t>
            </a:r>
            <a:r>
              <a:rPr lang="da-DK" sz="1400" dirty="0" smtClean="0"/>
              <a:t> of cruise </a:t>
            </a:r>
            <a:r>
              <a:rPr lang="da-DK" sz="1400" dirty="0" err="1" smtClean="0"/>
              <a:t>passengers</a:t>
            </a:r>
            <a:r>
              <a:rPr lang="da-DK" sz="1400" dirty="0" smtClean="0"/>
              <a:t> of </a:t>
            </a:r>
            <a:r>
              <a:rPr lang="da-DK" sz="1400" b="1" dirty="0" smtClean="0"/>
              <a:t>10.8%</a:t>
            </a:r>
            <a:r>
              <a:rPr lang="da-DK" sz="1400" dirty="0" smtClean="0"/>
              <a:t>. This </a:t>
            </a:r>
            <a:r>
              <a:rPr lang="da-DK" sz="1400" dirty="0" err="1" smtClean="0"/>
              <a:t>came</a:t>
            </a:r>
            <a:r>
              <a:rPr lang="da-DK" sz="1400" dirty="0" smtClean="0"/>
              <a:t> </a:t>
            </a:r>
            <a:r>
              <a:rPr lang="da-DK" sz="1400" dirty="0" err="1" smtClean="0"/>
              <a:t>after</a:t>
            </a:r>
            <a:r>
              <a:rPr lang="da-DK" sz="1400" dirty="0" smtClean="0"/>
              <a:t> a general negative </a:t>
            </a:r>
            <a:r>
              <a:rPr lang="da-DK" sz="1400" dirty="0" err="1" smtClean="0"/>
              <a:t>growth</a:t>
            </a:r>
            <a:r>
              <a:rPr lang="da-DK" sz="1400" dirty="0" smtClean="0"/>
              <a:t> </a:t>
            </a:r>
            <a:r>
              <a:rPr lang="da-DK" sz="1400" dirty="0" err="1" smtClean="0"/>
              <a:t>since</a:t>
            </a:r>
            <a:r>
              <a:rPr lang="da-DK" sz="1400" dirty="0" smtClean="0"/>
              <a:t> 2010 (a </a:t>
            </a:r>
            <a:r>
              <a:rPr lang="da-DK" sz="1400" dirty="0" err="1" smtClean="0"/>
              <a:t>staggering</a:t>
            </a:r>
            <a:r>
              <a:rPr lang="da-DK" sz="1400" dirty="0" smtClean="0"/>
              <a:t> </a:t>
            </a:r>
            <a:r>
              <a:rPr lang="da-DK" sz="1400" dirty="0"/>
              <a:t>-33% </a:t>
            </a:r>
            <a:r>
              <a:rPr lang="da-DK" sz="1400" dirty="0" smtClean="0"/>
              <a:t>from </a:t>
            </a:r>
            <a:r>
              <a:rPr lang="da-DK" sz="1400" dirty="0"/>
              <a:t>2010 </a:t>
            </a:r>
            <a:r>
              <a:rPr lang="da-DK" sz="1400" dirty="0" smtClean="0"/>
              <a:t>to </a:t>
            </a:r>
            <a:r>
              <a:rPr lang="da-DK" sz="1400" dirty="0"/>
              <a:t>2014). </a:t>
            </a:r>
            <a:r>
              <a:rPr lang="da-DK" sz="1400" dirty="0" smtClean="0"/>
              <a:t>Stat.gl </a:t>
            </a:r>
            <a:r>
              <a:rPr lang="da-DK" sz="1400" dirty="0" err="1" smtClean="0"/>
              <a:t>uses</a:t>
            </a:r>
            <a:r>
              <a:rPr lang="da-DK" sz="1400" dirty="0" smtClean="0"/>
              <a:t> the </a:t>
            </a:r>
            <a:r>
              <a:rPr lang="da-DK" sz="1400" dirty="0" err="1" smtClean="0"/>
              <a:t>period</a:t>
            </a:r>
            <a:r>
              <a:rPr lang="da-DK" sz="1400" dirty="0" smtClean="0"/>
              <a:t> </a:t>
            </a:r>
            <a:r>
              <a:rPr lang="da-DK" sz="1400" dirty="0" err="1" smtClean="0"/>
              <a:t>Oct</a:t>
            </a:r>
            <a:r>
              <a:rPr lang="da-DK" sz="1400" dirty="0" smtClean="0"/>
              <a:t>.-</a:t>
            </a:r>
            <a:r>
              <a:rPr lang="da-DK" sz="1400" dirty="0" err="1" smtClean="0"/>
              <a:t>Oct</a:t>
            </a:r>
            <a:r>
              <a:rPr lang="da-DK" sz="1400" dirty="0" smtClean="0"/>
              <a:t>. </a:t>
            </a:r>
            <a:r>
              <a:rPr lang="da-DK" sz="1400" dirty="0" err="1"/>
              <a:t>c</a:t>
            </a:r>
            <a:r>
              <a:rPr lang="da-DK" sz="1400" dirty="0" err="1" smtClean="0"/>
              <a:t>alled</a:t>
            </a:r>
            <a:r>
              <a:rPr lang="da-DK" sz="1400" dirty="0" smtClean="0"/>
              <a:t> </a:t>
            </a:r>
            <a:r>
              <a:rPr lang="da-DK" sz="1400" i="1" dirty="0" smtClean="0"/>
              <a:t>the </a:t>
            </a:r>
            <a:r>
              <a:rPr lang="da-DK" sz="1400" i="1" dirty="0" err="1" smtClean="0"/>
              <a:t>tourist</a:t>
            </a:r>
            <a:r>
              <a:rPr lang="da-DK" sz="1400" i="1" dirty="0" smtClean="0"/>
              <a:t> </a:t>
            </a:r>
            <a:r>
              <a:rPr lang="da-DK" sz="1400" i="1" dirty="0" err="1" smtClean="0"/>
              <a:t>season</a:t>
            </a:r>
            <a:r>
              <a:rPr lang="da-DK" sz="1400" dirty="0" smtClean="0"/>
              <a:t>.</a:t>
            </a:r>
            <a:endParaRPr lang="da-DK" sz="1400" i="1" dirty="0"/>
          </a:p>
        </p:txBody>
      </p:sp>
      <p:pic>
        <p:nvPicPr>
          <p:cNvPr id="9" name="Bille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5750" y="250047"/>
            <a:ext cx="1184476" cy="647908"/>
          </a:xfrm>
          <a:prstGeom prst="rect">
            <a:avLst/>
          </a:prstGeom>
        </p:spPr>
      </p:pic>
      <p:sp>
        <p:nvSpPr>
          <p:cNvPr id="5" name="Tekstfelt 4"/>
          <p:cNvSpPr txBox="1"/>
          <p:nvPr/>
        </p:nvSpPr>
        <p:spPr>
          <a:xfrm>
            <a:off x="810227" y="1724591"/>
            <a:ext cx="5463252" cy="338554"/>
          </a:xfrm>
          <a:prstGeom prst="rect">
            <a:avLst/>
          </a:prstGeom>
          <a:solidFill>
            <a:schemeClr val="bg1"/>
          </a:solidFill>
        </p:spPr>
        <p:txBody>
          <a:bodyPr wrap="square" rtlCol="0">
            <a:spAutoFit/>
          </a:bodyPr>
          <a:lstStyle/>
          <a:p>
            <a:r>
              <a:rPr lang="en-US" sz="1600" b="1" dirty="0"/>
              <a:t>Number of Cruise Passengers in Greenland 2008-2015</a:t>
            </a:r>
          </a:p>
        </p:txBody>
      </p:sp>
    </p:spTree>
    <p:extLst>
      <p:ext uri="{BB962C8B-B14F-4D97-AF65-F5344CB8AC3E}">
        <p14:creationId xmlns:p14="http://schemas.microsoft.com/office/powerpoint/2010/main" val="92132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p:cNvSpPr txBox="1"/>
          <p:nvPr/>
        </p:nvSpPr>
        <p:spPr>
          <a:xfrm>
            <a:off x="6099257" y="5717899"/>
            <a:ext cx="1080156" cy="307777"/>
          </a:xfrm>
          <a:prstGeom prst="rect">
            <a:avLst/>
          </a:prstGeom>
          <a:noFill/>
        </p:spPr>
        <p:txBody>
          <a:bodyPr wrap="none" rtlCol="0">
            <a:spAutoFit/>
          </a:bodyPr>
          <a:lstStyle/>
          <a:p>
            <a:r>
              <a:rPr lang="da-DK" sz="1400"/>
              <a:t>Kilde: stat.gl</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758" y="1379623"/>
            <a:ext cx="7527325" cy="4586964"/>
          </a:xfrm>
          <a:prstGeom prst="rect">
            <a:avLst/>
          </a:prstGeom>
        </p:spPr>
      </p:pic>
      <p:sp>
        <p:nvSpPr>
          <p:cNvPr id="9" name="Tekstfelt 8"/>
          <p:cNvSpPr txBox="1"/>
          <p:nvPr/>
        </p:nvSpPr>
        <p:spPr>
          <a:xfrm>
            <a:off x="8745683" y="1839333"/>
            <a:ext cx="2425454" cy="4093428"/>
          </a:xfrm>
          <a:prstGeom prst="rect">
            <a:avLst/>
          </a:prstGeom>
          <a:noFill/>
        </p:spPr>
        <p:txBody>
          <a:bodyPr wrap="square" rtlCol="0">
            <a:spAutoFit/>
          </a:bodyPr>
          <a:lstStyle/>
          <a:p>
            <a:r>
              <a:rPr lang="da-DK" sz="1300" dirty="0"/>
              <a:t>As mentioned before, there were 22.390 cruise passengers visiting Greenland in 2015. When you take into account how many passengers visited each port, the collective number is, of course, much higher than the annual total, because every passenger usually visits several ports.</a:t>
            </a:r>
          </a:p>
          <a:p>
            <a:endParaRPr lang="da-DK" sz="1300" dirty="0"/>
          </a:p>
          <a:p>
            <a:endParaRPr lang="da-DK" sz="1300" dirty="0"/>
          </a:p>
          <a:p>
            <a:r>
              <a:rPr lang="da-DK" sz="1300" dirty="0"/>
              <a:t>The graph to the left gives an overview of cruise tourism in Greenland, but only from the perspective of how many passengers visited each port – not from the perspective of how many ships or the size of the ships</a:t>
            </a:r>
          </a:p>
          <a:p>
            <a:endParaRPr lang="da-DK" sz="1300" dirty="0"/>
          </a:p>
        </p:txBody>
      </p:sp>
      <p:sp>
        <p:nvSpPr>
          <p:cNvPr id="10" name="Tekstfelt 9"/>
          <p:cNvSpPr txBox="1"/>
          <p:nvPr/>
        </p:nvSpPr>
        <p:spPr>
          <a:xfrm>
            <a:off x="6849096" y="5857632"/>
            <a:ext cx="1067152" cy="276999"/>
          </a:xfrm>
          <a:prstGeom prst="rect">
            <a:avLst/>
          </a:prstGeom>
          <a:noFill/>
        </p:spPr>
        <p:txBody>
          <a:bodyPr wrap="none" rtlCol="0">
            <a:spAutoFit/>
          </a:bodyPr>
          <a:lstStyle/>
          <a:p>
            <a:r>
              <a:rPr lang="da-DK" sz="1200"/>
              <a:t>Source: stat.gl</a:t>
            </a:r>
          </a:p>
        </p:txBody>
      </p:sp>
      <p:sp>
        <p:nvSpPr>
          <p:cNvPr id="11" name="Tekstfelt 10"/>
          <p:cNvSpPr txBox="1"/>
          <p:nvPr/>
        </p:nvSpPr>
        <p:spPr>
          <a:xfrm>
            <a:off x="718535" y="477639"/>
            <a:ext cx="2468561" cy="461665"/>
          </a:xfrm>
          <a:prstGeom prst="rect">
            <a:avLst/>
          </a:prstGeom>
          <a:noFill/>
        </p:spPr>
        <p:txBody>
          <a:bodyPr wrap="none" rtlCol="0">
            <a:spAutoFit/>
          </a:bodyPr>
          <a:lstStyle/>
          <a:p>
            <a:r>
              <a:rPr lang="da-DK" sz="2400" dirty="0" smtClean="0">
                <a:ea typeface="Pioneerbrush" charset="0"/>
                <a:cs typeface="Pioneerbrush" charset="0"/>
              </a:rPr>
              <a:t>CRUISE STATISTICS</a:t>
            </a:r>
            <a:endParaRPr lang="da-DK" sz="2400" dirty="0">
              <a:ea typeface="Pioneerbrush" charset="0"/>
              <a:cs typeface="Pioneerbrush" charset="0"/>
            </a:endParaRPr>
          </a:p>
        </p:txBody>
      </p:sp>
      <p:sp>
        <p:nvSpPr>
          <p:cNvPr id="2" name="Tekstfelt 1"/>
          <p:cNvSpPr txBox="1"/>
          <p:nvPr/>
        </p:nvSpPr>
        <p:spPr>
          <a:xfrm>
            <a:off x="2233914" y="1393433"/>
            <a:ext cx="5590572" cy="323165"/>
          </a:xfrm>
          <a:prstGeom prst="rect">
            <a:avLst/>
          </a:prstGeom>
          <a:solidFill>
            <a:schemeClr val="bg1"/>
          </a:solidFill>
        </p:spPr>
        <p:txBody>
          <a:bodyPr wrap="square" rtlCol="0">
            <a:spAutoFit/>
          </a:bodyPr>
          <a:lstStyle/>
          <a:p>
            <a:r>
              <a:rPr lang="da-DK" sz="1500" b="1"/>
              <a:t>Number of cruise passengers arriving at Greenlandic ports 2015</a:t>
            </a:r>
          </a:p>
        </p:txBody>
      </p:sp>
      <p:pic>
        <p:nvPicPr>
          <p:cNvPr id="12" name="Billed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5750" y="250047"/>
            <a:ext cx="1184476" cy="647908"/>
          </a:xfrm>
          <a:prstGeom prst="rect">
            <a:avLst/>
          </a:prstGeom>
        </p:spPr>
      </p:pic>
    </p:spTree>
    <p:extLst>
      <p:ext uri="{BB962C8B-B14F-4D97-AF65-F5344CB8AC3E}">
        <p14:creationId xmlns:p14="http://schemas.microsoft.com/office/powerpoint/2010/main" val="1195936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498616" y="385041"/>
            <a:ext cx="2817631" cy="461665"/>
          </a:xfrm>
          <a:prstGeom prst="rect">
            <a:avLst/>
          </a:prstGeom>
          <a:noFill/>
        </p:spPr>
        <p:txBody>
          <a:bodyPr wrap="none" rtlCol="0">
            <a:spAutoFit/>
          </a:bodyPr>
          <a:lstStyle/>
          <a:p>
            <a:r>
              <a:rPr lang="da-DK" sz="2400" dirty="0" smtClean="0">
                <a:ea typeface="Pioneerbrush" charset="0"/>
                <a:cs typeface="Pioneerbrush" charset="0"/>
              </a:rPr>
              <a:t>CRUISE SURVEY 2015</a:t>
            </a:r>
            <a:endParaRPr lang="da-DK" sz="2400" dirty="0">
              <a:ea typeface="Pioneerbrush" charset="0"/>
              <a:cs typeface="Pioneerbrush" charset="0"/>
            </a:endParaRPr>
          </a:p>
        </p:txBody>
      </p:sp>
      <p:sp>
        <p:nvSpPr>
          <p:cNvPr id="2" name="Tekstfelt 1"/>
          <p:cNvSpPr txBox="1"/>
          <p:nvPr/>
        </p:nvSpPr>
        <p:spPr>
          <a:xfrm>
            <a:off x="498616" y="1006997"/>
            <a:ext cx="10922734" cy="1815882"/>
          </a:xfrm>
          <a:prstGeom prst="rect">
            <a:avLst/>
          </a:prstGeom>
          <a:noFill/>
        </p:spPr>
        <p:txBody>
          <a:bodyPr wrap="none" rtlCol="0">
            <a:spAutoFit/>
          </a:bodyPr>
          <a:lstStyle/>
          <a:p>
            <a:r>
              <a:rPr lang="da-DK" sz="1400" dirty="0"/>
              <a:t>In 2015 </a:t>
            </a:r>
            <a:r>
              <a:rPr lang="da-DK" sz="1400" dirty="0" smtClean="0"/>
              <a:t>GP </a:t>
            </a:r>
            <a:r>
              <a:rPr lang="da-DK" sz="1400" dirty="0"/>
              <a:t>Wild did a </a:t>
            </a:r>
            <a:r>
              <a:rPr lang="da-DK" sz="1400" dirty="0" err="1"/>
              <a:t>survey</a:t>
            </a:r>
            <a:r>
              <a:rPr lang="da-DK" sz="1400" dirty="0"/>
              <a:t> for VG in Qaqortoq, Ilulissat and Ittoqqortoormiit with </a:t>
            </a:r>
            <a:r>
              <a:rPr lang="da-DK" sz="1400" dirty="0" smtClean="0"/>
              <a:t>1,649 </a:t>
            </a:r>
            <a:r>
              <a:rPr lang="da-DK" sz="1400" dirty="0"/>
              <a:t>cruise </a:t>
            </a:r>
            <a:r>
              <a:rPr lang="da-DK" sz="1400" dirty="0" err="1"/>
              <a:t>passengers</a:t>
            </a:r>
            <a:r>
              <a:rPr lang="da-DK" sz="1400" dirty="0"/>
              <a:t> and 279 </a:t>
            </a:r>
            <a:r>
              <a:rPr lang="da-DK" sz="1400" dirty="0" err="1"/>
              <a:t>crew members</a:t>
            </a:r>
            <a:r>
              <a:rPr lang="da-DK" sz="1400" dirty="0"/>
              <a:t> </a:t>
            </a:r>
            <a:r>
              <a:rPr lang="da-DK" sz="1400" dirty="0" err="1"/>
              <a:t>participating</a:t>
            </a:r>
            <a:r>
              <a:rPr lang="da-DK" sz="1400" dirty="0"/>
              <a:t>:</a:t>
            </a:r>
          </a:p>
          <a:p>
            <a:pPr marL="285750" indent="-285750">
              <a:buFont typeface="Arial" charset="0"/>
              <a:buChar char="•"/>
            </a:pPr>
            <a:r>
              <a:rPr lang="da-DK" sz="1400" b="1" dirty="0"/>
              <a:t>89% </a:t>
            </a:r>
            <a:r>
              <a:rPr lang="da-DK" sz="1400" dirty="0"/>
              <a:t>of the respondents felt </a:t>
            </a:r>
            <a:r>
              <a:rPr lang="da-DK" sz="1400" dirty="0" err="1"/>
              <a:t>very</a:t>
            </a:r>
            <a:r>
              <a:rPr lang="da-DK" sz="1400" dirty="0"/>
              <a:t> </a:t>
            </a:r>
            <a:r>
              <a:rPr lang="da-DK" sz="1400" dirty="0" err="1"/>
              <a:t>satisfied</a:t>
            </a:r>
            <a:r>
              <a:rPr lang="da-DK" sz="1400" dirty="0"/>
              <a:t> with </a:t>
            </a:r>
            <a:r>
              <a:rPr lang="da-DK" sz="1400" dirty="0" err="1"/>
              <a:t>their</a:t>
            </a:r>
            <a:r>
              <a:rPr lang="da-DK" sz="1400" dirty="0"/>
              <a:t> visit to Greenland</a:t>
            </a:r>
          </a:p>
          <a:p>
            <a:pPr marL="285750" indent="-285750">
              <a:buFont typeface="Arial" charset="0"/>
              <a:buChar char="•"/>
            </a:pPr>
            <a:r>
              <a:rPr lang="da-DK" sz="1400" b="1" dirty="0"/>
              <a:t>61% </a:t>
            </a:r>
            <a:r>
              <a:rPr lang="da-DK" sz="1400" dirty="0" err="1"/>
              <a:t>even</a:t>
            </a:r>
            <a:r>
              <a:rPr lang="da-DK" sz="1400" dirty="0"/>
              <a:t> felt </a:t>
            </a:r>
            <a:r>
              <a:rPr lang="da-DK" sz="1400" dirty="0" err="1"/>
              <a:t>that</a:t>
            </a:r>
            <a:r>
              <a:rPr lang="da-DK" sz="1400" dirty="0"/>
              <a:t> the visit </a:t>
            </a:r>
            <a:r>
              <a:rPr lang="da-DK" sz="1400" dirty="0" err="1" smtClean="0"/>
              <a:t>exceeded</a:t>
            </a:r>
            <a:r>
              <a:rPr lang="da-DK" sz="1400" dirty="0" smtClean="0"/>
              <a:t> </a:t>
            </a:r>
            <a:r>
              <a:rPr lang="da-DK" sz="1400" dirty="0" err="1"/>
              <a:t>their</a:t>
            </a:r>
            <a:r>
              <a:rPr lang="da-DK" sz="1400" dirty="0"/>
              <a:t> </a:t>
            </a:r>
            <a:r>
              <a:rPr lang="da-DK" sz="1400" dirty="0" err="1"/>
              <a:t>expectations</a:t>
            </a:r>
            <a:endParaRPr lang="da-DK" sz="1400" dirty="0"/>
          </a:p>
          <a:p>
            <a:pPr marL="285750" indent="-285750">
              <a:buFont typeface="Arial" charset="0"/>
              <a:buChar char="•"/>
            </a:pPr>
            <a:r>
              <a:rPr lang="da-DK" sz="1400" b="1" dirty="0"/>
              <a:t>The </a:t>
            </a:r>
            <a:r>
              <a:rPr lang="da-DK" sz="1400" b="1" dirty="0" err="1"/>
              <a:t>friendliness</a:t>
            </a:r>
            <a:r>
              <a:rPr lang="da-DK" sz="1400" b="1" dirty="0"/>
              <a:t> of </a:t>
            </a:r>
            <a:r>
              <a:rPr lang="da-DK" sz="1400" b="1" dirty="0" err="1"/>
              <a:t>staff</a:t>
            </a:r>
            <a:r>
              <a:rPr lang="da-DK" sz="1400" b="1" dirty="0"/>
              <a:t>, the </a:t>
            </a:r>
            <a:r>
              <a:rPr lang="da-DK" sz="1400" b="1" dirty="0" err="1"/>
              <a:t>friendliness</a:t>
            </a:r>
            <a:r>
              <a:rPr lang="da-DK" sz="1400" b="1" dirty="0"/>
              <a:t> of </a:t>
            </a:r>
            <a:r>
              <a:rPr lang="da-DK" sz="1400" b="1" dirty="0" err="1"/>
              <a:t>locals</a:t>
            </a:r>
            <a:r>
              <a:rPr lang="da-DK" sz="1400" b="1" dirty="0"/>
              <a:t> and </a:t>
            </a:r>
            <a:r>
              <a:rPr lang="da-DK" sz="1400" b="1" dirty="0" err="1"/>
              <a:t>guided</a:t>
            </a:r>
            <a:r>
              <a:rPr lang="da-DK" sz="1400" b="1" dirty="0"/>
              <a:t> tour </a:t>
            </a:r>
            <a:r>
              <a:rPr lang="da-DK" sz="1400" dirty="0" err="1"/>
              <a:t>were</a:t>
            </a:r>
            <a:r>
              <a:rPr lang="da-DK" sz="1400" dirty="0"/>
              <a:t> the </a:t>
            </a:r>
            <a:r>
              <a:rPr lang="da-DK" sz="1400" dirty="0" err="1"/>
              <a:t>things</a:t>
            </a:r>
            <a:r>
              <a:rPr lang="da-DK" sz="1400" dirty="0"/>
              <a:t> </a:t>
            </a:r>
            <a:r>
              <a:rPr lang="da-DK" sz="1400" dirty="0" err="1"/>
              <a:t>that</a:t>
            </a:r>
            <a:r>
              <a:rPr lang="da-DK" sz="1400" dirty="0"/>
              <a:t> </a:t>
            </a:r>
            <a:r>
              <a:rPr lang="da-DK" sz="1400" dirty="0" err="1"/>
              <a:t>got</a:t>
            </a:r>
            <a:r>
              <a:rPr lang="da-DK" sz="1400" dirty="0"/>
              <a:t> the </a:t>
            </a:r>
            <a:r>
              <a:rPr lang="da-DK" sz="1400" dirty="0" err="1"/>
              <a:t>highest</a:t>
            </a:r>
            <a:r>
              <a:rPr lang="da-DK" sz="1400" dirty="0"/>
              <a:t> scores (</a:t>
            </a:r>
            <a:r>
              <a:rPr lang="da-DK" sz="1400" dirty="0" err="1"/>
              <a:t>between</a:t>
            </a:r>
            <a:r>
              <a:rPr lang="da-DK" sz="1400" dirty="0"/>
              <a:t> 4.3 and 4.1 out of 5)</a:t>
            </a:r>
          </a:p>
          <a:p>
            <a:pPr marL="285750" indent="-285750">
              <a:buFont typeface="Arial" charset="0"/>
              <a:buChar char="•"/>
            </a:pPr>
            <a:r>
              <a:rPr lang="da-DK" sz="1400" b="1" dirty="0"/>
              <a:t>98% </a:t>
            </a:r>
            <a:r>
              <a:rPr lang="da-DK" sz="1400" dirty="0"/>
              <a:t>of the cruise </a:t>
            </a:r>
            <a:r>
              <a:rPr lang="da-DK" sz="1400" dirty="0" err="1"/>
              <a:t>guests</a:t>
            </a:r>
            <a:r>
              <a:rPr lang="da-DK" sz="1400" dirty="0"/>
              <a:t> </a:t>
            </a:r>
            <a:r>
              <a:rPr lang="da-DK" sz="1400" dirty="0" err="1"/>
              <a:t>went</a:t>
            </a:r>
            <a:r>
              <a:rPr lang="da-DK" sz="1400" dirty="0"/>
              <a:t> </a:t>
            </a:r>
            <a:r>
              <a:rPr lang="da-DK" sz="1400" dirty="0" err="1"/>
              <a:t>ashore</a:t>
            </a:r>
            <a:r>
              <a:rPr lang="da-DK" sz="1400" dirty="0"/>
              <a:t> and for </a:t>
            </a:r>
            <a:r>
              <a:rPr lang="da-DK" sz="1400" b="1" dirty="0"/>
              <a:t>92% </a:t>
            </a:r>
            <a:r>
              <a:rPr lang="da-DK" sz="1400" dirty="0"/>
              <a:t>of the </a:t>
            </a:r>
            <a:r>
              <a:rPr lang="da-DK" sz="1400" dirty="0" err="1"/>
              <a:t>guests</a:t>
            </a:r>
            <a:r>
              <a:rPr lang="da-DK" sz="1400" dirty="0"/>
              <a:t> it </a:t>
            </a:r>
            <a:r>
              <a:rPr lang="da-DK" sz="1400" dirty="0" err="1"/>
              <a:t>was</a:t>
            </a:r>
            <a:r>
              <a:rPr lang="da-DK" sz="1400" dirty="0"/>
              <a:t> </a:t>
            </a:r>
            <a:r>
              <a:rPr lang="da-DK" sz="1400" dirty="0" err="1"/>
              <a:t>their</a:t>
            </a:r>
            <a:r>
              <a:rPr lang="da-DK" sz="1400" dirty="0"/>
              <a:t> </a:t>
            </a:r>
            <a:r>
              <a:rPr lang="da-DK" sz="1400" dirty="0" err="1"/>
              <a:t>first</a:t>
            </a:r>
            <a:r>
              <a:rPr lang="da-DK" sz="1400" dirty="0"/>
              <a:t> visit to Greenland</a:t>
            </a:r>
          </a:p>
          <a:p>
            <a:pPr marL="285750" indent="-285750">
              <a:buFont typeface="Arial" charset="0"/>
              <a:buChar char="•"/>
            </a:pPr>
            <a:r>
              <a:rPr lang="da-DK" sz="1400" b="1" dirty="0"/>
              <a:t>76% </a:t>
            </a:r>
            <a:r>
              <a:rPr lang="da-DK" sz="1400" dirty="0"/>
              <a:t>of the </a:t>
            </a:r>
            <a:r>
              <a:rPr lang="da-DK" sz="1400" dirty="0" err="1"/>
              <a:t>guests</a:t>
            </a:r>
            <a:r>
              <a:rPr lang="da-DK" sz="1400" dirty="0"/>
              <a:t> </a:t>
            </a:r>
            <a:r>
              <a:rPr lang="da-DK" sz="1400" dirty="0" err="1"/>
              <a:t>were</a:t>
            </a:r>
            <a:r>
              <a:rPr lang="da-DK" sz="1400" dirty="0"/>
              <a:t> at </a:t>
            </a:r>
            <a:r>
              <a:rPr lang="da-DK" sz="1400" dirty="0" err="1"/>
              <a:t>least</a:t>
            </a:r>
            <a:r>
              <a:rPr lang="da-DK" sz="1400" dirty="0"/>
              <a:t> 65 </a:t>
            </a:r>
            <a:r>
              <a:rPr lang="da-DK" sz="1400" dirty="0" err="1"/>
              <a:t>years</a:t>
            </a:r>
            <a:r>
              <a:rPr lang="da-DK" sz="1400" dirty="0"/>
              <a:t> old and the average guest had a </a:t>
            </a:r>
            <a:r>
              <a:rPr lang="da-DK" sz="1400" dirty="0" err="1"/>
              <a:t>household</a:t>
            </a:r>
            <a:r>
              <a:rPr lang="da-DK" sz="1400" dirty="0"/>
              <a:t> </a:t>
            </a:r>
            <a:r>
              <a:rPr lang="da-DK" sz="1400" dirty="0" err="1"/>
              <a:t>income</a:t>
            </a:r>
            <a:r>
              <a:rPr lang="da-DK" sz="1400" dirty="0"/>
              <a:t> of </a:t>
            </a:r>
            <a:r>
              <a:rPr lang="da-DK" sz="1400" dirty="0" smtClean="0"/>
              <a:t>600,000 DKK</a:t>
            </a:r>
            <a:endParaRPr lang="da-DK" sz="1400" dirty="0"/>
          </a:p>
          <a:p>
            <a:pPr marL="285750" indent="-285750">
              <a:buFont typeface="Arial" charset="0"/>
              <a:buChar char="•"/>
            </a:pPr>
            <a:r>
              <a:rPr lang="da-DK" sz="1400" dirty="0" smtClean="0"/>
              <a:t>On average </a:t>
            </a:r>
            <a:r>
              <a:rPr lang="da-DK" sz="1400" dirty="0" err="1" smtClean="0"/>
              <a:t>each</a:t>
            </a:r>
            <a:r>
              <a:rPr lang="da-DK" sz="1400" dirty="0" smtClean="0"/>
              <a:t> guest </a:t>
            </a:r>
            <a:r>
              <a:rPr lang="da-DK" sz="1400" dirty="0" err="1" smtClean="0"/>
              <a:t>spent</a:t>
            </a:r>
            <a:r>
              <a:rPr lang="da-DK" sz="1400" dirty="0" smtClean="0"/>
              <a:t> ca. </a:t>
            </a:r>
            <a:r>
              <a:rPr lang="da-DK" sz="1400" dirty="0"/>
              <a:t>370 </a:t>
            </a:r>
            <a:r>
              <a:rPr lang="da-DK" sz="1400" dirty="0" smtClean="0"/>
              <a:t>DKK </a:t>
            </a:r>
            <a:r>
              <a:rPr lang="da-DK" sz="1400" dirty="0" err="1" smtClean="0"/>
              <a:t>ashore</a:t>
            </a:r>
            <a:r>
              <a:rPr lang="da-DK" sz="1400" dirty="0" smtClean="0"/>
              <a:t> (Note </a:t>
            </a:r>
            <a:r>
              <a:rPr lang="da-DK" sz="1400" dirty="0" err="1" smtClean="0"/>
              <a:t>that</a:t>
            </a:r>
            <a:r>
              <a:rPr lang="da-DK" sz="1400" dirty="0" smtClean="0"/>
              <a:t> cruise </a:t>
            </a:r>
            <a:r>
              <a:rPr lang="da-DK" sz="1400" dirty="0" err="1" smtClean="0"/>
              <a:t>companies</a:t>
            </a:r>
            <a:r>
              <a:rPr lang="da-DK" sz="1400" dirty="0" smtClean="0"/>
              <a:t> profit on </a:t>
            </a:r>
            <a:r>
              <a:rPr lang="da-DK" sz="1400" dirty="0"/>
              <a:t>tours), </a:t>
            </a:r>
            <a:r>
              <a:rPr lang="da-DK" sz="1400" dirty="0" smtClean="0"/>
              <a:t>the </a:t>
            </a:r>
            <a:r>
              <a:rPr lang="da-DK" sz="1400" dirty="0" err="1" smtClean="0"/>
              <a:t>equivalent</a:t>
            </a:r>
            <a:r>
              <a:rPr lang="da-DK" sz="1400" dirty="0" smtClean="0"/>
              <a:t> of ca</a:t>
            </a:r>
            <a:r>
              <a:rPr lang="da-DK" sz="1400" dirty="0"/>
              <a:t>. </a:t>
            </a:r>
            <a:r>
              <a:rPr lang="da-DK" sz="1400" b="1" dirty="0" smtClean="0"/>
              <a:t>8.12 m. DKK</a:t>
            </a:r>
            <a:r>
              <a:rPr lang="da-DK" sz="1400" dirty="0" smtClean="0"/>
              <a:t> in </a:t>
            </a:r>
            <a:r>
              <a:rPr lang="da-DK" sz="1400" dirty="0"/>
              <a:t>2015</a:t>
            </a:r>
          </a:p>
          <a:p>
            <a:pPr marL="285750" indent="-285750">
              <a:buFont typeface="Arial" charset="0"/>
              <a:buChar char="•"/>
            </a:pPr>
            <a:r>
              <a:rPr lang="da-DK" sz="1400" dirty="0" smtClean="0"/>
              <a:t>Half the </a:t>
            </a:r>
            <a:r>
              <a:rPr lang="da-DK" sz="1400" dirty="0" err="1" smtClean="0"/>
              <a:t>crew</a:t>
            </a:r>
            <a:r>
              <a:rPr lang="da-DK" sz="1400" dirty="0" smtClean="0"/>
              <a:t> </a:t>
            </a:r>
            <a:r>
              <a:rPr lang="da-DK" sz="1400" dirty="0" err="1" smtClean="0"/>
              <a:t>went</a:t>
            </a:r>
            <a:r>
              <a:rPr lang="da-DK" sz="1400" dirty="0" smtClean="0"/>
              <a:t> </a:t>
            </a:r>
            <a:r>
              <a:rPr lang="da-DK" sz="1400" dirty="0" err="1" smtClean="0"/>
              <a:t>ashore</a:t>
            </a:r>
            <a:r>
              <a:rPr lang="da-DK" sz="1400" dirty="0" smtClean="0"/>
              <a:t> and </a:t>
            </a:r>
            <a:r>
              <a:rPr lang="da-DK" sz="1400" dirty="0" err="1" smtClean="0"/>
              <a:t>spent</a:t>
            </a:r>
            <a:r>
              <a:rPr lang="da-DK" sz="1400" dirty="0" smtClean="0"/>
              <a:t> on average 30 DKK, the </a:t>
            </a:r>
            <a:r>
              <a:rPr lang="da-DK" sz="1400" dirty="0" err="1" smtClean="0"/>
              <a:t>equivalent</a:t>
            </a:r>
            <a:r>
              <a:rPr lang="da-DK" sz="1400" dirty="0" smtClean="0"/>
              <a:t> of </a:t>
            </a:r>
            <a:r>
              <a:rPr lang="da-DK" sz="1400" b="1" dirty="0" smtClean="0"/>
              <a:t>100.000 DKK </a:t>
            </a:r>
            <a:r>
              <a:rPr lang="da-DK" sz="1400" dirty="0" smtClean="0"/>
              <a:t>in </a:t>
            </a:r>
            <a:r>
              <a:rPr lang="da-DK" sz="1400" dirty="0"/>
              <a:t>2015</a:t>
            </a:r>
            <a:r>
              <a:rPr lang="da-DK" sz="1400" dirty="0" smtClean="0"/>
              <a:t>, </a:t>
            </a:r>
            <a:r>
              <a:rPr lang="da-DK" sz="1400" dirty="0" err="1" smtClean="0"/>
              <a:t>counting</a:t>
            </a:r>
            <a:r>
              <a:rPr lang="da-DK" sz="1400" dirty="0" smtClean="0"/>
              <a:t> 15 </a:t>
            </a:r>
            <a:r>
              <a:rPr lang="da-DK" sz="1400" dirty="0" err="1"/>
              <a:t>crew</a:t>
            </a:r>
            <a:r>
              <a:rPr lang="da-DK" sz="1400" dirty="0"/>
              <a:t> per 100 </a:t>
            </a:r>
            <a:r>
              <a:rPr lang="da-DK" sz="1400" dirty="0" err="1" smtClean="0"/>
              <a:t>guests</a:t>
            </a:r>
            <a:r>
              <a:rPr lang="da-DK" sz="1400" dirty="0" smtClean="0"/>
              <a:t> on average</a:t>
            </a:r>
            <a:endParaRPr lang="da-DK" sz="1400" dirty="0"/>
          </a:p>
        </p:txBody>
      </p:sp>
      <p:grpSp>
        <p:nvGrpSpPr>
          <p:cNvPr id="7" name="Grupper 6"/>
          <p:cNvGrpSpPr/>
          <p:nvPr/>
        </p:nvGrpSpPr>
        <p:grpSpPr>
          <a:xfrm>
            <a:off x="9176013" y="3230989"/>
            <a:ext cx="2167177" cy="1872681"/>
            <a:chOff x="8759324" y="3300439"/>
            <a:chExt cx="2167177" cy="1872681"/>
          </a:xfrm>
        </p:grpSpPr>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324" y="3300439"/>
              <a:ext cx="1205452" cy="602726"/>
            </a:xfrm>
            <a:prstGeom prst="rect">
              <a:avLst/>
            </a:prstGeom>
          </p:spPr>
        </p:pic>
        <p:pic>
          <p:nvPicPr>
            <p:cNvPr id="13" name="Bille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889" y="4607094"/>
              <a:ext cx="1033612" cy="566026"/>
            </a:xfrm>
            <a:prstGeom prst="rect">
              <a:avLst/>
            </a:prstGeom>
          </p:spPr>
        </p:pic>
        <p:pic>
          <p:nvPicPr>
            <p:cNvPr id="14" name="Billed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2053" y="3973670"/>
              <a:ext cx="1125837" cy="562919"/>
            </a:xfrm>
            <a:prstGeom prst="rect">
              <a:avLst/>
            </a:prstGeom>
          </p:spPr>
        </p:pic>
      </p:grpSp>
      <p:sp>
        <p:nvSpPr>
          <p:cNvPr id="21" name="Tekstfelt 20"/>
          <p:cNvSpPr txBox="1"/>
          <p:nvPr/>
        </p:nvSpPr>
        <p:spPr>
          <a:xfrm>
            <a:off x="7903757" y="3237095"/>
            <a:ext cx="1731572" cy="1815882"/>
          </a:xfrm>
          <a:prstGeom prst="rect">
            <a:avLst/>
          </a:prstGeom>
          <a:noFill/>
        </p:spPr>
        <p:txBody>
          <a:bodyPr wrap="square" rtlCol="0">
            <a:spAutoFit/>
          </a:bodyPr>
          <a:lstStyle/>
          <a:p>
            <a:r>
              <a:rPr lang="da-DK" sz="1400" dirty="0" smtClean="0"/>
              <a:t>The most </a:t>
            </a:r>
          </a:p>
          <a:p>
            <a:r>
              <a:rPr lang="da-DK" sz="1400" dirty="0" err="1" smtClean="0"/>
              <a:t>important</a:t>
            </a:r>
            <a:r>
              <a:rPr lang="da-DK" sz="1400" dirty="0" smtClean="0"/>
              <a:t> </a:t>
            </a:r>
            <a:endParaRPr lang="da-DK" sz="1400" dirty="0"/>
          </a:p>
          <a:p>
            <a:r>
              <a:rPr lang="da-DK" sz="1400" dirty="0" err="1" smtClean="0"/>
              <a:t>secondary</a:t>
            </a:r>
            <a:endParaRPr lang="da-DK" sz="1400" dirty="0"/>
          </a:p>
          <a:p>
            <a:r>
              <a:rPr lang="da-DK" sz="1400" dirty="0" smtClean="0"/>
              <a:t>nations in the </a:t>
            </a:r>
            <a:endParaRPr lang="da-DK" sz="1400" dirty="0"/>
          </a:p>
          <a:p>
            <a:r>
              <a:rPr lang="da-DK" sz="1400" dirty="0" err="1" smtClean="0"/>
              <a:t>survey</a:t>
            </a:r>
            <a:r>
              <a:rPr lang="da-DK" sz="1400" dirty="0" smtClean="0"/>
              <a:t> </a:t>
            </a:r>
            <a:r>
              <a:rPr lang="da-DK" sz="1400" dirty="0" err="1" smtClean="0"/>
              <a:t>are</a:t>
            </a:r>
            <a:r>
              <a:rPr lang="da-DK" sz="1400" dirty="0" smtClean="0"/>
              <a:t> </a:t>
            </a:r>
            <a:endParaRPr lang="da-DK" sz="1400" dirty="0"/>
          </a:p>
          <a:p>
            <a:r>
              <a:rPr lang="da-DK" sz="1400" dirty="0" smtClean="0"/>
              <a:t>Australia,</a:t>
            </a:r>
            <a:endParaRPr lang="da-DK" sz="1400" dirty="0"/>
          </a:p>
          <a:p>
            <a:r>
              <a:rPr lang="da-DK" sz="1400" dirty="0"/>
              <a:t>Canada </a:t>
            </a:r>
            <a:r>
              <a:rPr lang="da-DK" sz="1400" dirty="0" smtClean="0"/>
              <a:t>and</a:t>
            </a:r>
            <a:endParaRPr lang="da-DK" sz="1400" dirty="0"/>
          </a:p>
          <a:p>
            <a:r>
              <a:rPr lang="da-DK" sz="1400" dirty="0" err="1" smtClean="0"/>
              <a:t>Switzerland</a:t>
            </a:r>
            <a:r>
              <a:rPr lang="da-DK" sz="1400" dirty="0" smtClean="0"/>
              <a:t>.</a:t>
            </a:r>
            <a:endParaRPr lang="da-DK" sz="1400" dirty="0"/>
          </a:p>
        </p:txBody>
      </p:sp>
      <p:sp>
        <p:nvSpPr>
          <p:cNvPr id="28" name="Tekstfelt 27"/>
          <p:cNvSpPr txBox="1"/>
          <p:nvPr/>
        </p:nvSpPr>
        <p:spPr>
          <a:xfrm>
            <a:off x="533340" y="5040467"/>
            <a:ext cx="9444038" cy="1384995"/>
          </a:xfrm>
          <a:prstGeom prst="rect">
            <a:avLst/>
          </a:prstGeom>
          <a:noFill/>
        </p:spPr>
        <p:txBody>
          <a:bodyPr wrap="square" rtlCol="0">
            <a:spAutoFit/>
          </a:bodyPr>
          <a:lstStyle/>
          <a:p>
            <a:r>
              <a:rPr lang="da-DK" sz="1400" dirty="0" smtClean="0"/>
              <a:t>A </a:t>
            </a:r>
            <a:r>
              <a:rPr lang="da-DK" sz="1400" dirty="0" err="1" smtClean="0"/>
              <a:t>similar</a:t>
            </a:r>
            <a:r>
              <a:rPr lang="da-DK" sz="1400" dirty="0" smtClean="0"/>
              <a:t> </a:t>
            </a:r>
            <a:r>
              <a:rPr lang="da-DK" sz="1400" dirty="0" err="1" smtClean="0"/>
              <a:t>survey</a:t>
            </a:r>
            <a:r>
              <a:rPr lang="da-DK" sz="1400" dirty="0" smtClean="0"/>
              <a:t> </a:t>
            </a:r>
            <a:r>
              <a:rPr lang="da-DK" sz="1400" dirty="0" err="1" smtClean="0"/>
              <a:t>was</a:t>
            </a:r>
            <a:r>
              <a:rPr lang="da-DK" sz="1400" dirty="0" smtClean="0"/>
              <a:t> </a:t>
            </a:r>
            <a:r>
              <a:rPr lang="da-DK" sz="1400" dirty="0" err="1" smtClean="0"/>
              <a:t>carried</a:t>
            </a:r>
            <a:r>
              <a:rPr lang="da-DK" sz="1400" dirty="0" smtClean="0"/>
              <a:t> out in 2012</a:t>
            </a:r>
            <a:r>
              <a:rPr lang="da-DK" sz="1400" dirty="0"/>
              <a:t>. </a:t>
            </a:r>
            <a:r>
              <a:rPr lang="da-DK" sz="1400" dirty="0" smtClean="0"/>
              <a:t>At the time 96.4</a:t>
            </a:r>
            <a:r>
              <a:rPr lang="da-DK" sz="1400" dirty="0"/>
              <a:t>% </a:t>
            </a:r>
            <a:r>
              <a:rPr lang="da-DK" sz="1400" dirty="0" smtClean="0"/>
              <a:t>of the </a:t>
            </a:r>
            <a:r>
              <a:rPr lang="da-DK" sz="1400" dirty="0" err="1" smtClean="0"/>
              <a:t>guests</a:t>
            </a:r>
            <a:r>
              <a:rPr lang="da-DK" sz="1400" dirty="0" smtClean="0"/>
              <a:t> </a:t>
            </a:r>
            <a:r>
              <a:rPr lang="da-DK" sz="1400" dirty="0" err="1" smtClean="0"/>
              <a:t>went</a:t>
            </a:r>
            <a:r>
              <a:rPr lang="da-DK" sz="1400" dirty="0" smtClean="0"/>
              <a:t> </a:t>
            </a:r>
            <a:r>
              <a:rPr lang="da-DK" sz="1400" dirty="0" err="1" smtClean="0"/>
              <a:t>ashore</a:t>
            </a:r>
            <a:r>
              <a:rPr lang="da-DK" sz="1400" dirty="0" smtClean="0"/>
              <a:t>, and </a:t>
            </a:r>
            <a:r>
              <a:rPr lang="da-DK" sz="1400" dirty="0" err="1" smtClean="0"/>
              <a:t>spent</a:t>
            </a:r>
            <a:r>
              <a:rPr lang="da-DK" sz="1400" dirty="0" smtClean="0"/>
              <a:t> </a:t>
            </a:r>
            <a:r>
              <a:rPr lang="da-DK" sz="1400" dirty="0" err="1" smtClean="0"/>
              <a:t>approximately</a:t>
            </a:r>
            <a:r>
              <a:rPr lang="da-DK" sz="1400" dirty="0" smtClean="0"/>
              <a:t> </a:t>
            </a:r>
            <a:r>
              <a:rPr lang="da-DK" sz="1400" dirty="0"/>
              <a:t>440 </a:t>
            </a:r>
            <a:r>
              <a:rPr lang="da-DK" sz="1400" dirty="0" smtClean="0"/>
              <a:t>DKK </a:t>
            </a:r>
            <a:r>
              <a:rPr lang="da-DK" sz="1400" dirty="0" err="1" smtClean="0"/>
              <a:t>each</a:t>
            </a:r>
            <a:r>
              <a:rPr lang="da-DK" sz="1400" dirty="0" smtClean="0"/>
              <a:t>, </a:t>
            </a:r>
            <a:r>
              <a:rPr lang="da-DK" sz="1400" dirty="0" err="1" smtClean="0"/>
              <a:t>which</a:t>
            </a:r>
            <a:r>
              <a:rPr lang="da-DK" sz="1400" dirty="0" smtClean="0"/>
              <a:t> is the </a:t>
            </a:r>
            <a:r>
              <a:rPr lang="da-DK" sz="1400" dirty="0" err="1" smtClean="0"/>
              <a:t>equivalent</a:t>
            </a:r>
            <a:r>
              <a:rPr lang="da-DK" sz="1400" dirty="0" smtClean="0"/>
              <a:t> of 9.9 million Danish kroner in 2012.</a:t>
            </a:r>
            <a:endParaRPr lang="da-DK" sz="1400" dirty="0"/>
          </a:p>
          <a:p>
            <a:endParaRPr lang="da-DK" sz="1400" dirty="0"/>
          </a:p>
          <a:p>
            <a:r>
              <a:rPr lang="da-DK" sz="1400" dirty="0" smtClean="0"/>
              <a:t>In the last </a:t>
            </a:r>
            <a:r>
              <a:rPr lang="da-DK" sz="1400" dirty="0" err="1" smtClean="0"/>
              <a:t>couple</a:t>
            </a:r>
            <a:r>
              <a:rPr lang="da-DK" sz="1400" dirty="0" smtClean="0"/>
              <a:t> of </a:t>
            </a:r>
            <a:r>
              <a:rPr lang="da-DK" sz="1400" dirty="0" err="1" smtClean="0"/>
              <a:t>years</a:t>
            </a:r>
            <a:r>
              <a:rPr lang="da-DK" sz="1400" dirty="0" smtClean="0"/>
              <a:t> </a:t>
            </a:r>
            <a:r>
              <a:rPr lang="da-DK" sz="1400" dirty="0" err="1" smtClean="0"/>
              <a:t>we</a:t>
            </a:r>
            <a:r>
              <a:rPr lang="da-DK" sz="1400" dirty="0" smtClean="0"/>
              <a:t> have </a:t>
            </a:r>
            <a:r>
              <a:rPr lang="da-DK" sz="1400" dirty="0" err="1" smtClean="0"/>
              <a:t>seen</a:t>
            </a:r>
            <a:r>
              <a:rPr lang="da-DK" sz="1400" dirty="0" smtClean="0"/>
              <a:t> an </a:t>
            </a:r>
            <a:r>
              <a:rPr lang="da-DK" sz="1400" dirty="0" err="1" smtClean="0"/>
              <a:t>increase</a:t>
            </a:r>
            <a:r>
              <a:rPr lang="da-DK" sz="1400" dirty="0" smtClean="0"/>
              <a:t> in the </a:t>
            </a:r>
            <a:r>
              <a:rPr lang="da-DK" sz="1400" dirty="0" err="1" smtClean="0"/>
              <a:t>number</a:t>
            </a:r>
            <a:r>
              <a:rPr lang="da-DK" sz="1400" dirty="0" smtClean="0"/>
              <a:t> of cruises by the smaller cruise </a:t>
            </a:r>
            <a:r>
              <a:rPr lang="da-DK" sz="1400" dirty="0" err="1" smtClean="0"/>
              <a:t>ship</a:t>
            </a:r>
            <a:r>
              <a:rPr lang="da-DK" sz="1400" dirty="0" smtClean="0"/>
              <a:t> </a:t>
            </a:r>
            <a:r>
              <a:rPr lang="da-DK" sz="1400" dirty="0" err="1" smtClean="0"/>
              <a:t>categories</a:t>
            </a:r>
            <a:r>
              <a:rPr lang="da-DK" sz="1400" dirty="0" smtClean="0"/>
              <a:t>, with the 26-250 </a:t>
            </a:r>
            <a:r>
              <a:rPr lang="da-DK" sz="1400" dirty="0" err="1"/>
              <a:t>pax</a:t>
            </a:r>
            <a:r>
              <a:rPr lang="da-DK" sz="1400" dirty="0"/>
              <a:t> </a:t>
            </a:r>
            <a:r>
              <a:rPr lang="da-DK" sz="1400" dirty="0" smtClean="0"/>
              <a:t>(</a:t>
            </a:r>
            <a:r>
              <a:rPr lang="da-DK" sz="1400" dirty="0" err="1" smtClean="0"/>
              <a:t>also</a:t>
            </a:r>
            <a:r>
              <a:rPr lang="da-DK" sz="1400" dirty="0" smtClean="0"/>
              <a:t> </a:t>
            </a:r>
            <a:r>
              <a:rPr lang="da-DK" sz="1400" dirty="0" err="1" smtClean="0"/>
              <a:t>called</a:t>
            </a:r>
            <a:r>
              <a:rPr lang="da-DK" sz="1400" dirty="0" smtClean="0"/>
              <a:t> </a:t>
            </a:r>
            <a:r>
              <a:rPr lang="da-DK" sz="1400" i="1" dirty="0" err="1" smtClean="0"/>
              <a:t>expedition</a:t>
            </a:r>
            <a:r>
              <a:rPr lang="da-DK" sz="1400" i="1" dirty="0" smtClean="0"/>
              <a:t> </a:t>
            </a:r>
            <a:r>
              <a:rPr lang="da-DK" sz="1400" i="1" dirty="0" err="1" smtClean="0"/>
              <a:t>ships</a:t>
            </a:r>
            <a:r>
              <a:rPr lang="da-DK" sz="1400" dirty="0" smtClean="0"/>
              <a:t>) </a:t>
            </a:r>
            <a:r>
              <a:rPr lang="da-DK" sz="1400" dirty="0" err="1" smtClean="0"/>
              <a:t>showing</a:t>
            </a:r>
            <a:r>
              <a:rPr lang="da-DK" sz="1400" dirty="0" smtClean="0"/>
              <a:t> the </a:t>
            </a:r>
            <a:r>
              <a:rPr lang="da-DK" sz="1400" dirty="0" err="1" smtClean="0"/>
              <a:t>largest</a:t>
            </a:r>
            <a:r>
              <a:rPr lang="da-DK" sz="1400" dirty="0" smtClean="0"/>
              <a:t> </a:t>
            </a:r>
            <a:r>
              <a:rPr lang="da-DK" sz="1400" dirty="0" err="1" smtClean="0"/>
              <a:t>growth</a:t>
            </a:r>
            <a:r>
              <a:rPr lang="da-DK" sz="1400" dirty="0" smtClean="0"/>
              <a:t> in the </a:t>
            </a:r>
            <a:r>
              <a:rPr lang="da-DK" sz="1400" dirty="0" err="1" smtClean="0"/>
              <a:t>number</a:t>
            </a:r>
            <a:r>
              <a:rPr lang="da-DK" sz="1400" dirty="0" smtClean="0"/>
              <a:t> of cruises </a:t>
            </a:r>
            <a:r>
              <a:rPr lang="da-DK" sz="1400" dirty="0"/>
              <a:t>(</a:t>
            </a:r>
            <a:r>
              <a:rPr lang="da-DK" sz="1400" dirty="0" smtClean="0"/>
              <a:t>from </a:t>
            </a:r>
            <a:r>
              <a:rPr lang="da-DK" sz="1400" b="1" dirty="0"/>
              <a:t>32</a:t>
            </a:r>
            <a:r>
              <a:rPr lang="da-DK" sz="1400" dirty="0"/>
              <a:t> </a:t>
            </a:r>
            <a:r>
              <a:rPr lang="da-DK" sz="1400" dirty="0" smtClean="0"/>
              <a:t>in </a:t>
            </a:r>
            <a:r>
              <a:rPr lang="da-DK" sz="1400" dirty="0"/>
              <a:t>2011 </a:t>
            </a:r>
            <a:r>
              <a:rPr lang="da-DK" sz="1400" dirty="0" smtClean="0"/>
              <a:t>to </a:t>
            </a:r>
            <a:r>
              <a:rPr lang="da-DK" sz="1400" b="1" dirty="0"/>
              <a:t>76</a:t>
            </a:r>
            <a:r>
              <a:rPr lang="da-DK" sz="1400" dirty="0"/>
              <a:t> </a:t>
            </a:r>
            <a:r>
              <a:rPr lang="da-DK" sz="1400" dirty="0" smtClean="0"/>
              <a:t>in </a:t>
            </a:r>
            <a:r>
              <a:rPr lang="da-DK" sz="1400" dirty="0"/>
              <a:t>2015). The 251-500 pax ships have also experienced more cruise departures (from </a:t>
            </a:r>
            <a:r>
              <a:rPr lang="da-DK" sz="1400" b="1" dirty="0"/>
              <a:t>9</a:t>
            </a:r>
            <a:r>
              <a:rPr lang="da-DK" sz="1400" dirty="0"/>
              <a:t> in 2011 to </a:t>
            </a:r>
            <a:r>
              <a:rPr lang="da-DK" sz="1400" b="1" dirty="0"/>
              <a:t>19</a:t>
            </a:r>
            <a:r>
              <a:rPr lang="da-DK" sz="1400" dirty="0"/>
              <a:t> in 2015). </a:t>
            </a:r>
          </a:p>
        </p:txBody>
      </p:sp>
      <p:grpSp>
        <p:nvGrpSpPr>
          <p:cNvPr id="5" name="Grupper 4"/>
          <p:cNvGrpSpPr/>
          <p:nvPr/>
        </p:nvGrpSpPr>
        <p:grpSpPr>
          <a:xfrm>
            <a:off x="1932488" y="3279963"/>
            <a:ext cx="5393863" cy="1713831"/>
            <a:chOff x="973048" y="3731221"/>
            <a:chExt cx="5393863" cy="1713831"/>
          </a:xfrm>
        </p:grpSpPr>
        <p:pic>
          <p:nvPicPr>
            <p:cNvPr id="9" name="Billed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044" y="3741176"/>
              <a:ext cx="1302078" cy="855517"/>
            </a:xfrm>
            <a:prstGeom prst="rect">
              <a:avLst/>
            </a:prstGeom>
          </p:spPr>
        </p:pic>
        <p:pic>
          <p:nvPicPr>
            <p:cNvPr id="10" name="Billed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8244" y="3731221"/>
              <a:ext cx="1428968" cy="857381"/>
            </a:xfrm>
            <a:prstGeom prst="rect">
              <a:avLst/>
            </a:prstGeom>
          </p:spPr>
        </p:pic>
        <p:grpSp>
          <p:nvGrpSpPr>
            <p:cNvPr id="22" name="Grupper 21"/>
            <p:cNvGrpSpPr/>
            <p:nvPr/>
          </p:nvGrpSpPr>
          <p:grpSpPr>
            <a:xfrm>
              <a:off x="973048" y="4683561"/>
              <a:ext cx="5393863" cy="761491"/>
              <a:chOff x="1135098" y="4440499"/>
              <a:chExt cx="5393863" cy="761491"/>
            </a:xfrm>
          </p:grpSpPr>
          <p:sp>
            <p:nvSpPr>
              <p:cNvPr id="18" name="Tekstfelt 17"/>
              <p:cNvSpPr txBox="1"/>
              <p:nvPr/>
            </p:nvSpPr>
            <p:spPr>
              <a:xfrm>
                <a:off x="1135098" y="4463326"/>
                <a:ext cx="1450848" cy="738664"/>
              </a:xfrm>
              <a:prstGeom prst="rect">
                <a:avLst/>
              </a:prstGeom>
              <a:noFill/>
            </p:spPr>
            <p:txBody>
              <a:bodyPr wrap="square" rtlCol="0">
                <a:spAutoFit/>
              </a:bodyPr>
              <a:lstStyle/>
              <a:p>
                <a:r>
                  <a:rPr lang="da-DK" sz="1400" dirty="0"/>
                  <a:t>48% </a:t>
                </a:r>
                <a:r>
                  <a:rPr lang="da-DK" sz="1400" dirty="0" smtClean="0"/>
                  <a:t>of the respondents </a:t>
                </a:r>
                <a:r>
                  <a:rPr lang="da-DK" sz="1400" dirty="0" err="1" smtClean="0"/>
                  <a:t>are</a:t>
                </a:r>
                <a:r>
                  <a:rPr lang="da-DK" sz="1400" dirty="0" smtClean="0"/>
                  <a:t> from the </a:t>
                </a:r>
                <a:r>
                  <a:rPr lang="da-DK" sz="1400" dirty="0"/>
                  <a:t>USA</a:t>
                </a:r>
              </a:p>
            </p:txBody>
          </p:sp>
          <p:sp>
            <p:nvSpPr>
              <p:cNvPr id="19" name="Tekstfelt 18"/>
              <p:cNvSpPr txBox="1"/>
              <p:nvPr/>
            </p:nvSpPr>
            <p:spPr>
              <a:xfrm>
                <a:off x="2995094" y="4463326"/>
                <a:ext cx="1593555" cy="738664"/>
              </a:xfrm>
              <a:prstGeom prst="rect">
                <a:avLst/>
              </a:prstGeom>
              <a:noFill/>
            </p:spPr>
            <p:txBody>
              <a:bodyPr wrap="square" rtlCol="0">
                <a:spAutoFit/>
              </a:bodyPr>
              <a:lstStyle/>
              <a:p>
                <a:r>
                  <a:rPr lang="da-DK" sz="1400" dirty="0" smtClean="0"/>
                  <a:t>21% of the respondents </a:t>
                </a:r>
                <a:r>
                  <a:rPr lang="da-DK" sz="1400" dirty="0" err="1" smtClean="0"/>
                  <a:t>are</a:t>
                </a:r>
                <a:endParaRPr lang="da-DK" sz="1400" dirty="0" smtClean="0"/>
              </a:p>
              <a:p>
                <a:r>
                  <a:rPr lang="da-DK" sz="1400" dirty="0" smtClean="0"/>
                  <a:t>from Great Britain</a:t>
                </a:r>
                <a:endParaRPr lang="da-DK" sz="1400" dirty="0"/>
              </a:p>
            </p:txBody>
          </p:sp>
          <p:sp>
            <p:nvSpPr>
              <p:cNvPr id="20" name="Tekstfelt 19"/>
              <p:cNvSpPr txBox="1"/>
              <p:nvPr/>
            </p:nvSpPr>
            <p:spPr>
              <a:xfrm>
                <a:off x="4670294" y="4440499"/>
                <a:ext cx="1858667" cy="738664"/>
              </a:xfrm>
              <a:prstGeom prst="rect">
                <a:avLst/>
              </a:prstGeom>
              <a:noFill/>
            </p:spPr>
            <p:txBody>
              <a:bodyPr wrap="square" rtlCol="0">
                <a:spAutoFit/>
              </a:bodyPr>
              <a:lstStyle/>
              <a:p>
                <a:r>
                  <a:rPr lang="da-DK" sz="1400" dirty="0"/>
                  <a:t>12% </a:t>
                </a:r>
                <a:r>
                  <a:rPr lang="da-DK" sz="1400" dirty="0" smtClean="0"/>
                  <a:t>of the respondents </a:t>
                </a:r>
                <a:endParaRPr lang="da-DK" sz="1400" dirty="0"/>
              </a:p>
              <a:p>
                <a:r>
                  <a:rPr lang="da-DK" sz="1400" dirty="0" err="1"/>
                  <a:t>a</a:t>
                </a:r>
                <a:r>
                  <a:rPr lang="da-DK" sz="1400" dirty="0" err="1" smtClean="0"/>
                  <a:t>re</a:t>
                </a:r>
                <a:r>
                  <a:rPr lang="da-DK" sz="1400" dirty="0" smtClean="0"/>
                  <a:t> from Germany</a:t>
                </a:r>
                <a:endParaRPr lang="da-DK" sz="1400" dirty="0"/>
              </a:p>
            </p:txBody>
          </p:sp>
        </p:grpSp>
        <p:pic>
          <p:nvPicPr>
            <p:cNvPr id="6" name="Billed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3048" y="3731221"/>
              <a:ext cx="1450848" cy="853440"/>
            </a:xfrm>
            <a:prstGeom prst="rect">
              <a:avLst/>
            </a:prstGeom>
          </p:spPr>
        </p:pic>
      </p:grpSp>
      <p:pic>
        <p:nvPicPr>
          <p:cNvPr id="23" name="Billed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45750" y="250047"/>
            <a:ext cx="1184476" cy="647908"/>
          </a:xfrm>
          <a:prstGeom prst="rect">
            <a:avLst/>
          </a:prstGeom>
        </p:spPr>
      </p:pic>
    </p:spTree>
    <p:extLst>
      <p:ext uri="{BB962C8B-B14F-4D97-AF65-F5344CB8AC3E}">
        <p14:creationId xmlns:p14="http://schemas.microsoft.com/office/powerpoint/2010/main" val="1282028236"/>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12829</TotalTime>
  <Words>3314</Words>
  <Application>Microsoft Macintosh PowerPoint</Application>
  <PresentationFormat>Widescreen</PresentationFormat>
  <Paragraphs>194</Paragraphs>
  <Slides>15</Slides>
  <Notes>13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15</vt:i4>
      </vt:variant>
    </vt:vector>
  </HeadingPairs>
  <TitlesOfParts>
    <vt:vector size="21" baseType="lpstr">
      <vt:lpstr>Calibri</vt:lpstr>
      <vt:lpstr>Calibri Light</vt:lpstr>
      <vt:lpstr>Century Gothic</vt:lpstr>
      <vt:lpstr>Pioneerbrush</vt:lpstr>
      <vt:lpstr>Arial</vt:lpstr>
      <vt:lpstr>Kontortema</vt:lpstr>
      <vt:lpstr>TOURISM REPORT  Q 3 – Q 4  2015   VISIT GREENLAND</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Mads Lumholt</dc:creator>
  <cp:lastModifiedBy>Mads Lumholt</cp:lastModifiedBy>
  <cp:revision>868</cp:revision>
  <dcterms:created xsi:type="dcterms:W3CDTF">2015-11-27T10:57:46Z</dcterms:created>
  <dcterms:modified xsi:type="dcterms:W3CDTF">2016-03-29T08:46:11Z</dcterms:modified>
</cp:coreProperties>
</file>