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287000" cy="6858000" type="35mm"/>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Anders Vah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p:restoredTop sz="94674"/>
  </p:normalViewPr>
  <p:slideViewPr>
    <p:cSldViewPr snapToGrid="0" snapToObjects="1">
      <p:cViewPr>
        <p:scale>
          <a:sx n="130" d="100"/>
          <a:sy n="130" d="100"/>
        </p:scale>
        <p:origin x="1272" y="-32"/>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numCol="1"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numCol="1"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857250"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numCol="1"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‹nr.›</a:t>
            </a:fld>
            <a:endParaRPr lang="da-DK" alt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00615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baseline="0" dirty="0" smtClean="0">
                <a:solidFill>
                  <a:schemeClr val="dk1"/>
                </a:solidFill>
                <a:latin typeface="Calibri"/>
                <a:ea typeface="Calibri"/>
                <a:cs typeface="Calibri"/>
                <a:sym typeface="Calibri"/>
              </a:rPr>
              <a:t> of Cruises for Cruise Ships in Greenland 2008-16 </a:t>
            </a:r>
            <a:r>
              <a:rPr lang="da-DK" altLang="da-DK" sz="1200" b="0" i="0" u="none" strike="noStrike" cap="none" baseline="0" dirty="0" err="1" smtClean="0">
                <a:solidFill>
                  <a:schemeClr val="dk1"/>
                </a:solidFill>
                <a:latin typeface="Calibri"/>
                <a:ea typeface="Calibri"/>
                <a:cs typeface="Calibri"/>
                <a:sym typeface="Calibri"/>
              </a:rPr>
              <a:t>According</a:t>
            </a:r>
            <a:r>
              <a:rPr lang="da-DK" altLang="da-DK" sz="1200" b="0" i="0" u="none" strike="noStrike" cap="none" baseline="0" dirty="0" smtClean="0">
                <a:solidFill>
                  <a:schemeClr val="dk1"/>
                </a:solidFill>
                <a:latin typeface="Calibri"/>
                <a:ea typeface="Calibri"/>
                <a:cs typeface="Calibri"/>
                <a:sym typeface="Calibri"/>
              </a:rPr>
              <a:t> to 4 Pax </a:t>
            </a:r>
            <a:r>
              <a:rPr lang="da-DK" altLang="da-DK" sz="1200" b="0" i="0" u="none" strike="noStrike" cap="none" baseline="0" dirty="0" err="1" smtClean="0">
                <a:solidFill>
                  <a:schemeClr val="dk1"/>
                </a:solidFill>
                <a:latin typeface="Calibri"/>
                <a:ea typeface="Calibri"/>
                <a:cs typeface="Calibri"/>
                <a:sym typeface="Calibri"/>
              </a:rPr>
              <a:t>Categories</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how</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many</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passengers</a:t>
            </a:r>
            <a:r>
              <a:rPr lang="da-DK" altLang="da-DK" sz="1200" b="0" i="0" u="none" strike="noStrike" cap="none" baseline="0" dirty="0" smtClean="0">
                <a:solidFill>
                  <a:schemeClr val="dk1"/>
                </a:solidFill>
                <a:latin typeface="Calibri"/>
                <a:ea typeface="Calibri"/>
                <a:cs typeface="Calibri"/>
                <a:sym typeface="Calibri"/>
              </a:rPr>
              <a:t> the </a:t>
            </a:r>
            <a:r>
              <a:rPr lang="da-DK" altLang="da-DK" sz="1200" b="0" i="0" u="none" strike="noStrike" cap="none" baseline="0" dirty="0" err="1" smtClean="0">
                <a:solidFill>
                  <a:schemeClr val="dk1"/>
                </a:solidFill>
                <a:latin typeface="Calibri"/>
                <a:ea typeface="Calibri"/>
                <a:cs typeface="Calibri"/>
                <a:sym typeface="Calibri"/>
              </a:rPr>
              <a:t>ship</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can</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carry</a:t>
            </a:r>
            <a:r>
              <a:rPr lang="da-DK" altLang="da-DK"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10</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11</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2</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defTabSz="457200" rtl="0" eaLnBrk="1" latinLnBrk="0" hangingPunct="1">
              <a:lnSpc>
                <a:spcPct val="100000"/>
              </a:lnSpc>
              <a:spcBef>
                <a:spcPts val="0"/>
              </a:spcBef>
              <a:spcAft>
                <a:spcPts val="0"/>
              </a:spcAft>
              <a:buClr>
                <a:schemeClr val="dk1"/>
              </a:buClr>
              <a:buSzPct val="25000"/>
              <a:buFont typeface="Calibri"/>
              <a:buNone/>
              <a:tabLst/>
              <a:defRPr/>
            </a:pPr>
            <a:r>
              <a:rPr lang="da-DK" altLang="da-DK" sz="1200" dirty="0" smtClean="0">
                <a:latin typeface="Calibri" charset="0"/>
                <a:ea typeface="Calibri" charset="0"/>
                <a:cs typeface="Calibri" charset="0"/>
              </a:rPr>
              <a:t>Narsarsuaq lufthavn havde i 2008 hele 12.219 udenrigspassagerer, og siden er det gået kraftigt ned ad bakke til og med 2013. Det er lidt det samme mønster vi kan konstatere på nationalt plan, men i Narsarsuaq er tendensen meget mere markant end når vi ser på den samlede nationale udvikling. Air Greenland befløj Narsarsuaq med deres Boeing 757 til og med 2008, men den blev solgt, og i stedet indsattes en chartret Boeing 737 fra Jet Time med lavere kapacitet. Samtidig ophørte helårsbeflyvningen Narsarsuaq-København, og den direkte rute var kun aktiv i sommermånederne. Udenrigspassagerer måtte derfor udenfor sommersæsonen via Nuuk og Kangerlussuaq for at komme ud af Grønland, og det er bl.a. det der kan aflæses i grafen, med den nedadgående tendens.</a:t>
            </a:r>
            <a:endParaRPr lang="da-DK" altLang="da-DK" sz="1200" b="0" i="0" u="none" strike="noStrike" cap="none" dirty="0" smtClean="0">
              <a:solidFill>
                <a:schemeClr val="dk1"/>
              </a:solidFill>
              <a:latin typeface="Calibri" charset="0"/>
              <a:ea typeface="Calibri" charset="0"/>
              <a:cs typeface="Calibri" charset="0"/>
              <a:sym typeface="Calibri"/>
            </a:endParaRPr>
          </a:p>
          <a:p>
            <a:pPr marL="0" marR="0" lvl="0" indent="0" algn="l" rtl="0">
              <a:spcBef>
                <a:spcPts val="0"/>
              </a:spcBef>
              <a:buClr>
                <a:schemeClr val="dk1"/>
              </a:buClr>
              <a:buSzPct val="25000"/>
              <a:buFont typeface="Calibri"/>
              <a:buNone/>
            </a:pPr>
            <a:endParaRPr lang="da-DK" altLang="da-DK" sz="1200" b="0" i="0" u="none" strike="noStrike" cap="none" dirty="0" smtClean="0">
              <a:solidFill>
                <a:schemeClr val="dk1"/>
              </a:solidFill>
              <a:latin typeface="Calibri"/>
              <a:ea typeface="Calibri"/>
              <a:cs typeface="Calibri"/>
              <a:sym typeface="Calibri"/>
            </a:endParaRPr>
          </a:p>
          <a:p>
            <a:pPr marL="0" marR="0" lvl="0" indent="0" algn="l" defTabSz="457200" rtl="0" eaLnBrk="1" latinLnBrk="0" hangingPunct="1">
              <a:lnSpc>
                <a:spcPct val="100000"/>
              </a:lnSpc>
              <a:spcBef>
                <a:spcPts val="0"/>
              </a:spcBef>
              <a:spcAft>
                <a:spcPts val="0"/>
              </a:spcAft>
              <a:buClr>
                <a:schemeClr val="dk1"/>
              </a:buClr>
              <a:buSzPct val="25000"/>
              <a:buFont typeface="Calibri"/>
              <a:buNone/>
              <a:tabLst/>
              <a:defRPr/>
            </a:pPr>
            <a:r>
              <a:rPr lang="da-DK" altLang="da-DK" sz="1200" dirty="0" smtClean="0">
                <a:latin typeface="Calibri" charset="0"/>
                <a:ea typeface="Calibri" charset="0"/>
                <a:cs typeface="Calibri" charset="0"/>
              </a:rPr>
              <a:t>I de efterfølgende år stabiliserer passagerantallet sig omkring ca. 5.000 pr år, og siden 2013 har der været en svag vækst. Siden juli 2014 har vi haft data på udvalgte turistsegmenter (DK, DE, FR, IS, NO, SE, IT, ES, GB, RU, US, CA, CN, JP, TW samt Øvrige Europa og Øvrige lande), og sammenligner man perioderne Q3-4 2014 med Q3-4 2015 var der en vækst på turistsegmentet på 0,9%. Fra 2015 til 2016 var der en vækst på 14,5%.</a:t>
            </a:r>
            <a:endParaRPr lang="da-DK" altLang="da-DK" sz="1200" b="0" i="0" u="none" strike="noStrike" cap="none" dirty="0" smtClean="0">
              <a:solidFill>
                <a:schemeClr val="dk1"/>
              </a:solidFill>
              <a:latin typeface="Calibri" charset="0"/>
              <a:ea typeface="Calibri" charset="0"/>
              <a:cs typeface="Calibri" charset="0"/>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3</a:t>
            </a:fld>
            <a:endParaRPr lang="da-DK" alt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201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Flight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baseline="0" dirty="0" smtClean="0">
                <a:solidFill>
                  <a:schemeClr val="dk1"/>
                </a:solidFill>
                <a:latin typeface="Calibri"/>
                <a:ea typeface="Calibri"/>
                <a:cs typeface="Calibri"/>
                <a:sym typeface="Calibri"/>
              </a:rPr>
              <a:t> Out of GRL via Narsarsuaq 2016 vs. 2015</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Growth: </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Denmark</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Greenland</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Spain</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baseline="0" dirty="0" smtClean="0">
                <a:solidFill>
                  <a:schemeClr val="dk1"/>
                </a:solidFill>
                <a:latin typeface="Calibri"/>
                <a:ea typeface="Calibri"/>
                <a:cs typeface="Calibri"/>
                <a:sym typeface="Calibri"/>
              </a:rPr>
              <a:t> Europe</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France</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USA</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Germany</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Great Britain</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Italy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Iceland</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Other</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countries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Norway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Sweden</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Canada</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China</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Russia</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Japan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Taiwan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Total</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Tourists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4</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Stays</a:t>
            </a:r>
            <a:r>
              <a:rPr lang="da-DK" altLang="da-DK" sz="1200" b="0" i="0" u="none" strike="noStrike" cap="none" baseline="0" dirty="0" smtClean="0">
                <a:solidFill>
                  <a:schemeClr val="dk1"/>
                </a:solidFill>
                <a:latin typeface="Calibri"/>
                <a:ea typeface="Calibri"/>
                <a:cs typeface="Calibri"/>
                <a:sym typeface="Calibri"/>
              </a:rPr>
              <a:t> in </a:t>
            </a:r>
            <a:r>
              <a:rPr lang="da-DK" altLang="da-DK" sz="1200" b="0" i="0" u="none" strike="noStrike" cap="none" baseline="0" dirty="0" err="1" smtClean="0">
                <a:solidFill>
                  <a:schemeClr val="dk1"/>
                </a:solidFill>
                <a:latin typeface="Calibri"/>
                <a:ea typeface="Calibri"/>
                <a:cs typeface="Calibri"/>
                <a:sym typeface="Calibri"/>
              </a:rPr>
              <a:t>Kujalleq</a:t>
            </a:r>
            <a:r>
              <a:rPr lang="da-DK" altLang="da-DK" sz="1200" b="0" i="0" u="none" strike="noStrike" cap="none" baseline="0" dirty="0" smtClean="0">
                <a:solidFill>
                  <a:schemeClr val="dk1"/>
                </a:solidFill>
                <a:latin typeface="Calibri"/>
                <a:ea typeface="Calibri"/>
                <a:cs typeface="Calibri"/>
                <a:sym typeface="Calibri"/>
              </a:rPr>
              <a:t> 2016 vs 2015</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GROWTH:</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Greenland</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Denmark</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Iceland</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Other</a:t>
            </a:r>
            <a:r>
              <a:rPr lang="da-DK" altLang="da-DK" sz="1200" b="0" i="0" u="none" strike="noStrike" cap="none" baseline="0" dirty="0" smtClean="0">
                <a:solidFill>
                  <a:schemeClr val="dk1"/>
                </a:solidFill>
                <a:latin typeface="Calibri"/>
                <a:ea typeface="Calibri"/>
                <a:cs typeface="Calibri"/>
                <a:sym typeface="Calibri"/>
              </a:rPr>
              <a:t> Europe</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USA </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Germany</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Other</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countries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Great Britain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France</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Norway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The </a:t>
            </a:r>
            <a:r>
              <a:rPr lang="da-DK" altLang="da-DK" sz="1200" b="0" i="0" u="none" strike="noStrike" cap="none" baseline="0" dirty="0" err="1" smtClean="0">
                <a:solidFill>
                  <a:schemeClr val="dk1"/>
                </a:solidFill>
                <a:latin typeface="Calibri"/>
                <a:ea typeface="Calibri"/>
                <a:cs typeface="Calibri"/>
                <a:sym typeface="Calibri"/>
              </a:rPr>
              <a:t>Netherlands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Italy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Sweden</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Canada</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Japan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Total</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Tourists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5</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Kujalleq</a:t>
            </a:r>
            <a:r>
              <a:rPr lang="da-DK" altLang="da-DK" sz="1200" b="0" i="0" u="none" strike="noStrike" cap="none" dirty="0" smtClean="0">
                <a:solidFill>
                  <a:schemeClr val="dk1"/>
                </a:solidFill>
                <a:latin typeface="Calibri"/>
                <a:ea typeface="Calibri"/>
                <a:cs typeface="Calibri"/>
                <a:sym typeface="Calibri"/>
              </a:rPr>
              <a:t> 2016 vs 2015</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GROWTH:</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Greenland</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Denmark</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Europe</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Iceland</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USA</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Germany</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countries</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Great</a:t>
            </a:r>
            <a:r>
              <a:rPr lang="da-DK" altLang="da-DK" sz="1200" b="0" i="0" u="none" strike="noStrike" cap="none" baseline="0" dirty="0" smtClean="0">
                <a:solidFill>
                  <a:schemeClr val="dk1"/>
                </a:solidFill>
                <a:latin typeface="Calibri"/>
                <a:ea typeface="Calibri"/>
                <a:cs typeface="Calibri"/>
                <a:sym typeface="Calibri"/>
              </a:rPr>
              <a:t> Britain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France</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Italy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Holland</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Norway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Sweden</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Canada</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Japan</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Total</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Tourists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6</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Occupancy</a:t>
            </a:r>
            <a:r>
              <a:rPr lang="da-DK" altLang="da-DK" sz="1200" b="0" i="0" u="none" strike="noStrike" cap="none" dirty="0" smtClean="0">
                <a:solidFill>
                  <a:schemeClr val="dk1"/>
                </a:solidFill>
                <a:latin typeface="Calibri"/>
                <a:ea typeface="Calibri"/>
                <a:cs typeface="Calibri"/>
                <a:sym typeface="Calibri"/>
              </a:rPr>
              <a:t> Rate on </a:t>
            </a: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Kujalleq</a:t>
            </a:r>
            <a:r>
              <a:rPr lang="da-DK" altLang="da-DK" sz="1200" b="0" i="0" u="none" strike="noStrike" cap="none" dirty="0" smtClean="0">
                <a:solidFill>
                  <a:schemeClr val="dk1"/>
                </a:solidFill>
                <a:latin typeface="Calibri"/>
                <a:ea typeface="Calibri"/>
                <a:cs typeface="Calibri"/>
                <a:sym typeface="Calibri"/>
              </a:rPr>
              <a:t> 2016 vs 2015</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January</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February</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March</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April</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May</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June </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July</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August</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September</a:t>
            </a:r>
          </a:p>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October</a:t>
            </a:r>
            <a:endParaRPr lang="da-DK" altLang="da-DK"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November</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December</a:t>
            </a:r>
          </a:p>
          <a:p>
            <a:pPr marL="0" marR="0" lvl="0" indent="0" algn="l" rtl="0">
              <a:spcBef>
                <a:spcPts val="0"/>
              </a:spcBef>
              <a:buClr>
                <a:schemeClr val="dk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7</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Visiting</a:t>
            </a:r>
            <a:r>
              <a:rPr lang="da-DK" altLang="da-DK" sz="1200" b="0" i="0" u="none" strike="noStrike" cap="none" baseline="0" dirty="0" smtClean="0">
                <a:solidFill>
                  <a:schemeClr val="dk1"/>
                </a:solidFill>
                <a:latin typeface="Calibri"/>
                <a:ea typeface="Calibri"/>
                <a:cs typeface="Calibri"/>
                <a:sym typeface="Calibri"/>
              </a:rPr>
              <a:t> </a:t>
            </a:r>
            <a:r>
              <a:rPr lang="da-DK" altLang="da-DK" sz="1200" b="0" i="0" u="none" strike="noStrike" cap="none" baseline="0" dirty="0" err="1" smtClean="0">
                <a:solidFill>
                  <a:schemeClr val="dk1"/>
                </a:solidFill>
                <a:latin typeface="Calibri"/>
                <a:ea typeface="Calibri"/>
                <a:cs typeface="Calibri"/>
                <a:sym typeface="Calibri"/>
              </a:rPr>
              <a:t>Cities</a:t>
            </a:r>
            <a:r>
              <a:rPr lang="da-DK" altLang="da-DK" sz="1200" b="0" i="0" u="none" strike="noStrike" cap="none" baseline="0" dirty="0" smtClean="0">
                <a:solidFill>
                  <a:schemeClr val="dk1"/>
                </a:solidFill>
                <a:latin typeface="Calibri"/>
                <a:ea typeface="Calibri"/>
                <a:cs typeface="Calibri"/>
                <a:sym typeface="Calibri"/>
              </a:rPr>
              <a:t> in Destination South Greenland 2016 vs 2015</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April</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May</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June</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July</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August</a:t>
            </a: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September</a:t>
            </a:r>
          </a:p>
          <a:p>
            <a:pPr marL="0" marR="0" lvl="0" indent="0" algn="l" rtl="0">
              <a:spcBef>
                <a:spcPts val="0"/>
              </a:spcBef>
              <a:buClr>
                <a:schemeClr val="dk1"/>
              </a:buClr>
              <a:buSzPct val="25000"/>
              <a:buFont typeface="Calibri"/>
              <a:buNone/>
            </a:pPr>
            <a:r>
              <a:rPr lang="da-DK" altLang="da-DK" sz="1200" b="0" i="0" u="none" strike="noStrike" cap="none" baseline="0" dirty="0" err="1" smtClean="0">
                <a:solidFill>
                  <a:schemeClr val="dk1"/>
                </a:solidFill>
                <a:latin typeface="Calibri"/>
                <a:ea typeface="Calibri"/>
                <a:cs typeface="Calibri"/>
                <a:sym typeface="Calibri"/>
              </a:rPr>
              <a:t>October</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8</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Port Calls in </a:t>
            </a:r>
            <a:r>
              <a:rPr lang="da-DK" altLang="da-DK" sz="1200" b="0" i="0" u="none" strike="noStrike" cap="none" dirty="0" err="1" smtClean="0">
                <a:solidFill>
                  <a:schemeClr val="dk1"/>
                </a:solidFill>
                <a:latin typeface="Calibri"/>
                <a:ea typeface="Calibri"/>
                <a:cs typeface="Calibri"/>
                <a:sym typeface="Calibri"/>
              </a:rPr>
              <a:t>Kujalleq</a:t>
            </a:r>
            <a:r>
              <a:rPr lang="da-DK" altLang="da-DK" sz="1200" b="0" i="0" u="none" strike="noStrike" cap="none" baseline="0" dirty="0" smtClean="0">
                <a:solidFill>
                  <a:schemeClr val="dk1"/>
                </a:solidFill>
                <a:latin typeface="Calibri"/>
                <a:ea typeface="Calibri"/>
                <a:cs typeface="Calibri"/>
                <a:sym typeface="Calibri"/>
              </a:rPr>
              <a:t> 2015-16 </a:t>
            </a:r>
            <a:r>
              <a:rPr lang="da-DK" altLang="da-DK" sz="1200" b="0" i="0" u="none" strike="noStrike" cap="none" baseline="0" dirty="0" err="1" smtClean="0">
                <a:solidFill>
                  <a:schemeClr val="dk1"/>
                </a:solidFill>
                <a:latin typeface="Calibri"/>
                <a:ea typeface="Calibri"/>
                <a:cs typeface="Calibri"/>
                <a:sym typeface="Calibri"/>
              </a:rPr>
              <a:t>According</a:t>
            </a:r>
            <a:r>
              <a:rPr lang="da-DK" altLang="da-DK" sz="1200" b="0" i="0" u="none" strike="noStrike" cap="none" baseline="0" dirty="0" smtClean="0">
                <a:solidFill>
                  <a:schemeClr val="dk1"/>
                </a:solidFill>
                <a:latin typeface="Calibri"/>
                <a:ea typeface="Calibri"/>
                <a:cs typeface="Calibri"/>
                <a:sym typeface="Calibri"/>
              </a:rPr>
              <a:t> to Pax </a:t>
            </a:r>
            <a:r>
              <a:rPr lang="da-DK" altLang="da-DK" sz="1200" b="0" i="0" u="none" strike="noStrike" cap="none" baseline="0" dirty="0" err="1" smtClean="0">
                <a:solidFill>
                  <a:schemeClr val="dk1"/>
                </a:solidFill>
                <a:latin typeface="Calibri"/>
                <a:ea typeface="Calibri"/>
                <a:cs typeface="Calibri"/>
                <a:sym typeface="Calibri"/>
              </a:rPr>
              <a:t>Categories</a:t>
            </a:r>
            <a:endParaRPr lang="da-DK" altLang="da-DK"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da-DK" altLang="da-DK" sz="1200" b="0" i="0" u="none" strike="noStrike" cap="none" baseline="0" dirty="0" smtClean="0">
                <a:solidFill>
                  <a:schemeClr val="dk1"/>
                </a:solidFill>
                <a:latin typeface="Calibri"/>
                <a:ea typeface="Calibri"/>
                <a:cs typeface="Calibri"/>
                <a:sym typeface="Calibri"/>
              </a:rPr>
              <a:t>Source: stat.gl</a:t>
            </a:r>
            <a:endParaRPr sz="1200" b="0" i="0" u="none" strike="noStrike" cap="none" dirty="0">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2" y="8685213"/>
            <a:ext cx="2971799" cy="457200"/>
          </a:xfrm>
          <a:prstGeom prst="rect">
            <a:avLst/>
          </a:prstGeom>
          <a:noFill/>
          <a:ln>
            <a:noFill/>
          </a:ln>
        </p:spPr>
        <p:txBody>
          <a:bodyPr lIns="91425" tIns="45700" rIns="91425" bIns="45700" numCol="1"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da-DK" altLang="da-DK" sz="1200" b="0" i="0" u="none" strike="noStrike" cap="none">
                <a:solidFill>
                  <a:schemeClr val="dk1"/>
                </a:solidFill>
                <a:latin typeface="Calibri"/>
                <a:ea typeface="Calibri"/>
                <a:cs typeface="Calibri"/>
                <a:sym typeface="Calibri"/>
              </a:rPr>
              <a:t>9</a:t>
            </a:fld>
            <a:endParaRPr lang="da-DK" altLang="da-DK"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707231"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body" idx="1"/>
          </p:nvPr>
        </p:nvSpPr>
        <p:spPr>
          <a:xfrm>
            <a:off x="707231" y="1825625"/>
            <a:ext cx="8872537" cy="435133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og lodret teks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07231"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2967828" y="-434972"/>
            <a:ext cx="4351338" cy="8872537"/>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Lodret titel og teks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564780" y="2161977"/>
            <a:ext cx="5811838" cy="2218133"/>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064217" y="8134"/>
            <a:ext cx="5811838" cy="6525815"/>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285875" y="1122362"/>
            <a:ext cx="7715249" cy="2387600"/>
          </a:xfrm>
          <a:prstGeom prst="rect">
            <a:avLst/>
          </a:prstGeom>
          <a:noFill/>
          <a:ln>
            <a:noFill/>
          </a:ln>
        </p:spPr>
        <p:txBody>
          <a:bodyPr lIns="91425" tIns="91425" rIns="91425" bIns="91425" numCol="1"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subTitle" idx="1"/>
          </p:nvPr>
        </p:nvSpPr>
        <p:spPr>
          <a:xfrm>
            <a:off x="1285875" y="3602037"/>
            <a:ext cx="7715249" cy="1655761"/>
          </a:xfrm>
          <a:prstGeom prst="rect">
            <a:avLst/>
          </a:prstGeom>
          <a:noFill/>
          <a:ln>
            <a:noFill/>
          </a:ln>
        </p:spPr>
        <p:txBody>
          <a:bodyPr lIns="91425" tIns="91425" rIns="91425" bIns="91425" numCol="1"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01872" y="1709739"/>
            <a:ext cx="8872537" cy="2852737"/>
          </a:xfrm>
          <a:prstGeom prst="rect">
            <a:avLst/>
          </a:prstGeom>
          <a:noFill/>
          <a:ln>
            <a:noFill/>
          </a:ln>
        </p:spPr>
        <p:txBody>
          <a:bodyPr lIns="91425" tIns="91425" rIns="91425" bIns="91425" numCol="1"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701872" y="4589464"/>
            <a:ext cx="8872537" cy="1500187"/>
          </a:xfrm>
          <a:prstGeom prst="rect">
            <a:avLst/>
          </a:prstGeom>
          <a:noFill/>
          <a:ln>
            <a:noFill/>
          </a:ln>
        </p:spPr>
        <p:txBody>
          <a:bodyPr lIns="91425" tIns="91425" rIns="91425" bIns="91425" numCol="1"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07231"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707231" y="1825625"/>
            <a:ext cx="4371973" cy="435133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5207794" y="1825625"/>
            <a:ext cx="4371973" cy="435133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08570"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708570" y="1681163"/>
            <a:ext cx="4351883" cy="823912"/>
          </a:xfrm>
          <a:prstGeom prst="rect">
            <a:avLst/>
          </a:prstGeom>
          <a:noFill/>
          <a:ln>
            <a:noFill/>
          </a:ln>
        </p:spPr>
        <p:txBody>
          <a:bodyPr lIns="91425" tIns="91425" rIns="91425" bIns="91425" numCol="1"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708570" y="2505075"/>
            <a:ext cx="4351883" cy="368458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5207794" y="1681163"/>
            <a:ext cx="4373312" cy="823912"/>
          </a:xfrm>
          <a:prstGeom prst="rect">
            <a:avLst/>
          </a:prstGeom>
          <a:noFill/>
          <a:ln>
            <a:noFill/>
          </a:ln>
        </p:spPr>
        <p:txBody>
          <a:bodyPr lIns="91425" tIns="91425" rIns="91425" bIns="91425" numCol="1"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5207794" y="2505075"/>
            <a:ext cx="4373312" cy="368458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07231"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08572" y="457200"/>
            <a:ext cx="3317823" cy="1600198"/>
          </a:xfrm>
          <a:prstGeom prst="rect">
            <a:avLst/>
          </a:prstGeom>
          <a:noFill/>
          <a:ln>
            <a:noFill/>
          </a:ln>
        </p:spPr>
        <p:txBody>
          <a:bodyPr lIns="91425" tIns="91425" rIns="91425" bIns="91425" numCol="1"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4373314" y="987425"/>
            <a:ext cx="5207793" cy="4873623"/>
          </a:xfrm>
          <a:prstGeom prst="rect">
            <a:avLst/>
          </a:prstGeom>
          <a:noFill/>
          <a:ln>
            <a:noFill/>
          </a:ln>
        </p:spPr>
        <p:txBody>
          <a:bodyPr lIns="91425" tIns="91425" rIns="91425" bIns="91425" numCol="1" anchor="t" anchorCtr="0"/>
          <a:lstStyle>
            <a:lvl1pPr marL="228600" marR="0" lvl="0" indent="3810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708572" y="2057400"/>
            <a:ext cx="3317823" cy="3811588"/>
          </a:xfrm>
          <a:prstGeom prst="rect">
            <a:avLst/>
          </a:prstGeom>
          <a:noFill/>
          <a:ln>
            <a:noFill/>
          </a:ln>
        </p:spPr>
        <p:txBody>
          <a:bodyPr lIns="91425" tIns="91425" rIns="91425" bIns="91425" numCol="1"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illede med billedteks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08572" y="457200"/>
            <a:ext cx="3317823" cy="1600198"/>
          </a:xfrm>
          <a:prstGeom prst="rect">
            <a:avLst/>
          </a:prstGeom>
          <a:noFill/>
          <a:ln>
            <a:noFill/>
          </a:ln>
        </p:spPr>
        <p:txBody>
          <a:bodyPr lIns="91425" tIns="91425" rIns="91425" bIns="91425" numCol="1"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4373314" y="987425"/>
            <a:ext cx="5207793" cy="4873623"/>
          </a:xfrm>
          <a:prstGeom prst="rect">
            <a:avLst/>
          </a:prstGeom>
          <a:noFill/>
          <a:ln>
            <a:noFill/>
          </a:ln>
        </p:spPr>
        <p:txBody>
          <a:bodyPr lIns="91425" tIns="91425" rIns="91425" bIns="91425" numCol="1"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708572" y="2057400"/>
            <a:ext cx="3317823" cy="3811588"/>
          </a:xfrm>
          <a:prstGeom prst="rect">
            <a:avLst/>
          </a:prstGeom>
          <a:noFill/>
          <a:ln>
            <a:noFill/>
          </a:ln>
        </p:spPr>
        <p:txBody>
          <a:bodyPr lIns="91425" tIns="91425" rIns="91425" bIns="91425" numCol="1"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07231" y="365126"/>
            <a:ext cx="8872537" cy="1325562"/>
          </a:xfrm>
          <a:prstGeom prst="rect">
            <a:avLst/>
          </a:prstGeom>
          <a:noFill/>
          <a:ln>
            <a:noFill/>
          </a:ln>
        </p:spPr>
        <p:txBody>
          <a:bodyPr lIns="91425" tIns="91425" rIns="91425" bIns="91425" numCol="1"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707231" y="1825625"/>
            <a:ext cx="8872537" cy="4351338"/>
          </a:xfrm>
          <a:prstGeom prst="rect">
            <a:avLst/>
          </a:prstGeom>
          <a:noFill/>
          <a:ln>
            <a:noFill/>
          </a:ln>
        </p:spPr>
        <p:txBody>
          <a:bodyPr lIns="91425" tIns="91425" rIns="91425" bIns="91425" numCol="1" anchor="t" anchorCtr="0"/>
          <a:lstStyle>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707231" y="6356351"/>
            <a:ext cx="2314575" cy="365125"/>
          </a:xfrm>
          <a:prstGeom prst="rect">
            <a:avLst/>
          </a:prstGeom>
          <a:noFill/>
          <a:ln>
            <a:noFill/>
          </a:ln>
        </p:spPr>
        <p:txBody>
          <a:bodyPr lIns="91425" tIns="91425" rIns="91425" bIns="91425" numCol="1"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407569" y="6356351"/>
            <a:ext cx="3471863" cy="365125"/>
          </a:xfrm>
          <a:prstGeom prst="rect">
            <a:avLst/>
          </a:prstGeom>
          <a:noFill/>
          <a:ln>
            <a:noFill/>
          </a:ln>
        </p:spPr>
        <p:txBody>
          <a:bodyPr lIns="91425" tIns="91425" rIns="91425" bIns="91425" numCol="1"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7265192" y="6356351"/>
            <a:ext cx="2314575" cy="365125"/>
          </a:xfrm>
          <a:prstGeom prst="rect">
            <a:avLst/>
          </a:prstGeom>
          <a:noFill/>
          <a:ln>
            <a:noFill/>
          </a:ln>
        </p:spPr>
        <p:txBody>
          <a:bodyPr lIns="91425" tIns="45700" rIns="91425" bIns="45700" numCol="1"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da-DK" altLang="da-DK" sz="1200" b="0" i="0" u="none" strike="noStrike" cap="none">
                <a:solidFill>
                  <a:srgbClr val="888888"/>
                </a:solidFill>
                <a:latin typeface="Calibri"/>
                <a:ea typeface="Calibri"/>
                <a:cs typeface="Calibri"/>
                <a:sym typeface="Calibri"/>
              </a:rPr>
              <a:t>‹nr.›</a:t>
            </a:fld>
            <a:endParaRPr lang="da-DK" altLang="da-DK"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presentation/d/1mPT0EFNOVItt42FutNtenCPURYvKZ9dsY0u7k_DztDo/edit?usp=sharing" TargetMode="External"/><Relationship Id="rId4" Type="http://schemas.openxmlformats.org/officeDocument/2006/relationships/image" Target="../media/image3.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175453" y="3505342"/>
            <a:ext cx="5899726" cy="1089529"/>
          </a:xfrm>
          <a:prstGeom prst="rect">
            <a:avLst/>
          </a:prstGeom>
          <a:noFill/>
          <a:ln>
            <a:noFill/>
          </a:ln>
        </p:spPr>
        <p:txBody>
          <a:bodyPr lIns="91425" tIns="45700" rIns="91425" bIns="45700" numCol="1"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da-DK" altLang="da-DK" sz="2800" b="0" i="0" u="none" strike="noStrike" cap="none" dirty="0" smtClean="0">
                <a:solidFill>
                  <a:schemeClr val="lt1"/>
                </a:solidFill>
                <a:latin typeface="Calibri"/>
                <a:ea typeface="Calibri"/>
                <a:cs typeface="Calibri"/>
                <a:sym typeface="Calibri"/>
              </a:rPr>
              <a:t>TOURISM STATISTICS</a:t>
            </a:r>
            <a:r>
              <a:rPr lang="da-DK" altLang="da-DK" sz="2400" b="0" i="0" u="none" strike="noStrike" cap="none" dirty="0" smtClean="0">
                <a:solidFill>
                  <a:schemeClr val="lt1"/>
                </a:solidFill>
                <a:latin typeface="Calibri"/>
                <a:ea typeface="Calibri"/>
                <a:cs typeface="Calibri"/>
                <a:sym typeface="Calibri"/>
              </a:rPr>
              <a:t> </a:t>
            </a:r>
            <a:r>
              <a:rPr lang="da-DK" altLang="da-DK" sz="2400" b="0" i="0" u="none" strike="noStrike" cap="none" dirty="0">
                <a:solidFill>
                  <a:schemeClr val="lt1"/>
                </a:solidFill>
                <a:latin typeface="Calibri"/>
                <a:ea typeface="Calibri"/>
                <a:cs typeface="Calibri"/>
                <a:sym typeface="Calibri"/>
              </a:rPr>
              <a:t/>
            </a:r>
            <a:br>
              <a:rPr lang="da-DK" altLang="da-DK" sz="2400" b="0" i="0" u="none" strike="noStrike" cap="none" dirty="0">
                <a:solidFill>
                  <a:schemeClr val="lt1"/>
                </a:solidFill>
                <a:latin typeface="Calibri"/>
                <a:ea typeface="Calibri"/>
                <a:cs typeface="Calibri"/>
                <a:sym typeface="Calibri"/>
              </a:rPr>
            </a:br>
            <a:r>
              <a:rPr lang="da-DK" altLang="da-DK" sz="2000" b="0" i="0" u="none" strike="noStrike" cap="none" dirty="0" smtClean="0">
                <a:solidFill>
                  <a:schemeClr val="lt1"/>
                </a:solidFill>
                <a:latin typeface="Calibri"/>
                <a:ea typeface="Calibri"/>
                <a:cs typeface="Calibri"/>
                <a:sym typeface="Calibri"/>
              </a:rPr>
              <a:t>REPORT </a:t>
            </a:r>
            <a:r>
              <a:rPr lang="da-DK" altLang="da-DK" sz="2000" b="0" i="0" u="none" strike="noStrike" cap="none" dirty="0">
                <a:solidFill>
                  <a:schemeClr val="lt1"/>
                </a:solidFill>
                <a:latin typeface="Calibri"/>
                <a:ea typeface="Calibri"/>
                <a:cs typeface="Calibri"/>
                <a:sym typeface="Calibri"/>
              </a:rPr>
              <a:t>2016 </a:t>
            </a:r>
            <a:br>
              <a:rPr lang="da-DK" altLang="da-DK" sz="2000" b="0" i="0" u="none" strike="noStrike" cap="none" dirty="0">
                <a:solidFill>
                  <a:schemeClr val="lt1"/>
                </a:solidFill>
                <a:latin typeface="Calibri"/>
                <a:ea typeface="Calibri"/>
                <a:cs typeface="Calibri"/>
                <a:sym typeface="Calibri"/>
              </a:rPr>
            </a:br>
            <a:r>
              <a:rPr lang="da-DK" altLang="da-DK" sz="2000" b="0" i="0" u="none" strike="noStrike" cap="none" dirty="0" smtClean="0">
                <a:solidFill>
                  <a:schemeClr val="lt1"/>
                </a:solidFill>
                <a:latin typeface="Calibri"/>
                <a:ea typeface="Calibri"/>
                <a:cs typeface="Calibri"/>
                <a:sym typeface="Calibri"/>
              </a:rPr>
              <a:t>KUJALLEQ/SOUTH REGION</a:t>
            </a:r>
            <a:r>
              <a:rPr lang="da-DK" altLang="da-DK" sz="2400" b="0" i="0" u="none" strike="noStrike" cap="none" dirty="0">
                <a:solidFill>
                  <a:schemeClr val="lt1"/>
                </a:solidFill>
                <a:latin typeface="Calibri"/>
                <a:ea typeface="Calibri"/>
                <a:cs typeface="Calibri"/>
                <a:sym typeface="Calibri"/>
              </a:rPr>
              <a:t/>
            </a:r>
            <a:br>
              <a:rPr lang="da-DK" altLang="da-DK" sz="2400" b="0" i="0" u="none" strike="noStrike" cap="none" dirty="0">
                <a:solidFill>
                  <a:schemeClr val="lt1"/>
                </a:solidFill>
                <a:latin typeface="Calibri"/>
                <a:ea typeface="Calibri"/>
                <a:cs typeface="Calibri"/>
                <a:sym typeface="Calibri"/>
              </a:rPr>
            </a:br>
            <a:r>
              <a:rPr lang="da-DK" altLang="da-DK" sz="2400" b="0" i="0" u="none" strike="noStrike" cap="none" dirty="0">
                <a:solidFill>
                  <a:schemeClr val="lt1"/>
                </a:solidFill>
                <a:latin typeface="Calibri"/>
                <a:ea typeface="Calibri"/>
                <a:cs typeface="Calibri"/>
                <a:sym typeface="Calibri"/>
              </a:rPr>
              <a:t> </a:t>
            </a:r>
            <a:r>
              <a:rPr lang="da-DK" altLang="da-DK" sz="1400" b="0" i="0" u="none" strike="noStrike" cap="none" dirty="0">
                <a:solidFill>
                  <a:schemeClr val="lt1"/>
                </a:solidFill>
                <a:latin typeface="Calibri"/>
                <a:ea typeface="Calibri"/>
                <a:cs typeface="Calibri"/>
                <a:sym typeface="Calibri"/>
              </a:rPr>
              <a:t>VISIT GREENLAND</a:t>
            </a:r>
          </a:p>
        </p:txBody>
      </p:sp>
      <p:sp>
        <p:nvSpPr>
          <p:cNvPr id="89" name="Shape 89"/>
          <p:cNvSpPr/>
          <p:nvPr/>
        </p:nvSpPr>
        <p:spPr>
          <a:xfrm>
            <a:off x="4571796" y="5531219"/>
            <a:ext cx="1207316" cy="664025"/>
          </a:xfrm>
          <a:prstGeom prst="rect">
            <a:avLst/>
          </a:prstGeom>
          <a:noFill/>
          <a:ln>
            <a:noFill/>
          </a:ln>
        </p:spPr>
        <p:txBody>
          <a:bodyPr lIns="91425" tIns="91425" rIns="91425" bIns="91425" numCol="1"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0" name="Shape 90"/>
          <p:cNvPicPr preferRelativeResize="0"/>
          <p:nvPr/>
        </p:nvPicPr>
        <p:blipFill rotWithShape="1">
          <a:blip r:embed="rId4">
            <a:alphaModFix/>
          </a:blip>
          <a:srcRect/>
          <a:stretch/>
        </p:blipFill>
        <p:spPr>
          <a:xfrm>
            <a:off x="8519571" y="5949507"/>
            <a:ext cx="1651803" cy="9084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532208" y="1061998"/>
            <a:ext cx="9412442" cy="646331"/>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It is relevant to </a:t>
            </a:r>
            <a:r>
              <a:rPr lang="da-DK" altLang="da-DK" sz="1200" b="0" i="0" u="none" strike="noStrike" cap="none" dirty="0" err="1" smtClean="0">
                <a:solidFill>
                  <a:schemeClr val="dk1"/>
                </a:solidFill>
                <a:latin typeface="Calibri"/>
                <a:ea typeface="Calibri"/>
                <a:cs typeface="Calibri"/>
                <a:sym typeface="Calibri"/>
              </a:rPr>
              <a:t>examine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what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sizes</a:t>
            </a:r>
            <a:r>
              <a:rPr lang="da-DK" altLang="da-DK" sz="1200" b="0" i="0" u="none" strike="noStrike" cap="none" dirty="0" smtClean="0">
                <a:solidFill>
                  <a:schemeClr val="dk1"/>
                </a:solidFill>
                <a:latin typeface="Calibri"/>
                <a:ea typeface="Calibri"/>
                <a:cs typeface="Calibri"/>
                <a:sym typeface="Calibri"/>
              </a:rPr>
              <a:t> have had </a:t>
            </a:r>
            <a:r>
              <a:rPr lang="da-DK" altLang="da-DK" sz="1200" b="0" i="0" u="none" strike="noStrike" cap="none" dirty="0" err="1" smtClean="0">
                <a:solidFill>
                  <a:schemeClr val="dk1"/>
                </a:solidFill>
                <a:latin typeface="Calibri"/>
                <a:ea typeface="Calibri"/>
                <a:cs typeface="Calibri"/>
                <a:sym typeface="Calibri"/>
              </a:rPr>
              <a:t>what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cruises </a:t>
            </a:r>
            <a:r>
              <a:rPr lang="da-DK" altLang="da-DK" sz="1200" b="0" i="0" u="none" strike="noStrike" cap="none" dirty="0" err="1" smtClean="0">
                <a:solidFill>
                  <a:schemeClr val="dk1"/>
                </a:solidFill>
                <a:latin typeface="Calibri"/>
                <a:ea typeface="Calibri"/>
                <a:cs typeface="Calibri"/>
                <a:sym typeface="Calibri"/>
              </a:rPr>
              <a:t>nationally</a:t>
            </a:r>
            <a:r>
              <a:rPr lang="da-DK" altLang="da-DK" sz="1200" b="0" i="0" u="none" strike="noStrike" cap="none" dirty="0" smtClean="0">
                <a:solidFill>
                  <a:schemeClr val="dk1"/>
                </a:solidFill>
                <a:latin typeface="Calibri"/>
                <a:ea typeface="Calibri"/>
                <a:cs typeface="Calibri"/>
                <a:sym typeface="Calibri"/>
              </a:rPr>
              <a:t> in Greenland over the last </a:t>
            </a:r>
            <a:r>
              <a:rPr lang="da-DK" altLang="da-DK" sz="1200" b="0" i="0" u="none" strike="noStrike" cap="none" dirty="0" err="1" smtClean="0">
                <a:solidFill>
                  <a:schemeClr val="dk1"/>
                </a:solidFill>
                <a:latin typeface="Calibri"/>
                <a:ea typeface="Calibri"/>
                <a:cs typeface="Calibri"/>
                <a:sym typeface="Calibri"/>
              </a:rPr>
              <a:t>years</a:t>
            </a:r>
            <a:r>
              <a:rPr lang="da-DK" altLang="da-DK" sz="1200" b="0" i="0" u="none" strike="noStrike" cap="none" dirty="0" smtClean="0">
                <a:solidFill>
                  <a:schemeClr val="dk1"/>
                </a:solidFill>
                <a:latin typeface="Calibri"/>
                <a:ea typeface="Calibri"/>
                <a:cs typeface="Calibri"/>
                <a:sym typeface="Calibri"/>
              </a:rPr>
              <a:t>. A cruise </a:t>
            </a:r>
            <a:r>
              <a:rPr lang="da-DK" altLang="da-DK" sz="1200" b="0" i="0" u="none" strike="noStrike" cap="none" dirty="0" err="1" smtClean="0">
                <a:solidFill>
                  <a:schemeClr val="dk1"/>
                </a:solidFill>
                <a:latin typeface="Calibri"/>
                <a:ea typeface="Calibri"/>
                <a:cs typeface="Calibri"/>
                <a:sym typeface="Calibri"/>
              </a:rPr>
              <a:t>consists</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anywhere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between</a:t>
            </a:r>
            <a:r>
              <a:rPr lang="da-DK" altLang="da-DK" sz="1200" b="0" i="0" u="none" strike="noStrike" cap="none" dirty="0" smtClean="0">
                <a:solidFill>
                  <a:schemeClr val="dk1"/>
                </a:solidFill>
                <a:latin typeface="Calibri"/>
                <a:ea typeface="Calibri"/>
                <a:cs typeface="Calibri"/>
                <a:sym typeface="Calibri"/>
              </a:rPr>
              <a:t> 1-5 port </a:t>
            </a:r>
            <a:r>
              <a:rPr lang="da-DK" altLang="da-DK" sz="1200" b="0" i="0" u="none" strike="noStrike" cap="none" dirty="0" err="1" smtClean="0">
                <a:solidFill>
                  <a:schemeClr val="dk1"/>
                </a:solidFill>
                <a:latin typeface="Calibri"/>
                <a:ea typeface="Calibri"/>
                <a:cs typeface="Calibri"/>
                <a:sym typeface="Calibri"/>
              </a:rPr>
              <a:t>calls</a:t>
            </a:r>
            <a:r>
              <a:rPr lang="da-DK" altLang="da-DK" sz="1200" b="0" i="0" u="none" strike="noStrike" cap="none" dirty="0" smtClean="0">
                <a:solidFill>
                  <a:schemeClr val="dk1"/>
                </a:solidFill>
                <a:latin typeface="Calibri"/>
                <a:ea typeface="Calibri"/>
                <a:cs typeface="Calibri"/>
                <a:sym typeface="Calibri"/>
              </a:rPr>
              <a:t> per </a:t>
            </a:r>
            <a:r>
              <a:rPr lang="da-DK" altLang="da-DK" sz="1200" b="0" i="0" u="none" strike="noStrike" cap="none" dirty="0" err="1" smtClean="0">
                <a:solidFill>
                  <a:schemeClr val="dk1"/>
                </a:solidFill>
                <a:latin typeface="Calibri"/>
                <a:ea typeface="Calibri"/>
                <a:cs typeface="Calibri"/>
                <a:sym typeface="Calibri"/>
              </a:rPr>
              <a:t>ship</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typically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depending</a:t>
            </a:r>
            <a:r>
              <a:rPr lang="da-DK" altLang="da-DK" sz="1200" b="0" i="0" u="none" strike="noStrike" cap="none" dirty="0" smtClean="0">
                <a:solidFill>
                  <a:schemeClr val="dk1"/>
                </a:solidFill>
                <a:latin typeface="Calibri"/>
                <a:ea typeface="Calibri"/>
                <a:cs typeface="Calibri"/>
                <a:sym typeface="Calibri"/>
              </a:rPr>
              <a:t> on the type of </a:t>
            </a:r>
            <a:r>
              <a:rPr lang="da-DK" altLang="da-DK" sz="1200" b="0" i="0" u="none" strike="noStrike" cap="none" dirty="0" err="1" smtClean="0">
                <a:solidFill>
                  <a:schemeClr val="dk1"/>
                </a:solidFill>
                <a:latin typeface="Calibri"/>
                <a:ea typeface="Calibri"/>
                <a:cs typeface="Calibri"/>
                <a:sym typeface="Calibri"/>
              </a:rPr>
              <a:t>ship</a:t>
            </a:r>
            <a:r>
              <a:rPr lang="da-DK" altLang="da-DK" sz="1200" b="0" i="0" u="none" strike="noStrike" cap="none" dirty="0" smtClean="0">
                <a:solidFill>
                  <a:schemeClr val="dk1"/>
                </a:solidFill>
                <a:latin typeface="Calibri"/>
                <a:ea typeface="Calibri"/>
                <a:cs typeface="Calibri"/>
                <a:sym typeface="Calibri"/>
              </a:rPr>
              <a:t>. Over the </a:t>
            </a:r>
            <a:r>
              <a:rPr lang="da-DK" altLang="da-DK" sz="1200" b="0" i="0" u="none" strike="noStrike" cap="none" dirty="0" err="1" smtClean="0">
                <a:solidFill>
                  <a:schemeClr val="dk1"/>
                </a:solidFill>
                <a:latin typeface="Calibri"/>
                <a:ea typeface="Calibri"/>
                <a:cs typeface="Calibri"/>
                <a:sym typeface="Calibri"/>
              </a:rPr>
              <a:t>past</a:t>
            </a:r>
            <a:r>
              <a:rPr lang="da-DK" altLang="da-DK" sz="1200" b="0" i="0" u="none" strike="noStrike" cap="none" dirty="0" smtClean="0">
                <a:solidFill>
                  <a:schemeClr val="dk1"/>
                </a:solidFill>
                <a:latin typeface="Calibri"/>
                <a:ea typeface="Calibri"/>
                <a:cs typeface="Calibri"/>
                <a:sym typeface="Calibri"/>
              </a:rPr>
              <a:t> 8 </a:t>
            </a:r>
            <a:r>
              <a:rPr lang="da-DK" altLang="da-DK" sz="1200" b="0" i="0" u="none" strike="noStrike" cap="none" dirty="0" err="1" smtClean="0">
                <a:solidFill>
                  <a:schemeClr val="dk1"/>
                </a:solidFill>
                <a:latin typeface="Calibri"/>
                <a:ea typeface="Calibri"/>
                <a:cs typeface="Calibri"/>
                <a:sym typeface="Calibri"/>
              </a:rPr>
              <a:t>years</a:t>
            </a:r>
            <a:r>
              <a:rPr lang="da-DK" altLang="da-DK" sz="1200" b="0" i="0" u="none" strike="noStrike" cap="none" dirty="0" smtClean="0">
                <a:solidFill>
                  <a:schemeClr val="dk1"/>
                </a:solidFill>
                <a:latin typeface="Calibri"/>
                <a:ea typeface="Calibri"/>
                <a:cs typeface="Calibri"/>
                <a:sym typeface="Calibri"/>
              </a:rPr>
              <a:t> the most </a:t>
            </a:r>
            <a:r>
              <a:rPr lang="da-DK" altLang="da-DK" sz="1200" b="0" i="0" u="none" strike="noStrike" cap="none" dirty="0" err="1" smtClean="0">
                <a:solidFill>
                  <a:schemeClr val="dk1"/>
                </a:solidFill>
                <a:latin typeface="Calibri"/>
                <a:ea typeface="Calibri"/>
                <a:cs typeface="Calibri"/>
                <a:sym typeface="Calibri"/>
              </a:rPr>
              <a:t>significant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development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nationally</a:t>
            </a:r>
            <a:r>
              <a:rPr lang="da-DK" altLang="da-DK" sz="1200" b="0" i="0" u="none" strike="noStrike" cap="none" dirty="0" smtClean="0">
                <a:solidFill>
                  <a:schemeClr val="dk1"/>
                </a:solidFill>
                <a:latin typeface="Calibri"/>
                <a:ea typeface="Calibri"/>
                <a:cs typeface="Calibri"/>
                <a:sym typeface="Calibri"/>
              </a:rPr>
              <a:t> has </a:t>
            </a:r>
            <a:r>
              <a:rPr lang="da-DK" altLang="da-DK" sz="1200" b="0" i="0" u="none" strike="noStrike" cap="none" dirty="0" err="1" smtClean="0">
                <a:solidFill>
                  <a:schemeClr val="dk1"/>
                </a:solidFill>
                <a:latin typeface="Calibri"/>
                <a:ea typeface="Calibri"/>
                <a:cs typeface="Calibri"/>
                <a:sym typeface="Calibri"/>
              </a:rPr>
              <a:t>been</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the small, so-</a:t>
            </a:r>
            <a:r>
              <a:rPr lang="da-DK" altLang="da-DK" sz="1200" b="0" i="0" u="none" strike="noStrike" cap="none" dirty="0" err="1" smtClean="0">
                <a:solidFill>
                  <a:schemeClr val="dk1"/>
                </a:solidFill>
                <a:latin typeface="Calibri"/>
                <a:ea typeface="Calibri"/>
                <a:cs typeface="Calibri"/>
                <a:sym typeface="Calibri"/>
              </a:rPr>
              <a:t>called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expedition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with a </a:t>
            </a:r>
            <a:r>
              <a:rPr lang="da-DK" altLang="da-DK" sz="1200" b="0" i="0" u="none" strike="noStrike" cap="none" dirty="0" err="1" smtClean="0">
                <a:solidFill>
                  <a:schemeClr val="dk1"/>
                </a:solidFill>
                <a:latin typeface="Calibri"/>
                <a:ea typeface="Calibri"/>
                <a:cs typeface="Calibri"/>
                <a:sym typeface="Calibri"/>
              </a:rPr>
              <a:t>passenger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less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250 </a:t>
            </a:r>
            <a:r>
              <a:rPr lang="da-DK" altLang="da-DK" sz="1200" b="0" i="0" u="none" strike="noStrike" cap="none" dirty="0" err="1" smtClean="0">
                <a:solidFill>
                  <a:schemeClr val="dk1"/>
                </a:solidFill>
                <a:latin typeface="Calibri"/>
                <a:ea typeface="Calibri"/>
                <a:cs typeface="Calibri"/>
                <a:sym typeface="Calibri"/>
              </a:rPr>
              <a:t>pax</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CRUISE TOURISM – </a:t>
            </a:r>
            <a:r>
              <a:rPr lang="da-DK" altLang="da-DK" sz="2400" b="0" i="0" u="none" strike="noStrike" cap="none" dirty="0">
                <a:solidFill>
                  <a:srgbClr val="00B0F0"/>
                </a:solidFill>
                <a:latin typeface="Calibri"/>
                <a:ea typeface="Calibri"/>
                <a:cs typeface="Calibri"/>
                <a:sym typeface="Calibri"/>
              </a:rPr>
              <a:t>PAX </a:t>
            </a:r>
            <a:r>
              <a:rPr lang="da-DK" altLang="da-DK" sz="2400" b="0" i="0" u="none" strike="noStrike" cap="none" dirty="0" smtClean="0">
                <a:solidFill>
                  <a:srgbClr val="00B0F0"/>
                </a:solidFill>
                <a:latin typeface="Calibri"/>
                <a:ea typeface="Calibri"/>
                <a:cs typeface="Calibri"/>
                <a:sym typeface="Calibri"/>
              </a:rPr>
              <a:t>SIZE AND NUMBER OF CRUISES</a:t>
            </a:r>
            <a:endParaRPr lang="da-DK" altLang="da-DK" sz="2400" b="0" i="0" u="none" strike="noStrike" cap="none" dirty="0">
              <a:solidFill>
                <a:srgbClr val="00B0F0"/>
              </a:solidFill>
              <a:latin typeface="Calibri"/>
              <a:ea typeface="Calibri"/>
              <a:cs typeface="Calibri"/>
              <a:sym typeface="Calibri"/>
            </a:endParaRPr>
          </a:p>
        </p:txBody>
      </p:sp>
      <p:pic>
        <p:nvPicPr>
          <p:cNvPr id="166" name="Shape 166"/>
          <p:cNvPicPr preferRelativeResize="0"/>
          <p:nvPr/>
        </p:nvPicPr>
        <p:blipFill>
          <a:blip r:embed="rId3">
            <a:extLst>
              <a:ext uri="{28A0092B-C50C-407E-A947-70E740481C1C}">
                <a14:useLocalDpi xmlns:a14="http://schemas.microsoft.com/office/drawing/2010/main" val="0"/>
              </a:ext>
            </a:extLst>
          </a:blip>
          <a:stretch>
            <a:fillRect/>
          </a:stretch>
        </p:blipFill>
        <p:spPr>
          <a:xfrm>
            <a:off x="615091" y="1844816"/>
            <a:ext cx="5775876" cy="4716443"/>
          </a:xfrm>
          <a:prstGeom prst="rect">
            <a:avLst/>
          </a:prstGeom>
          <a:noFill/>
          <a:ln w="9525" cap="flat" cmpd="sng">
            <a:solidFill>
              <a:schemeClr val="dk1"/>
            </a:solidFill>
            <a:prstDash val="solid"/>
            <a:round/>
            <a:headEnd type="none" w="med" len="med"/>
            <a:tailEnd type="none" w="med" len="med"/>
          </a:ln>
        </p:spPr>
      </p:pic>
      <p:sp>
        <p:nvSpPr>
          <p:cNvPr id="167" name="Shape 167"/>
          <p:cNvSpPr txBox="1"/>
          <p:nvPr/>
        </p:nvSpPr>
        <p:spPr>
          <a:xfrm>
            <a:off x="6725264" y="1838633"/>
            <a:ext cx="3038167" cy="4524315"/>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Whereas</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pax</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categories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saw</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relatively</a:t>
            </a:r>
            <a:r>
              <a:rPr lang="da-DK" altLang="da-DK" sz="1200" b="0" i="0" u="none" strike="noStrike" cap="none" dirty="0" smtClean="0">
                <a:solidFill>
                  <a:schemeClr val="dk1"/>
                </a:solidFill>
                <a:latin typeface="Calibri"/>
                <a:ea typeface="Calibri"/>
                <a:cs typeface="Calibri"/>
                <a:sym typeface="Calibri"/>
              </a:rPr>
              <a:t> stable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cruises from </a:t>
            </a:r>
            <a:r>
              <a:rPr lang="da-DK" altLang="da-DK" sz="1200" b="0" i="0" u="none" strike="noStrike" cap="none" dirty="0" err="1" smtClean="0">
                <a:solidFill>
                  <a:schemeClr val="dk1"/>
                </a:solidFill>
                <a:latin typeface="Calibri"/>
                <a:ea typeface="Calibri"/>
                <a:cs typeface="Calibri"/>
                <a:sym typeface="Calibri"/>
              </a:rPr>
              <a:t>year</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year</a:t>
            </a:r>
            <a:r>
              <a:rPr lang="da-DK" altLang="da-DK" sz="1200" b="0" i="0" u="none" strike="noStrike" cap="none" dirty="0" smtClean="0">
                <a:solidFill>
                  <a:schemeClr val="dk1"/>
                </a:solidFill>
                <a:latin typeface="Calibri"/>
                <a:ea typeface="Calibri"/>
                <a:cs typeface="Calibri"/>
                <a:sym typeface="Calibri"/>
              </a:rPr>
              <a:t>, a marked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since</a:t>
            </a:r>
            <a:r>
              <a:rPr lang="da-DK" altLang="da-DK" sz="1200" b="0" i="0" u="none" strike="noStrike" cap="none" dirty="0" smtClean="0">
                <a:solidFill>
                  <a:schemeClr val="dk1"/>
                </a:solidFill>
                <a:latin typeface="Calibri"/>
                <a:ea typeface="Calibri"/>
                <a:cs typeface="Calibri"/>
                <a:sym typeface="Calibri"/>
              </a:rPr>
              <a:t> 2011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observed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when</a:t>
            </a:r>
            <a:r>
              <a:rPr lang="da-DK" altLang="da-DK" sz="1200" b="0" i="0" u="none" strike="noStrike" cap="none" dirty="0" smtClean="0">
                <a:solidFill>
                  <a:schemeClr val="dk1"/>
                </a:solidFill>
                <a:latin typeface="Calibri"/>
                <a:ea typeface="Calibri"/>
                <a:cs typeface="Calibri"/>
                <a:sym typeface="Calibri"/>
              </a:rPr>
              <a:t> it </a:t>
            </a:r>
            <a:r>
              <a:rPr lang="da-DK" altLang="da-DK" sz="1200" b="0" i="0" u="none" strike="noStrike" cap="none" dirty="0" err="1" smtClean="0">
                <a:solidFill>
                  <a:schemeClr val="dk1"/>
                </a:solidFill>
                <a:latin typeface="Calibri"/>
                <a:ea typeface="Calibri"/>
                <a:cs typeface="Calibri"/>
                <a:sym typeface="Calibri"/>
              </a:rPr>
              <a:t>comes</a:t>
            </a:r>
            <a:r>
              <a:rPr lang="da-DK" altLang="da-DK" sz="1200" b="0" i="0" u="none" strike="noStrike" cap="none" dirty="0" smtClean="0">
                <a:solidFill>
                  <a:schemeClr val="dk1"/>
                </a:solidFill>
                <a:latin typeface="Calibri"/>
                <a:ea typeface="Calibri"/>
                <a:cs typeface="Calibri"/>
                <a:sym typeface="Calibri"/>
              </a:rPr>
              <a:t> to the </a:t>
            </a:r>
            <a:r>
              <a:rPr lang="da-DK" altLang="da-DK" sz="1200" b="0" i="0" u="none" strike="noStrike" cap="none" dirty="0" err="1" smtClean="0">
                <a:solidFill>
                  <a:schemeClr val="dk1"/>
                </a:solidFill>
                <a:latin typeface="Calibri"/>
                <a:ea typeface="Calibri"/>
                <a:cs typeface="Calibri"/>
                <a:sym typeface="Calibri"/>
              </a:rPr>
              <a:t>expedition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Even </a:t>
            </a:r>
            <a:r>
              <a:rPr lang="da-DK" altLang="da-DK" sz="1200" b="0" i="0" u="none" strike="noStrike" cap="none" dirty="0" err="1" smtClean="0">
                <a:solidFill>
                  <a:schemeClr val="dk1"/>
                </a:solidFill>
                <a:latin typeface="Calibri"/>
                <a:ea typeface="Calibri"/>
                <a:cs typeface="Calibri"/>
                <a:sym typeface="Calibri"/>
              </a:rPr>
              <a:t>though</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arriving</a:t>
            </a:r>
            <a:r>
              <a:rPr lang="da-DK" altLang="da-DK" sz="1200" b="0" i="0" u="none" strike="noStrike" cap="none" dirty="0" smtClean="0">
                <a:solidFill>
                  <a:schemeClr val="dk1"/>
                </a:solidFill>
                <a:latin typeface="Calibri"/>
                <a:ea typeface="Calibri"/>
                <a:cs typeface="Calibri"/>
                <a:sym typeface="Calibri"/>
              </a:rPr>
              <a:t> in Greenland </a:t>
            </a:r>
            <a:r>
              <a:rPr lang="da-DK" altLang="da-DK" sz="1200" b="0" i="0" u="none" strike="noStrike" cap="none" dirty="0" err="1" smtClean="0">
                <a:solidFill>
                  <a:schemeClr val="dk1"/>
                </a:solidFill>
                <a:latin typeface="Calibri"/>
                <a:ea typeface="Calibri"/>
                <a:cs typeface="Calibri"/>
                <a:sym typeface="Calibri"/>
              </a:rPr>
              <a:t>decreased</a:t>
            </a:r>
            <a:r>
              <a:rPr lang="da-DK" altLang="da-DK" sz="1200" b="0" i="0" u="none" strike="noStrike" cap="none" dirty="0" smtClean="0">
                <a:solidFill>
                  <a:schemeClr val="dk1"/>
                </a:solidFill>
                <a:latin typeface="Calibri"/>
                <a:ea typeface="Calibri"/>
                <a:cs typeface="Calibri"/>
                <a:sym typeface="Calibri"/>
              </a:rPr>
              <a:t> by 3.2 % in 2016 </a:t>
            </a:r>
            <a:r>
              <a:rPr lang="da-DK" altLang="da-DK" sz="1200" b="0" i="0" u="none" strike="noStrike" cap="none" dirty="0" err="1" smtClean="0">
                <a:solidFill>
                  <a:schemeClr val="dk1"/>
                </a:solidFill>
                <a:latin typeface="Calibri"/>
                <a:ea typeface="Calibri"/>
                <a:cs typeface="Calibri"/>
                <a:sym typeface="Calibri"/>
              </a:rPr>
              <a:t>compared</a:t>
            </a:r>
            <a:r>
              <a:rPr lang="da-DK" altLang="da-DK" sz="1200" b="0" i="0" u="none" strike="noStrike" cap="none" dirty="0" smtClean="0">
                <a:solidFill>
                  <a:schemeClr val="dk1"/>
                </a:solidFill>
                <a:latin typeface="Calibri"/>
                <a:ea typeface="Calibri"/>
                <a:cs typeface="Calibri"/>
                <a:sym typeface="Calibri"/>
              </a:rPr>
              <a:t> to 2015, </a:t>
            </a: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is still a rise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cruises. In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words</a:t>
            </a:r>
            <a:r>
              <a:rPr lang="da-DK" altLang="da-DK" sz="1200" b="0" i="0" u="none" strike="noStrike" cap="none" dirty="0" smtClean="0">
                <a:solidFill>
                  <a:schemeClr val="dk1"/>
                </a:solidFill>
                <a:latin typeface="Calibri"/>
                <a:ea typeface="Calibri"/>
                <a:cs typeface="Calibri"/>
                <a:sym typeface="Calibri"/>
              </a:rPr>
              <a:t>, more destinations </a:t>
            </a:r>
            <a:r>
              <a:rPr lang="da-DK" altLang="da-DK" sz="1200" dirty="0" err="1" smtClean="0">
                <a:solidFill>
                  <a:schemeClr val="dk1"/>
                </a:solidFill>
                <a:latin typeface="Calibri"/>
                <a:ea typeface="Calibri"/>
                <a:cs typeface="Calibri"/>
                <a:sym typeface="Calibri"/>
              </a:rPr>
              <a:t>we</a:t>
            </a:r>
            <a:r>
              <a:rPr lang="da-DK" altLang="da-DK" sz="1200" b="0" i="0" u="none" strike="noStrike" cap="none" dirty="0" err="1" smtClean="0">
                <a:solidFill>
                  <a:schemeClr val="dk1"/>
                </a:solidFill>
                <a:latin typeface="Calibri"/>
                <a:ea typeface="Calibri"/>
                <a:cs typeface="Calibri"/>
                <a:sym typeface="Calibri"/>
              </a:rPr>
              <a:t>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paid</a:t>
            </a:r>
            <a:r>
              <a:rPr lang="da-DK" altLang="da-DK" sz="1200" b="0" i="0" u="none" strike="noStrike" cap="none" dirty="0" smtClean="0">
                <a:solidFill>
                  <a:schemeClr val="dk1"/>
                </a:solidFill>
                <a:latin typeface="Calibri"/>
                <a:ea typeface="Calibri"/>
                <a:cs typeface="Calibri"/>
                <a:sym typeface="Calibri"/>
              </a:rPr>
              <a:t> a visit.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Expedition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good</a:t>
            </a:r>
            <a:r>
              <a:rPr lang="da-DK" altLang="da-DK" sz="1200" b="0" i="0" u="none" strike="noStrike" cap="none" dirty="0" smtClean="0">
                <a:solidFill>
                  <a:schemeClr val="dk1"/>
                </a:solidFill>
                <a:latin typeface="Calibri"/>
                <a:ea typeface="Calibri"/>
                <a:cs typeface="Calibri"/>
                <a:sym typeface="Calibri"/>
              </a:rPr>
              <a:t> match for </a:t>
            </a:r>
            <a:r>
              <a:rPr lang="da-DK" altLang="da-DK" sz="1200" b="0" i="0" u="none" strike="noStrike" cap="none" dirty="0" err="1" smtClean="0">
                <a:solidFill>
                  <a:schemeClr val="dk1"/>
                </a:solidFill>
                <a:latin typeface="Calibri"/>
                <a:ea typeface="Calibri"/>
                <a:cs typeface="Calibri"/>
                <a:sym typeface="Calibri"/>
              </a:rPr>
              <a:t>many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Greenlandic</a:t>
            </a:r>
            <a:r>
              <a:rPr lang="da-DK" altLang="da-DK" sz="1200" b="0" i="0" u="none" strike="noStrike" cap="none" dirty="0" smtClean="0">
                <a:solidFill>
                  <a:schemeClr val="dk1"/>
                </a:solidFill>
                <a:latin typeface="Calibri"/>
                <a:ea typeface="Calibri"/>
                <a:cs typeface="Calibri"/>
                <a:sym typeface="Calibri"/>
              </a:rPr>
              <a:t> destinations as </a:t>
            </a:r>
            <a:r>
              <a:rPr lang="da-DK" altLang="da-DK" sz="1200" b="0" i="0" u="none" strike="noStrike" cap="none" dirty="0" err="1" smtClean="0">
                <a:solidFill>
                  <a:schemeClr val="dk1"/>
                </a:solidFill>
                <a:latin typeface="Calibri"/>
                <a:ea typeface="Calibri"/>
                <a:cs typeface="Calibri"/>
                <a:sym typeface="Calibri"/>
              </a:rPr>
              <a:t>they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generally smaller and </a:t>
            </a:r>
            <a:r>
              <a:rPr lang="da-DK" altLang="da-DK" sz="1200" b="0" i="0" u="none" strike="noStrike" cap="none" dirty="0" err="1" smtClean="0">
                <a:solidFill>
                  <a:schemeClr val="dk1"/>
                </a:solidFill>
                <a:latin typeface="Calibri"/>
                <a:ea typeface="Calibri"/>
                <a:cs typeface="Calibri"/>
                <a:sym typeface="Calibri"/>
              </a:rPr>
              <a:t>carry</a:t>
            </a:r>
            <a:r>
              <a:rPr lang="da-DK" altLang="da-DK" sz="1200" b="0" i="0" u="none" strike="noStrike" cap="none" dirty="0" smtClean="0">
                <a:solidFill>
                  <a:schemeClr val="dk1"/>
                </a:solidFill>
                <a:latin typeface="Calibri"/>
                <a:ea typeface="Calibri"/>
                <a:cs typeface="Calibri"/>
                <a:sym typeface="Calibri"/>
              </a:rPr>
              <a:t> more </a:t>
            </a:r>
            <a:r>
              <a:rPr lang="da-DK" altLang="da-DK" sz="1200" b="0" i="0" u="none" strike="noStrike" cap="none" dirty="0" err="1" smtClean="0">
                <a:solidFill>
                  <a:schemeClr val="dk1"/>
                </a:solidFill>
                <a:latin typeface="Calibri"/>
                <a:ea typeface="Calibri"/>
                <a:cs typeface="Calibri"/>
                <a:sym typeface="Calibri"/>
              </a:rPr>
              <a:t>active</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dedicated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on the </a:t>
            </a:r>
            <a:r>
              <a:rPr lang="da-DK" altLang="da-DK" sz="1200" b="0" i="0" u="none" strike="noStrike" cap="none" dirty="0" err="1" smtClean="0">
                <a:solidFill>
                  <a:schemeClr val="dk1"/>
                </a:solidFill>
                <a:latin typeface="Calibri"/>
                <a:ea typeface="Calibri"/>
                <a:cs typeface="Calibri"/>
                <a:sym typeface="Calibri"/>
              </a:rPr>
              <a:t>big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resort</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a:solidFill>
                  <a:schemeClr val="dk1"/>
                </a:solidFill>
                <a:latin typeface="Calibri"/>
                <a:ea typeface="Calibri"/>
                <a:cs typeface="Calibri"/>
                <a:sym typeface="Calibri"/>
              </a:rPr>
              <a:t>s</a:t>
            </a:r>
            <a:r>
              <a:rPr lang="da-DK" altLang="da-DK" sz="1200" b="0" i="0" u="none" strike="noStrike" cap="none" dirty="0" err="1" smtClean="0">
                <a:solidFill>
                  <a:schemeClr val="dk1"/>
                </a:solidFill>
                <a:latin typeface="Calibri"/>
                <a:ea typeface="Calibri"/>
                <a:cs typeface="Calibri"/>
                <a:sym typeface="Calibri"/>
              </a:rPr>
              <a:t>hips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Fewer</a:t>
            </a:r>
            <a:r>
              <a:rPr lang="da-DK" altLang="da-DK" sz="1200" b="0" i="0" u="none" strike="noStrike" cap="none" dirty="0" smtClean="0">
                <a:solidFill>
                  <a:schemeClr val="dk1"/>
                </a:solidFill>
                <a:latin typeface="Calibri"/>
                <a:ea typeface="Calibri"/>
                <a:cs typeface="Calibri"/>
                <a:sym typeface="Calibri"/>
              </a:rPr>
              <a:t> and more destination </a:t>
            </a:r>
            <a:r>
              <a:rPr lang="da-DK" altLang="da-DK" sz="1200" b="0" i="0" u="none" strike="noStrike" cap="none" dirty="0" err="1" smtClean="0">
                <a:solidFill>
                  <a:schemeClr val="dk1"/>
                </a:solidFill>
                <a:latin typeface="Calibri"/>
                <a:ea typeface="Calibri"/>
                <a:cs typeface="Calibri"/>
                <a:sym typeface="Calibri"/>
              </a:rPr>
              <a:t>oriented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offer the </a:t>
            </a:r>
            <a:r>
              <a:rPr lang="da-DK" altLang="da-DK" sz="1200" b="0" i="0" u="none" strike="noStrike" cap="none" dirty="0" err="1" smtClean="0">
                <a:solidFill>
                  <a:schemeClr val="dk1"/>
                </a:solidFill>
                <a:latin typeface="Calibri"/>
                <a:ea typeface="Calibri"/>
                <a:cs typeface="Calibri"/>
                <a:sym typeface="Calibri"/>
              </a:rPr>
              <a:t>possibility</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offering</a:t>
            </a:r>
            <a:r>
              <a:rPr lang="da-DK" altLang="da-DK" sz="1200" b="0" i="0" u="none" strike="noStrike" cap="none" dirty="0" smtClean="0">
                <a:solidFill>
                  <a:schemeClr val="dk1"/>
                </a:solidFill>
                <a:latin typeface="Calibri"/>
                <a:ea typeface="Calibri"/>
                <a:cs typeface="Calibri"/>
                <a:sym typeface="Calibri"/>
              </a:rPr>
              <a:t> products and souvenirs to a </a:t>
            </a:r>
            <a:r>
              <a:rPr lang="da-DK" altLang="da-DK" sz="1200" b="0" i="0" u="none" strike="noStrike" cap="none" dirty="0" err="1" smtClean="0">
                <a:solidFill>
                  <a:schemeClr val="dk1"/>
                </a:solidFill>
                <a:latin typeface="Calibri"/>
                <a:ea typeface="Calibri"/>
                <a:cs typeface="Calibri"/>
                <a:sym typeface="Calibri"/>
              </a:rPr>
              <a:t>larger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share</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thus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increasing</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turnover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locally</a:t>
            </a:r>
            <a:r>
              <a:rPr lang="da-DK" altLang="da-DK" sz="12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It is </a:t>
            </a:r>
            <a:r>
              <a:rPr lang="da-DK" altLang="da-DK" sz="1200" b="0" i="0" u="none" strike="noStrike" cap="none" dirty="0" err="1" smtClean="0">
                <a:solidFill>
                  <a:schemeClr val="dk1"/>
                </a:solidFill>
                <a:latin typeface="Calibri"/>
                <a:ea typeface="Calibri"/>
                <a:cs typeface="Calibri"/>
                <a:sym typeface="Calibri"/>
              </a:rPr>
              <a:t>difficult</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say</a:t>
            </a:r>
            <a:r>
              <a:rPr lang="da-DK" altLang="da-DK" sz="1200" b="0" i="0" u="none" strike="noStrike" cap="none" dirty="0" smtClean="0">
                <a:solidFill>
                  <a:schemeClr val="dk1"/>
                </a:solidFill>
                <a:latin typeface="Calibri"/>
                <a:ea typeface="Calibri"/>
                <a:cs typeface="Calibri"/>
                <a:sym typeface="Calibri"/>
              </a:rPr>
              <a:t> if the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in the 501-1,200 </a:t>
            </a:r>
            <a:r>
              <a:rPr lang="da-DK" altLang="da-DK" sz="1200" b="0" i="0" u="none" strike="noStrike" cap="none" dirty="0" err="1">
                <a:solidFill>
                  <a:schemeClr val="dk1"/>
                </a:solidFill>
                <a:latin typeface="Calibri"/>
                <a:ea typeface="Calibri"/>
                <a:cs typeface="Calibri"/>
                <a:sym typeface="Calibri"/>
              </a:rPr>
              <a:t>pax</a:t>
            </a:r>
            <a:r>
              <a:rPr lang="da-DK" altLang="da-DK" sz="1200" b="0" i="0" u="none" strike="noStrike" cap="none" dirty="0">
                <a:solidFill>
                  <a:schemeClr val="dk1"/>
                </a:solidFill>
                <a:latin typeface="Calibri"/>
                <a:ea typeface="Calibri"/>
                <a:cs typeface="Calibri"/>
                <a:sym typeface="Calibri"/>
              </a:rPr>
              <a:t> </a:t>
            </a:r>
            <a:r>
              <a:rPr lang="da-DK" altLang="da-DK" sz="1200" dirty="0" smtClean="0">
                <a:solidFill>
                  <a:schemeClr val="dk1"/>
                </a:solidFill>
                <a:latin typeface="Calibri"/>
                <a:ea typeface="Calibri"/>
                <a:cs typeface="Calibri"/>
                <a:sym typeface="Calibri"/>
              </a:rPr>
              <a:t>and</a:t>
            </a:r>
            <a:r>
              <a:rPr lang="da-DK" altLang="da-DK" sz="1200" b="0" i="0" u="none" strike="noStrike" cap="none" dirty="0" smtClean="0">
                <a:solidFill>
                  <a:schemeClr val="dk1"/>
                </a:solidFill>
                <a:latin typeface="Calibri"/>
                <a:ea typeface="Calibri"/>
                <a:cs typeface="Calibri"/>
                <a:sym typeface="Calibri"/>
              </a:rPr>
              <a:t> 1,200</a:t>
            </a:r>
            <a:r>
              <a:rPr lang="da-DK" altLang="da-DK" sz="1200" b="0" i="0" u="none" strike="noStrike" cap="none" dirty="0">
                <a:solidFill>
                  <a:schemeClr val="dk1"/>
                </a:solidFill>
                <a:latin typeface="Calibri"/>
                <a:ea typeface="Calibri"/>
                <a:cs typeface="Calibri"/>
                <a:sym typeface="Calibri"/>
              </a:rPr>
              <a:t>+ </a:t>
            </a:r>
            <a:r>
              <a:rPr lang="da-DK" altLang="da-DK" sz="1200" b="0" i="0" u="none" strike="noStrike" cap="none" dirty="0" err="1">
                <a:solidFill>
                  <a:schemeClr val="dk1"/>
                </a:solidFill>
                <a:latin typeface="Calibri"/>
                <a:ea typeface="Calibri"/>
                <a:cs typeface="Calibri"/>
                <a:sym typeface="Calibri"/>
              </a:rPr>
              <a:t>pax</a:t>
            </a:r>
            <a:r>
              <a:rPr lang="da-DK" altLang="da-DK" sz="1200" b="0" i="0" u="none" strike="noStrike" cap="none" dirty="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categories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representing</a:t>
            </a:r>
            <a:r>
              <a:rPr lang="da-DK" altLang="da-DK" sz="1200" b="0" i="0" u="none" strike="noStrike" cap="none" dirty="0" smtClean="0">
                <a:solidFill>
                  <a:schemeClr val="dk1"/>
                </a:solidFill>
                <a:latin typeface="Calibri"/>
                <a:ea typeface="Calibri"/>
                <a:cs typeface="Calibri"/>
                <a:sym typeface="Calibri"/>
              </a:rPr>
              <a:t> a stable trend. </a:t>
            </a:r>
            <a:endParaRPr lang="da-DK" altLang="da-DK" sz="1200" b="0" i="0" u="none" strike="noStrike" cap="none" dirty="0">
              <a:solidFill>
                <a:schemeClr val="dk1"/>
              </a:solidFill>
              <a:latin typeface="Calibri"/>
              <a:ea typeface="Calibri"/>
              <a:cs typeface="Calibri"/>
              <a:sym typeface="Calibri"/>
            </a:endParaRPr>
          </a:p>
        </p:txBody>
      </p:sp>
      <p:pic>
        <p:nvPicPr>
          <p:cNvPr id="168" name="Shape 16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508535" y="944012"/>
            <a:ext cx="9431877" cy="5786197"/>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1" i="0" u="none" strike="noStrike" cap="none" dirty="0" smtClean="0">
                <a:solidFill>
                  <a:schemeClr val="dk1"/>
                </a:solidFill>
                <a:latin typeface="Calibri"/>
                <a:ea typeface="Calibri"/>
                <a:cs typeface="Calibri"/>
                <a:sym typeface="Calibri"/>
              </a:rPr>
              <a:t>An </a:t>
            </a:r>
            <a:r>
              <a:rPr lang="da-DK" altLang="da-DK" sz="1200" b="1" i="0" u="none" strike="noStrike" cap="none" dirty="0" err="1" smtClean="0">
                <a:solidFill>
                  <a:schemeClr val="dk1"/>
                </a:solidFill>
                <a:latin typeface="Calibri"/>
                <a:ea typeface="Calibri"/>
                <a:cs typeface="Calibri"/>
                <a:sym typeface="Calibri"/>
              </a:rPr>
              <a:t>Increase</a:t>
            </a:r>
            <a:r>
              <a:rPr lang="da-DK" altLang="da-DK" sz="1200" b="1" i="0" u="none" strike="noStrike" cap="none" dirty="0" smtClean="0">
                <a:solidFill>
                  <a:schemeClr val="dk1"/>
                </a:solidFill>
                <a:latin typeface="Calibri"/>
                <a:ea typeface="Calibri"/>
                <a:cs typeface="Calibri"/>
                <a:sym typeface="Calibri"/>
              </a:rPr>
              <a:t> </a:t>
            </a:r>
            <a:r>
              <a:rPr lang="da-DK" altLang="da-DK" sz="1200" b="1" dirty="0" smtClean="0">
                <a:solidFill>
                  <a:schemeClr val="dk1"/>
                </a:solidFill>
                <a:latin typeface="Calibri"/>
                <a:ea typeface="Calibri"/>
                <a:cs typeface="Calibri"/>
                <a:sym typeface="Calibri"/>
              </a:rPr>
              <a:t>in </a:t>
            </a:r>
            <a:r>
              <a:rPr lang="da-DK" altLang="da-DK" sz="1200" b="1" dirty="0" err="1" smtClean="0">
                <a:solidFill>
                  <a:schemeClr val="dk1"/>
                </a:solidFill>
                <a:latin typeface="Calibri"/>
                <a:ea typeface="Calibri"/>
                <a:cs typeface="Calibri"/>
                <a:sym typeface="Calibri"/>
              </a:rPr>
              <a:t>Airplane</a:t>
            </a:r>
            <a:r>
              <a:rPr lang="da-DK" altLang="da-DK" sz="1200" b="1" dirty="0" smtClean="0">
                <a:solidFill>
                  <a:schemeClr val="dk1"/>
                </a:solidFill>
                <a:latin typeface="Calibri"/>
                <a:ea typeface="Calibri"/>
                <a:cs typeface="Calibri"/>
                <a:sym typeface="Calibri"/>
              </a:rPr>
              <a:t> and Ship </a:t>
            </a:r>
            <a:r>
              <a:rPr lang="da-DK" altLang="da-DK" sz="1200" b="1" dirty="0" err="1">
                <a:solidFill>
                  <a:schemeClr val="dk1"/>
                </a:solidFill>
                <a:latin typeface="Calibri"/>
                <a:ea typeface="Calibri"/>
                <a:cs typeface="Calibri"/>
                <a:sym typeface="Calibri"/>
              </a:rPr>
              <a:t>T</a:t>
            </a:r>
            <a:r>
              <a:rPr lang="da-DK" altLang="da-DK" sz="1200" b="1" dirty="0" err="1" smtClean="0">
                <a:solidFill>
                  <a:schemeClr val="dk1"/>
                </a:solidFill>
                <a:latin typeface="Calibri"/>
                <a:ea typeface="Calibri"/>
                <a:cs typeface="Calibri"/>
                <a:sym typeface="Calibri"/>
              </a:rPr>
              <a:t>ourists</a:t>
            </a:r>
            <a:r>
              <a:rPr lang="da-DK" altLang="da-DK" sz="1200" b="1"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South Greenland </a:t>
            </a:r>
            <a:r>
              <a:rPr lang="da-DK" altLang="da-DK" sz="1200" b="0" i="0" u="none" strike="noStrike" cap="none" dirty="0" err="1" smtClean="0">
                <a:solidFill>
                  <a:schemeClr val="dk1"/>
                </a:solidFill>
                <a:latin typeface="Calibri"/>
                <a:ea typeface="Calibri"/>
                <a:cs typeface="Calibri"/>
                <a:sym typeface="Calibri"/>
              </a:rPr>
              <a:t>saw</a:t>
            </a:r>
            <a:r>
              <a:rPr lang="da-DK" altLang="da-DK" sz="1200" b="0" i="0" u="none" strike="noStrike" cap="none" dirty="0" smtClean="0">
                <a:solidFill>
                  <a:schemeClr val="dk1"/>
                </a:solidFill>
                <a:latin typeface="Calibri"/>
                <a:ea typeface="Calibri"/>
                <a:cs typeface="Calibri"/>
                <a:sym typeface="Calibri"/>
              </a:rPr>
              <a:t> a </a:t>
            </a:r>
            <a:r>
              <a:rPr lang="da-DK" altLang="da-DK" sz="1200" dirty="0" err="1" smtClean="0">
                <a:solidFill>
                  <a:schemeClr val="dk1"/>
                </a:solidFill>
                <a:latin typeface="Calibri"/>
                <a:ea typeface="Calibri"/>
                <a:cs typeface="Calibri"/>
                <a:sym typeface="Calibri"/>
              </a:rPr>
              <a:t>increase</a:t>
            </a:r>
            <a:r>
              <a:rPr lang="da-DK" altLang="da-DK" sz="1200" dirty="0" smtClean="0">
                <a:solidFill>
                  <a:schemeClr val="dk1"/>
                </a:solidFill>
                <a:latin typeface="Calibri"/>
                <a:ea typeface="Calibri"/>
                <a:cs typeface="Calibri"/>
                <a:sym typeface="Calibri"/>
              </a:rPr>
              <a:t> of 14.5 %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tourists</a:t>
            </a:r>
            <a:r>
              <a:rPr lang="da-DK" altLang="da-DK" sz="1200" dirty="0" smtClean="0">
                <a:solidFill>
                  <a:schemeClr val="dk1"/>
                </a:solidFill>
                <a:latin typeface="Calibri"/>
                <a:ea typeface="Calibri"/>
                <a:cs typeface="Calibri"/>
                <a:sym typeface="Calibri"/>
              </a:rPr>
              <a:t> by </a:t>
            </a:r>
            <a:r>
              <a:rPr lang="da-DK" altLang="da-DK" sz="1200" dirty="0" err="1" smtClean="0">
                <a:solidFill>
                  <a:schemeClr val="dk1"/>
                </a:solidFill>
                <a:latin typeface="Calibri"/>
                <a:ea typeface="Calibri"/>
                <a:cs typeface="Calibri"/>
                <a:sym typeface="Calibri"/>
              </a:rPr>
              <a:t>airplane</a:t>
            </a:r>
            <a:r>
              <a:rPr lang="da-DK" altLang="da-DK" sz="1200"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It is remarkable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Danish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arriving</a:t>
            </a:r>
            <a:r>
              <a:rPr lang="da-DK" altLang="da-DK" sz="1200" b="0" i="0" u="none" strike="noStrike" cap="none" dirty="0" smtClean="0">
                <a:solidFill>
                  <a:schemeClr val="dk1"/>
                </a:solidFill>
                <a:latin typeface="Calibri"/>
                <a:ea typeface="Calibri"/>
                <a:cs typeface="Calibri"/>
                <a:sym typeface="Calibri"/>
              </a:rPr>
              <a:t> via </a:t>
            </a:r>
            <a:r>
              <a:rPr lang="da-DK" altLang="da-DK" sz="1200" b="0" i="0" u="none" strike="noStrike" cap="none" dirty="0" err="1" smtClean="0">
                <a:solidFill>
                  <a:schemeClr val="dk1"/>
                </a:solidFill>
                <a:latin typeface="Calibri"/>
                <a:ea typeface="Calibri"/>
                <a:cs typeface="Calibri"/>
                <a:sym typeface="Calibri"/>
              </a:rPr>
              <a:t>airplane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grew</a:t>
            </a:r>
            <a:r>
              <a:rPr lang="da-DK" altLang="da-DK" sz="1200" b="0" i="0" u="none" strike="noStrike" cap="none" dirty="0" smtClean="0">
                <a:solidFill>
                  <a:schemeClr val="dk1"/>
                </a:solidFill>
                <a:latin typeface="Calibri"/>
                <a:ea typeface="Calibri"/>
                <a:cs typeface="Calibri"/>
                <a:sym typeface="Calibri"/>
              </a:rPr>
              <a:t> by 25.6 % </a:t>
            </a:r>
            <a:r>
              <a:rPr lang="da-DK" altLang="da-DK" sz="1200" b="0" i="0" u="none" strike="noStrike" cap="none" dirty="0" err="1" smtClean="0">
                <a:solidFill>
                  <a:schemeClr val="dk1"/>
                </a:solidFill>
                <a:latin typeface="Calibri"/>
                <a:ea typeface="Calibri"/>
                <a:cs typeface="Calibri"/>
                <a:sym typeface="Calibri"/>
              </a:rPr>
              <a:t>thus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making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them</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largest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group</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travelling</a:t>
            </a:r>
            <a:r>
              <a:rPr lang="da-DK" altLang="da-DK" sz="1200" b="0" i="0" u="none" strike="noStrike" cap="none" dirty="0" smtClean="0">
                <a:solidFill>
                  <a:schemeClr val="dk1"/>
                </a:solidFill>
                <a:latin typeface="Calibri"/>
                <a:ea typeface="Calibri"/>
                <a:cs typeface="Calibri"/>
                <a:sym typeface="Calibri"/>
              </a:rPr>
              <a:t> by plane, </a:t>
            </a:r>
            <a:r>
              <a:rPr lang="da-DK" altLang="da-DK" sz="1200" b="0" i="0" u="none" strike="noStrike" cap="none" dirty="0" err="1" smtClean="0">
                <a:solidFill>
                  <a:schemeClr val="dk1"/>
                </a:solidFill>
                <a:latin typeface="Calibri"/>
                <a:ea typeface="Calibri"/>
                <a:cs typeface="Calibri"/>
                <a:sym typeface="Calibri"/>
              </a:rPr>
              <a:t>even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bigger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resident </a:t>
            </a:r>
            <a:r>
              <a:rPr lang="da-DK" altLang="da-DK" sz="1200" b="0" i="0" u="none" strike="noStrike" cap="none" dirty="0" err="1" smtClean="0">
                <a:solidFill>
                  <a:schemeClr val="dk1"/>
                </a:solidFill>
                <a:latin typeface="Calibri"/>
                <a:ea typeface="Calibri"/>
                <a:cs typeface="Calibri"/>
                <a:sym typeface="Calibri"/>
              </a:rPr>
              <a:t>travelers</a:t>
            </a:r>
            <a:r>
              <a:rPr lang="da-DK" altLang="da-DK" sz="1200" b="0" i="0" u="none" strike="noStrike" cap="none" dirty="0" smtClean="0">
                <a:solidFill>
                  <a:schemeClr val="dk1"/>
                </a:solidFill>
                <a:latin typeface="Calibri"/>
                <a:ea typeface="Calibri"/>
                <a:cs typeface="Calibri"/>
                <a:sym typeface="Calibri"/>
              </a:rPr>
              <a:t>. Spain is the </a:t>
            </a:r>
            <a:r>
              <a:rPr lang="da-DK" altLang="da-DK" sz="1200" b="0" i="0" u="none" strike="noStrike" cap="none" dirty="0" err="1" smtClean="0">
                <a:solidFill>
                  <a:schemeClr val="dk1"/>
                </a:solidFill>
                <a:latin typeface="Calibri"/>
                <a:ea typeface="Calibri"/>
                <a:cs typeface="Calibri"/>
                <a:sym typeface="Calibri"/>
              </a:rPr>
              <a:t>second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largest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market</a:t>
            </a:r>
            <a:r>
              <a:rPr lang="da-DK" altLang="da-DK" sz="1200" b="0" i="0" u="none" strike="noStrike" cap="none" dirty="0" smtClean="0">
                <a:solidFill>
                  <a:schemeClr val="dk1"/>
                </a:solidFill>
                <a:latin typeface="Calibri"/>
                <a:ea typeface="Calibri"/>
                <a:cs typeface="Calibri"/>
                <a:sym typeface="Calibri"/>
              </a:rPr>
              <a:t> for </a:t>
            </a:r>
            <a:r>
              <a:rPr lang="da-DK" altLang="da-DK" sz="1200" dirty="0" err="1" smtClean="0">
                <a:solidFill>
                  <a:schemeClr val="dk1"/>
                </a:solidFill>
                <a:latin typeface="Calibri"/>
                <a:ea typeface="Calibri"/>
                <a:cs typeface="Calibri"/>
                <a:sym typeface="Calibri"/>
              </a:rPr>
              <a:t>airplane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tourists</a:t>
            </a:r>
            <a:r>
              <a:rPr lang="da-DK" altLang="da-DK" sz="1200" dirty="0" smtClean="0">
                <a:solidFill>
                  <a:schemeClr val="dk1"/>
                </a:solidFill>
                <a:latin typeface="Calibri"/>
                <a:ea typeface="Calibri"/>
                <a:cs typeface="Calibri"/>
                <a:sym typeface="Calibri"/>
              </a:rPr>
              <a:t> with a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approximately</a:t>
            </a:r>
            <a:r>
              <a:rPr lang="da-DK" altLang="da-DK" sz="1200" dirty="0" smtClean="0">
                <a:solidFill>
                  <a:schemeClr val="dk1"/>
                </a:solidFill>
                <a:latin typeface="Calibri"/>
                <a:ea typeface="Calibri"/>
                <a:cs typeface="Calibri"/>
                <a:sym typeface="Calibri"/>
              </a:rPr>
              <a:t> 10 %, </a:t>
            </a:r>
            <a:r>
              <a:rPr lang="da-DK" altLang="da-DK" sz="1200" dirty="0" err="1" smtClean="0">
                <a:solidFill>
                  <a:schemeClr val="dk1"/>
                </a:solidFill>
                <a:latin typeface="Calibri"/>
                <a:ea typeface="Calibri"/>
                <a:cs typeface="Calibri"/>
                <a:sym typeface="Calibri"/>
              </a:rPr>
              <a:t>though</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there</a:t>
            </a:r>
            <a:r>
              <a:rPr lang="da-DK" altLang="da-DK" sz="1200" dirty="0" smtClean="0">
                <a:solidFill>
                  <a:schemeClr val="dk1"/>
                </a:solidFill>
                <a:latin typeface="Calibri"/>
                <a:ea typeface="Calibri"/>
                <a:cs typeface="Calibri"/>
                <a:sym typeface="Calibri"/>
              </a:rPr>
              <a:t> must </a:t>
            </a:r>
            <a:r>
              <a:rPr lang="da-DK" altLang="da-DK" sz="1200" dirty="0" err="1" smtClean="0">
                <a:solidFill>
                  <a:schemeClr val="dk1"/>
                </a:solidFill>
                <a:latin typeface="Calibri"/>
                <a:ea typeface="Calibri"/>
                <a:cs typeface="Calibri"/>
                <a:sym typeface="Calibri"/>
              </a:rPr>
              <a:t>be</a:t>
            </a:r>
            <a:r>
              <a:rPr lang="da-DK" altLang="da-DK" sz="1200" dirty="0" smtClean="0">
                <a:solidFill>
                  <a:schemeClr val="dk1"/>
                </a:solidFill>
                <a:latin typeface="Calibri"/>
                <a:ea typeface="Calibri"/>
                <a:cs typeface="Calibri"/>
                <a:sym typeface="Calibri"/>
              </a:rPr>
              <a:t> reservations for the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rate as the total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Spanish </a:t>
            </a:r>
            <a:r>
              <a:rPr lang="da-DK" altLang="da-DK" sz="1200" dirty="0" err="1" smtClean="0">
                <a:solidFill>
                  <a:schemeClr val="dk1"/>
                </a:solidFill>
                <a:latin typeface="Calibri"/>
                <a:ea typeface="Calibri"/>
                <a:cs typeface="Calibri"/>
                <a:sym typeface="Calibri"/>
              </a:rPr>
              <a:t>tourists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was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less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1,000 in 2016.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region </a:t>
            </a:r>
            <a:r>
              <a:rPr lang="da-DK" altLang="da-DK" sz="1200" dirty="0" err="1" smtClean="0">
                <a:solidFill>
                  <a:schemeClr val="dk1"/>
                </a:solidFill>
                <a:latin typeface="Calibri"/>
                <a:ea typeface="Calibri"/>
                <a:cs typeface="Calibri"/>
                <a:sym typeface="Calibri"/>
              </a:rPr>
              <a:t>welcomed</a:t>
            </a:r>
            <a:r>
              <a:rPr lang="da-DK" altLang="da-DK" sz="1200" dirty="0" smtClean="0">
                <a:solidFill>
                  <a:schemeClr val="dk1"/>
                </a:solidFill>
                <a:latin typeface="Calibri"/>
                <a:ea typeface="Calibri"/>
                <a:cs typeface="Calibri"/>
                <a:sym typeface="Calibri"/>
              </a:rPr>
              <a:t> 6.2 % more cruise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cities</a:t>
            </a:r>
            <a:r>
              <a:rPr lang="da-DK" altLang="da-DK" sz="1200" dirty="0" smtClean="0">
                <a:solidFill>
                  <a:schemeClr val="dk1"/>
                </a:solidFill>
                <a:latin typeface="Calibri"/>
                <a:ea typeface="Calibri"/>
                <a:cs typeface="Calibri"/>
                <a:sym typeface="Calibri"/>
              </a:rPr>
              <a:t> of the region in 2016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in 2015. </a:t>
            </a:r>
            <a:r>
              <a:rPr lang="da-DK" altLang="da-DK" sz="1200" b="0" i="0" u="none" strike="noStrike" cap="none" dirty="0" smtClean="0">
                <a:solidFill>
                  <a:schemeClr val="dk1"/>
                </a:solidFill>
                <a:latin typeface="Calibri"/>
                <a:ea typeface="Calibri"/>
                <a:cs typeface="Calibri"/>
                <a:sym typeface="Calibri"/>
              </a:rPr>
              <a:t>South Greenland stands out with a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on the </a:t>
            </a:r>
            <a:r>
              <a:rPr lang="da-DK" altLang="da-DK" sz="1200" b="0" i="0" u="none" strike="noStrike" cap="none" dirty="0" err="1" smtClean="0">
                <a:solidFill>
                  <a:schemeClr val="dk1"/>
                </a:solidFill>
                <a:latin typeface="Calibri"/>
                <a:ea typeface="Calibri"/>
                <a:cs typeface="Calibri"/>
                <a:sym typeface="Calibri"/>
              </a:rPr>
              <a:t>big</a:t>
            </a:r>
            <a:r>
              <a:rPr lang="da-DK" altLang="da-DK" sz="1200" b="0" i="0" u="none" strike="noStrike" cap="none" dirty="0" smtClean="0">
                <a:solidFill>
                  <a:schemeClr val="dk1"/>
                </a:solidFill>
                <a:latin typeface="Calibri"/>
                <a:ea typeface="Calibri"/>
                <a:cs typeface="Calibri"/>
                <a:sym typeface="Calibri"/>
              </a:rPr>
              <a:t> cruise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with 1,200+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1" i="0" u="none" strike="noStrike" cap="none" dirty="0" smtClean="0">
                <a:solidFill>
                  <a:schemeClr val="dk1"/>
                </a:solidFill>
                <a:latin typeface="Calibri"/>
                <a:ea typeface="Calibri"/>
                <a:cs typeface="Calibri"/>
                <a:sym typeface="Calibri"/>
              </a:rPr>
              <a:t>Growth in the </a:t>
            </a:r>
            <a:r>
              <a:rPr lang="da-DK" altLang="da-DK" sz="1200" b="1" i="0" u="none" strike="noStrike" cap="none" dirty="0" err="1" smtClean="0">
                <a:solidFill>
                  <a:schemeClr val="dk1"/>
                </a:solidFill>
                <a:latin typeface="Calibri"/>
                <a:ea typeface="Calibri"/>
                <a:cs typeface="Calibri"/>
                <a:sym typeface="Calibri"/>
              </a:rPr>
              <a:t>Number</a:t>
            </a:r>
            <a:r>
              <a:rPr lang="da-DK" altLang="da-DK" sz="1200" b="1" i="0" u="none" strike="noStrike" cap="none" dirty="0" smtClean="0">
                <a:solidFill>
                  <a:schemeClr val="dk1"/>
                </a:solidFill>
                <a:latin typeface="Calibri"/>
                <a:ea typeface="Calibri"/>
                <a:cs typeface="Calibri"/>
                <a:sym typeface="Calibri"/>
              </a:rPr>
              <a:t> of </a:t>
            </a:r>
            <a:r>
              <a:rPr lang="da-DK" altLang="da-DK" sz="1200" b="1" i="0" u="none" strike="noStrike" cap="none" dirty="0" err="1" smtClean="0">
                <a:solidFill>
                  <a:schemeClr val="dk1"/>
                </a:solidFill>
                <a:latin typeface="Calibri"/>
                <a:ea typeface="Calibri"/>
                <a:cs typeface="Calibri"/>
                <a:sym typeface="Calibri"/>
              </a:rPr>
              <a:t>Overnight</a:t>
            </a:r>
            <a:r>
              <a:rPr lang="da-DK" altLang="da-DK" sz="1200" b="1" i="0" u="none" strike="noStrike" cap="none" dirty="0" smtClean="0">
                <a:solidFill>
                  <a:schemeClr val="dk1"/>
                </a:solidFill>
                <a:latin typeface="Calibri"/>
                <a:ea typeface="Calibri"/>
                <a:cs typeface="Calibri"/>
                <a:sym typeface="Calibri"/>
              </a:rPr>
              <a:t> </a:t>
            </a:r>
            <a:r>
              <a:rPr lang="da-DK" altLang="da-DK" sz="1200" b="1" i="0" u="none" strike="noStrike" cap="none" dirty="0" err="1" smtClean="0">
                <a:solidFill>
                  <a:schemeClr val="dk1"/>
                </a:solidFill>
                <a:latin typeface="Calibri"/>
                <a:ea typeface="Calibri"/>
                <a:cs typeface="Calibri"/>
                <a:sym typeface="Calibri"/>
              </a:rPr>
              <a:t>Stays</a:t>
            </a:r>
            <a:r>
              <a:rPr lang="da-DK" altLang="da-DK" sz="1200" b="1" i="0" u="none" strike="noStrike" cap="none" dirty="0" smtClean="0">
                <a:solidFill>
                  <a:schemeClr val="dk1"/>
                </a:solidFill>
                <a:latin typeface="Calibri"/>
                <a:ea typeface="Calibri"/>
                <a:cs typeface="Calibri"/>
                <a:sym typeface="Calibri"/>
              </a:rPr>
              <a:t>, but not by </a:t>
            </a:r>
            <a:r>
              <a:rPr lang="da-DK" altLang="da-DK" sz="1200" b="1" i="0" u="none" strike="noStrike" cap="none" dirty="0" err="1" smtClean="0">
                <a:solidFill>
                  <a:schemeClr val="dk1"/>
                </a:solidFill>
                <a:latin typeface="Calibri"/>
                <a:ea typeface="Calibri"/>
                <a:cs typeface="Calibri"/>
                <a:sym typeface="Calibri"/>
              </a:rPr>
              <a:t>Tourists</a:t>
            </a:r>
            <a:endParaRPr lang="da-DK" altLang="da-DK"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region has </a:t>
            </a:r>
            <a:r>
              <a:rPr lang="da-DK" altLang="da-DK" sz="1200" b="0" i="0" u="none" strike="noStrike" cap="none" dirty="0" err="1" smtClean="0">
                <a:solidFill>
                  <a:schemeClr val="dk1"/>
                </a:solidFill>
                <a:latin typeface="Calibri"/>
                <a:ea typeface="Calibri"/>
                <a:cs typeface="Calibri"/>
                <a:sym typeface="Calibri"/>
              </a:rPr>
              <a:t>experienced</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significant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stays</a:t>
            </a:r>
            <a:r>
              <a:rPr lang="da-DK" altLang="da-DK" sz="1200" b="0" i="0" u="none" strike="noStrike" cap="none" dirty="0" smtClean="0">
                <a:solidFill>
                  <a:schemeClr val="dk1"/>
                </a:solidFill>
                <a:latin typeface="Calibri"/>
                <a:ea typeface="Calibri"/>
                <a:cs typeface="Calibri"/>
                <a:sym typeface="Calibri"/>
              </a:rPr>
              <a:t> of 17.8 %,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hotel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of 9.7 % and an </a:t>
            </a:r>
            <a:r>
              <a:rPr lang="da-DK" altLang="da-DK" sz="1200" b="0" i="0" u="none" strike="noStrike" cap="none" dirty="0" err="1" smtClean="0">
                <a:solidFill>
                  <a:schemeClr val="dk1"/>
                </a:solidFill>
                <a:latin typeface="Calibri"/>
                <a:ea typeface="Calibri"/>
                <a:cs typeface="Calibri"/>
                <a:sym typeface="Calibri"/>
              </a:rPr>
              <a:t>improvement</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almost</a:t>
            </a:r>
            <a:r>
              <a:rPr lang="da-DK" altLang="da-DK" sz="1200" b="0" i="0" u="none" strike="noStrike" cap="none" dirty="0" smtClean="0">
                <a:solidFill>
                  <a:schemeClr val="dk1"/>
                </a:solidFill>
                <a:latin typeface="Calibri"/>
                <a:ea typeface="Calibri"/>
                <a:cs typeface="Calibri"/>
                <a:sym typeface="Calibri"/>
              </a:rPr>
              <a:t> 5 % the average </a:t>
            </a:r>
            <a:r>
              <a:rPr lang="da-DK" altLang="da-DK" sz="1200" b="0" i="0" u="none" strike="noStrike" cap="none" dirty="0" err="1" smtClean="0">
                <a:solidFill>
                  <a:schemeClr val="dk1"/>
                </a:solidFill>
                <a:latin typeface="Calibri"/>
                <a:ea typeface="Calibri"/>
                <a:cs typeface="Calibri"/>
                <a:sym typeface="Calibri"/>
              </a:rPr>
              <a:t>occupancy</a:t>
            </a:r>
            <a:r>
              <a:rPr lang="da-DK" altLang="da-DK" sz="1200" b="0" i="0" u="none" strike="noStrike" cap="none" dirty="0" smtClean="0">
                <a:solidFill>
                  <a:schemeClr val="dk1"/>
                </a:solidFill>
                <a:latin typeface="Calibri"/>
                <a:ea typeface="Calibri"/>
                <a:cs typeface="Calibri"/>
                <a:sym typeface="Calibri"/>
              </a:rPr>
              <a:t> rate. This trend is </a:t>
            </a:r>
            <a:r>
              <a:rPr lang="da-DK" altLang="da-DK" sz="1200" b="0" i="0" u="none" strike="noStrike" cap="none" dirty="0" err="1" smtClean="0">
                <a:solidFill>
                  <a:schemeClr val="dk1"/>
                </a:solidFill>
                <a:latin typeface="Calibri"/>
                <a:ea typeface="Calibri"/>
                <a:cs typeface="Calibri"/>
                <a:sym typeface="Calibri"/>
              </a:rPr>
              <a:t>especially</a:t>
            </a:r>
            <a:r>
              <a:rPr lang="da-DK" altLang="da-DK" sz="1200" b="0" i="0" u="none" strike="noStrike" cap="none" dirty="0" smtClean="0">
                <a:solidFill>
                  <a:schemeClr val="dk1"/>
                </a:solidFill>
                <a:latin typeface="Calibri"/>
                <a:ea typeface="Calibri"/>
                <a:cs typeface="Calibri"/>
                <a:sym typeface="Calibri"/>
              </a:rPr>
              <a:t> evident in the summer </a:t>
            </a:r>
            <a:r>
              <a:rPr lang="da-DK" altLang="da-DK" sz="1200" b="0" i="0" u="none" strike="noStrike" cap="none" dirty="0" err="1" smtClean="0">
                <a:solidFill>
                  <a:schemeClr val="dk1"/>
                </a:solidFill>
                <a:latin typeface="Calibri"/>
                <a:ea typeface="Calibri"/>
                <a:cs typeface="Calibri"/>
                <a:sym typeface="Calibri"/>
              </a:rPr>
              <a:t>months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which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now</a:t>
            </a:r>
            <a:r>
              <a:rPr lang="da-DK" altLang="da-DK" sz="1200" b="0" i="0" u="none" strike="noStrike" cap="none" dirty="0" smtClean="0">
                <a:solidFill>
                  <a:schemeClr val="dk1"/>
                </a:solidFill>
                <a:latin typeface="Calibri"/>
                <a:ea typeface="Calibri"/>
                <a:cs typeface="Calibri"/>
                <a:sym typeface="Calibri"/>
              </a:rPr>
              <a:t> show a clear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July</a:t>
            </a:r>
            <a:r>
              <a:rPr lang="da-DK" altLang="da-DK" sz="1200" b="0" i="0" u="none" strike="noStrike" cap="none" dirty="0" smtClean="0">
                <a:solidFill>
                  <a:schemeClr val="dk1"/>
                </a:solidFill>
                <a:latin typeface="Calibri"/>
                <a:ea typeface="Calibri"/>
                <a:cs typeface="Calibri"/>
                <a:sym typeface="Calibri"/>
              </a:rPr>
              <a:t> and August. </a:t>
            </a:r>
            <a:r>
              <a:rPr lang="da-DK" altLang="da-DK" sz="1200" b="0" i="0" u="none" strike="noStrike" cap="none" dirty="0" err="1" smtClean="0">
                <a:solidFill>
                  <a:schemeClr val="dk1"/>
                </a:solidFill>
                <a:latin typeface="Calibri"/>
                <a:ea typeface="Calibri"/>
                <a:cs typeface="Calibri"/>
                <a:sym typeface="Calibri"/>
              </a:rPr>
              <a:t>However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this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is not due to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tourist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overnight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stays</a:t>
            </a:r>
            <a:r>
              <a:rPr lang="da-DK" altLang="da-DK" sz="1200" dirty="0" smtClean="0">
                <a:solidFill>
                  <a:schemeClr val="dk1"/>
                </a:solidFill>
                <a:latin typeface="Calibri"/>
                <a:ea typeface="Calibri"/>
                <a:cs typeface="Calibri"/>
                <a:sym typeface="Calibri"/>
              </a:rPr>
              <a:t> is </a:t>
            </a:r>
            <a:r>
              <a:rPr lang="da-DK" altLang="da-DK" sz="1200" dirty="0" err="1" smtClean="0">
                <a:solidFill>
                  <a:schemeClr val="dk1"/>
                </a:solidFill>
                <a:latin typeface="Calibri"/>
                <a:ea typeface="Calibri"/>
                <a:cs typeface="Calibri"/>
                <a:sym typeface="Calibri"/>
              </a:rPr>
              <a:t>unchanged</a:t>
            </a:r>
            <a:r>
              <a:rPr lang="da-DK" altLang="da-DK" sz="1200" dirty="0" smtClean="0">
                <a:solidFill>
                  <a:schemeClr val="dk1"/>
                </a:solidFill>
                <a:latin typeface="Calibri"/>
                <a:ea typeface="Calibri"/>
                <a:cs typeface="Calibri"/>
                <a:sym typeface="Calibri"/>
              </a:rPr>
              <a:t> and a </a:t>
            </a:r>
            <a:r>
              <a:rPr lang="da-DK" altLang="da-DK" sz="1200" dirty="0" err="1" smtClean="0">
                <a:solidFill>
                  <a:schemeClr val="dk1"/>
                </a:solidFill>
                <a:latin typeface="Calibri"/>
                <a:ea typeface="Calibri"/>
                <a:cs typeface="Calibri"/>
                <a:sym typeface="Calibri"/>
              </a:rPr>
              <a:t>decrease</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guests</a:t>
            </a:r>
            <a:r>
              <a:rPr lang="da-DK" altLang="da-DK" sz="1200" dirty="0" smtClean="0">
                <a:solidFill>
                  <a:schemeClr val="dk1"/>
                </a:solidFill>
                <a:latin typeface="Calibri"/>
                <a:ea typeface="Calibri"/>
                <a:cs typeface="Calibri"/>
                <a:sym typeface="Calibri"/>
              </a:rPr>
              <a:t> from </a:t>
            </a:r>
            <a:r>
              <a:rPr lang="da-DK" altLang="da-DK" sz="1200" dirty="0" err="1" smtClean="0">
                <a:solidFill>
                  <a:schemeClr val="dk1"/>
                </a:solidFill>
                <a:latin typeface="Calibri"/>
                <a:ea typeface="Calibri"/>
                <a:cs typeface="Calibri"/>
                <a:sym typeface="Calibri"/>
              </a:rPr>
              <a:t>other</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countries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Greenland has </a:t>
            </a:r>
            <a:r>
              <a:rPr lang="da-DK" altLang="da-DK" sz="1200" dirty="0" err="1" smtClean="0">
                <a:solidFill>
                  <a:schemeClr val="dk1"/>
                </a:solidFill>
                <a:latin typeface="Calibri"/>
                <a:ea typeface="Calibri"/>
                <a:cs typeface="Calibri"/>
                <a:sym typeface="Calibri"/>
              </a:rPr>
              <a:t>been</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registered</a:t>
            </a:r>
            <a:r>
              <a:rPr lang="da-DK" altLang="da-DK" sz="1200" dirty="0" smtClean="0">
                <a:solidFill>
                  <a:schemeClr val="dk1"/>
                </a:solidFill>
                <a:latin typeface="Calibri"/>
                <a:ea typeface="Calibri"/>
                <a:cs typeface="Calibri"/>
                <a:sym typeface="Calibri"/>
              </a:rPr>
              <a:t>. </a:t>
            </a:r>
            <a:r>
              <a:rPr lang="en-US" sz="1200" dirty="0">
                <a:latin typeface="Calibri" panose="020F0502020204030204" pitchFamily="34" charset="0"/>
              </a:rPr>
              <a:t>On the other hand, there was </a:t>
            </a:r>
            <a:r>
              <a:rPr lang="en-US" sz="1200" dirty="0" smtClean="0">
                <a:latin typeface="Calibri" panose="020F0502020204030204" pitchFamily="34" charset="0"/>
              </a:rPr>
              <a:t>22.6 % </a:t>
            </a:r>
            <a:r>
              <a:rPr lang="en-US" sz="1200" dirty="0">
                <a:latin typeface="Calibri" panose="020F0502020204030204" pitchFamily="34" charset="0"/>
              </a:rPr>
              <a:t>growth in the number of overnight stays of residents and </a:t>
            </a:r>
            <a:r>
              <a:rPr lang="en-US" sz="1200" dirty="0" smtClean="0">
                <a:latin typeface="Calibri" panose="020F0502020204030204" pitchFamily="34" charset="0"/>
              </a:rPr>
              <a:t>16.1 % </a:t>
            </a:r>
            <a:r>
              <a:rPr lang="en-US" sz="1200" dirty="0">
                <a:latin typeface="Calibri" panose="020F0502020204030204" pitchFamily="34" charset="0"/>
              </a:rPr>
              <a:t>more resident guests.</a:t>
            </a:r>
            <a:endParaRPr lang="da-DK" altLang="da-DK" sz="1200" b="0" i="0" u="none" strike="noStrike" cap="none" dirty="0">
              <a:solidFill>
                <a:schemeClr val="dk1"/>
              </a:solidFill>
              <a:latin typeface="Calibri" panose="020F0502020204030204" pitchFamily="34" charset="0"/>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lvl="0">
              <a:buClr>
                <a:schemeClr val="lt1"/>
              </a:buClr>
              <a:buSzPct val="25000"/>
            </a:pPr>
            <a:r>
              <a:rPr lang="en-US" sz="1200" dirty="0">
                <a:latin typeface="Calibri" panose="020F0502020204030204" pitchFamily="34" charset="0"/>
              </a:rPr>
              <a:t>Thus, the increased number of tourists arriving in the region must either stay in </a:t>
            </a:r>
            <a:r>
              <a:rPr lang="en-US" sz="1200" dirty="0" smtClean="0">
                <a:latin typeface="Calibri" panose="020F0502020204030204" pitchFamily="34" charset="0"/>
              </a:rPr>
              <a:t>accommodations that </a:t>
            </a:r>
            <a:r>
              <a:rPr lang="en-US" sz="1200" dirty="0">
                <a:latin typeface="Calibri" panose="020F0502020204030204" pitchFamily="34" charset="0"/>
              </a:rPr>
              <a:t>do not </a:t>
            </a:r>
            <a:r>
              <a:rPr lang="en-US" sz="1200" dirty="0" smtClean="0">
                <a:latin typeface="Calibri" panose="020F0502020204030204" pitchFamily="34" charset="0"/>
              </a:rPr>
              <a:t>submit registrations </a:t>
            </a:r>
            <a:r>
              <a:rPr lang="en-US" sz="1200" dirty="0">
                <a:latin typeface="Calibri" panose="020F0502020204030204" pitchFamily="34" charset="0"/>
              </a:rPr>
              <a:t>to Statistics Greenland, in the open, or be in transit out of the region with, for example, coastal or cruise ships</a:t>
            </a:r>
            <a:r>
              <a:rPr lang="en-US" sz="1200" dirty="0" smtClean="0">
                <a:latin typeface="Calibri" panose="020F0502020204030204" pitchFamily="34" charset="0"/>
              </a:rPr>
              <a:t>.</a:t>
            </a:r>
          </a:p>
          <a:p>
            <a:pPr lvl="0">
              <a:buClr>
                <a:schemeClr val="lt1"/>
              </a:buClr>
              <a:buSzPct val="25000"/>
            </a:pPr>
            <a:endParaRPr sz="1200" b="0" i="0" u="none" strike="noStrike" cap="none" dirty="0">
              <a:solidFill>
                <a:schemeClr val="dk1"/>
              </a:solidFill>
              <a:latin typeface="Calibri" panose="020F0502020204030204" pitchFamily="34" charset="0"/>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1" i="0" u="none" strike="noStrike" cap="none" dirty="0" smtClean="0">
                <a:solidFill>
                  <a:schemeClr val="dk1"/>
                </a:solidFill>
                <a:latin typeface="Calibri"/>
                <a:ea typeface="Calibri"/>
                <a:cs typeface="Calibri"/>
                <a:sym typeface="Calibri"/>
              </a:rPr>
              <a:t>Potential</a:t>
            </a:r>
            <a:endParaRPr lang="da-DK" altLang="da-DK" sz="1200" b="1" i="0" u="none" strike="noStrike" cap="none" dirty="0">
              <a:solidFill>
                <a:schemeClr val="dk1"/>
              </a:solidFill>
              <a:latin typeface="Calibri"/>
              <a:ea typeface="Calibri"/>
              <a:cs typeface="Calibri"/>
              <a:sym typeface="Calibri"/>
            </a:endParaRPr>
          </a:p>
          <a:p>
            <a:pPr lvl="0">
              <a:buClr>
                <a:schemeClr val="lt1"/>
              </a:buClr>
              <a:buSzPct val="25000"/>
            </a:pPr>
            <a:r>
              <a:rPr lang="da-DK" altLang="da-DK" sz="1200" b="0" i="0" u="none" strike="noStrike" cap="none" dirty="0" smtClean="0">
                <a:solidFill>
                  <a:schemeClr val="dk1"/>
                </a:solidFill>
                <a:latin typeface="Calibri"/>
                <a:ea typeface="Calibri"/>
                <a:cs typeface="Calibri"/>
                <a:sym typeface="Calibri"/>
              </a:rPr>
              <a:t>In 2016 the region </a:t>
            </a:r>
            <a:r>
              <a:rPr lang="da-DK" altLang="da-DK" sz="1200" b="0" i="0" u="none" strike="noStrike" cap="none" dirty="0" err="1" smtClean="0">
                <a:solidFill>
                  <a:schemeClr val="dk1"/>
                </a:solidFill>
                <a:latin typeface="Calibri"/>
                <a:ea typeface="Calibri"/>
                <a:cs typeface="Calibri"/>
                <a:sym typeface="Calibri"/>
              </a:rPr>
              <a:t>developed</a:t>
            </a:r>
            <a:r>
              <a:rPr lang="da-DK" altLang="da-DK" sz="1200" b="0" i="0" u="none" strike="noStrike" cap="none" dirty="0" smtClean="0">
                <a:solidFill>
                  <a:schemeClr val="dk1"/>
                </a:solidFill>
                <a:latin typeface="Calibri"/>
                <a:ea typeface="Calibri"/>
                <a:cs typeface="Calibri"/>
                <a:sym typeface="Calibri"/>
              </a:rPr>
              <a:t> the brand ”Explorers </a:t>
            </a:r>
            <a:r>
              <a:rPr lang="da-DK" altLang="da-DK" sz="1200" b="0" i="0" u="none" strike="noStrike" cap="none" dirty="0">
                <a:solidFill>
                  <a:schemeClr val="dk1"/>
                </a:solidFill>
                <a:latin typeface="Calibri"/>
                <a:ea typeface="Calibri"/>
                <a:cs typeface="Calibri"/>
                <a:sym typeface="Calibri"/>
              </a:rPr>
              <a:t>by Nature</a:t>
            </a:r>
            <a:r>
              <a:rPr lang="da-DK" altLang="da-DK" sz="1200" b="0" i="0" u="none" strike="noStrike" cap="none" dirty="0" smtClean="0">
                <a:solidFill>
                  <a:schemeClr val="dk1"/>
                </a:solidFill>
                <a:latin typeface="Calibri"/>
                <a:ea typeface="Calibri"/>
                <a:cs typeface="Calibri"/>
                <a:sym typeface="Calibri"/>
              </a:rPr>
              <a:t>” as a </a:t>
            </a:r>
            <a:r>
              <a:rPr lang="da-DK" altLang="da-DK" sz="1200" b="0" i="0" u="none" strike="noStrike" cap="none" dirty="0" err="1" smtClean="0">
                <a:solidFill>
                  <a:schemeClr val="dk1"/>
                </a:solidFill>
                <a:latin typeface="Calibri"/>
                <a:ea typeface="Calibri"/>
                <a:cs typeface="Calibri"/>
                <a:sym typeface="Calibri"/>
              </a:rPr>
              <a:t>narative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framework</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coming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years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will</a:t>
            </a:r>
            <a:r>
              <a:rPr lang="da-DK" altLang="da-DK" sz="1200" b="0" i="0" u="none" strike="noStrike" cap="none" dirty="0" smtClean="0">
                <a:solidFill>
                  <a:schemeClr val="dk1"/>
                </a:solidFill>
                <a:latin typeface="Calibri"/>
                <a:ea typeface="Calibri"/>
                <a:cs typeface="Calibri"/>
                <a:sym typeface="Calibri"/>
              </a:rPr>
              <a:t> support the marketing of the </a:t>
            </a:r>
            <a:r>
              <a:rPr lang="da-DK" altLang="da-DK" sz="1200" b="0" i="0" u="none" strike="noStrike" cap="none" dirty="0" err="1" smtClean="0">
                <a:solidFill>
                  <a:schemeClr val="dk1"/>
                </a:solidFill>
                <a:latin typeface="Calibri"/>
                <a:ea typeface="Calibri"/>
                <a:cs typeface="Calibri"/>
                <a:sym typeface="Calibri"/>
              </a:rPr>
              <a:t>experiences</a:t>
            </a:r>
            <a:r>
              <a:rPr lang="da-DK" altLang="da-DK" sz="1200" b="0" i="0" u="none" strike="noStrike" cap="none" dirty="0" smtClean="0">
                <a:solidFill>
                  <a:schemeClr val="dk1"/>
                </a:solidFill>
                <a:latin typeface="Calibri"/>
                <a:ea typeface="Calibri"/>
                <a:cs typeface="Calibri"/>
                <a:sym typeface="Calibri"/>
              </a:rPr>
              <a:t> of South Greenland </a:t>
            </a:r>
            <a:r>
              <a:rPr lang="da-DK" altLang="da-DK" sz="1200" b="0" i="0" u="none" strike="noStrike" cap="none" dirty="0" err="1" smtClean="0">
                <a:solidFill>
                  <a:schemeClr val="dk1"/>
                </a:solidFill>
                <a:latin typeface="Calibri"/>
                <a:ea typeface="Calibri"/>
                <a:cs typeface="Calibri"/>
                <a:sym typeface="Calibri"/>
              </a:rPr>
              <a:t>differentiate</a:t>
            </a:r>
            <a:r>
              <a:rPr lang="da-DK" altLang="da-DK" sz="1200" b="0" i="0" u="none" strike="noStrike" cap="none" dirty="0" smtClean="0">
                <a:solidFill>
                  <a:schemeClr val="dk1"/>
                </a:solidFill>
                <a:latin typeface="Calibri"/>
                <a:ea typeface="Calibri"/>
                <a:cs typeface="Calibri"/>
                <a:sym typeface="Calibri"/>
              </a:rPr>
              <a:t> the region from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destinations </a:t>
            </a:r>
            <a:r>
              <a:rPr lang="da-DK" altLang="da-DK" sz="1200" dirty="0" smtClean="0">
                <a:solidFill>
                  <a:schemeClr val="dk1"/>
                </a:solidFill>
                <a:latin typeface="Calibri"/>
                <a:ea typeface="Calibri"/>
                <a:cs typeface="Calibri"/>
                <a:sym typeface="Calibri"/>
              </a:rPr>
              <a:t>in </a:t>
            </a:r>
            <a:r>
              <a:rPr lang="da-DK" altLang="da-DK" sz="1200" b="0" i="0" u="none" strike="noStrike" cap="none" dirty="0" smtClean="0">
                <a:solidFill>
                  <a:schemeClr val="dk1"/>
                </a:solidFill>
                <a:latin typeface="Calibri"/>
                <a:ea typeface="Calibri"/>
                <a:cs typeface="Calibri"/>
                <a:sym typeface="Calibri"/>
              </a:rPr>
              <a:t>Greenland</a:t>
            </a:r>
            <a:r>
              <a:rPr lang="da-DK" altLang="da-DK" sz="1200" b="0" i="0" u="none" strike="noStrike" cap="none" dirty="0">
                <a:solidFill>
                  <a:schemeClr val="dk1"/>
                </a:solidFill>
                <a:latin typeface="Calibri"/>
                <a:ea typeface="Calibri"/>
                <a:cs typeface="Calibri"/>
                <a:sym typeface="Calibri"/>
              </a:rPr>
              <a:t>. </a:t>
            </a:r>
            <a:r>
              <a:rPr lang="en-US" sz="1200" dirty="0">
                <a:latin typeface="Calibri" panose="020F0502020204030204" pitchFamily="34" charset="0"/>
              </a:rPr>
              <a:t>Similarly, </a:t>
            </a:r>
            <a:r>
              <a:rPr lang="en-US" sz="1200" dirty="0" smtClean="0">
                <a:latin typeface="Calibri" panose="020F0502020204030204" pitchFamily="34" charset="0"/>
              </a:rPr>
              <a:t>collaboration </a:t>
            </a:r>
            <a:r>
              <a:rPr lang="en-US" sz="1200" dirty="0">
                <a:latin typeface="Calibri" panose="020F0502020204030204" pitchFamily="34" charset="0"/>
              </a:rPr>
              <a:t>with Icelandic operators on the development of farm tourism is an opportunity to attract new segments</a:t>
            </a:r>
            <a:r>
              <a:rPr lang="en-US" sz="1200" dirty="0" smtClean="0">
                <a:latin typeface="Calibri" panose="020F0502020204030204" pitchFamily="34" charset="0"/>
              </a:rPr>
              <a:t>. </a:t>
            </a:r>
            <a:r>
              <a:rPr lang="da-DK" altLang="da-DK" sz="1200" b="0" i="0" u="none" strike="noStrike" cap="none" dirty="0" smtClean="0">
                <a:solidFill>
                  <a:schemeClr val="dk1"/>
                </a:solidFill>
                <a:latin typeface="Calibri"/>
                <a:ea typeface="Calibri"/>
                <a:cs typeface="Calibri"/>
                <a:sym typeface="Calibri"/>
              </a:rPr>
              <a:t>The positive </a:t>
            </a:r>
            <a:r>
              <a:rPr lang="da-DK" altLang="da-DK" sz="1200" b="0" i="0" u="none" strike="noStrike" cap="none" dirty="0" err="1" smtClean="0">
                <a:solidFill>
                  <a:schemeClr val="dk1"/>
                </a:solidFill>
                <a:latin typeface="Calibri"/>
                <a:ea typeface="Calibri"/>
                <a:cs typeface="Calibri"/>
                <a:sym typeface="Calibri"/>
              </a:rPr>
              <a:t>development</a:t>
            </a:r>
            <a:r>
              <a:rPr lang="da-DK" altLang="da-DK" sz="1200" b="0" i="0" u="none" strike="noStrike" cap="none" dirty="0" smtClean="0">
                <a:solidFill>
                  <a:schemeClr val="dk1"/>
                </a:solidFill>
                <a:latin typeface="Calibri"/>
                <a:ea typeface="Calibri"/>
                <a:cs typeface="Calibri"/>
                <a:sym typeface="Calibri"/>
              </a:rPr>
              <a:t> in the Danish and Spanish </a:t>
            </a:r>
            <a:r>
              <a:rPr lang="da-DK" altLang="da-DK" sz="1200" b="0" i="0" u="none" strike="noStrike" cap="none" dirty="0" err="1" smtClean="0">
                <a:solidFill>
                  <a:schemeClr val="dk1"/>
                </a:solidFill>
                <a:latin typeface="Calibri"/>
                <a:ea typeface="Calibri"/>
                <a:cs typeface="Calibri"/>
                <a:sym typeface="Calibri"/>
              </a:rPr>
              <a:t>markets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also</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explored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further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thus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strengthening</a:t>
            </a:r>
            <a:r>
              <a:rPr lang="da-DK" altLang="da-DK" sz="1200" b="0" i="0" u="none" strike="noStrike" cap="none" dirty="0" smtClean="0">
                <a:solidFill>
                  <a:schemeClr val="dk1"/>
                </a:solidFill>
                <a:latin typeface="Calibri"/>
                <a:ea typeface="Calibri"/>
                <a:cs typeface="Calibri"/>
                <a:sym typeface="Calibri"/>
              </a:rPr>
              <a:t> the positive </a:t>
            </a:r>
            <a:r>
              <a:rPr lang="da-DK" altLang="da-DK" sz="1200" b="0" i="0" u="none" strike="noStrike" cap="none" dirty="0" err="1" smtClean="0">
                <a:solidFill>
                  <a:schemeClr val="dk1"/>
                </a:solidFill>
                <a:latin typeface="Calibri"/>
                <a:ea typeface="Calibri"/>
                <a:cs typeface="Calibri"/>
                <a:sym typeface="Calibri"/>
              </a:rPr>
              <a:t>development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especially</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and in the longer run the </a:t>
            </a:r>
            <a:r>
              <a:rPr lang="da-DK" altLang="da-DK" sz="1200" b="0" i="0" u="none" strike="noStrike" cap="none" dirty="0" err="1" smtClean="0">
                <a:solidFill>
                  <a:schemeClr val="dk1"/>
                </a:solidFill>
                <a:latin typeface="Calibri"/>
                <a:ea typeface="Calibri"/>
                <a:cs typeface="Calibri"/>
                <a:sym typeface="Calibri"/>
              </a:rPr>
              <a:t>shoulder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seasons</a:t>
            </a:r>
            <a:r>
              <a:rPr lang="da-DK" altLang="da-DK" sz="1200" b="0" i="0" u="none" strike="noStrike" cap="none" dirty="0" smtClean="0">
                <a:solidFill>
                  <a:schemeClr val="dk1"/>
                </a:solidFill>
                <a:latin typeface="Calibri"/>
                <a:ea typeface="Calibri"/>
                <a:cs typeface="Calibri"/>
                <a:sym typeface="Calibri"/>
              </a:rPr>
              <a:t> as </a:t>
            </a:r>
            <a:r>
              <a:rPr lang="da-DK" altLang="da-DK" sz="1200" b="0" i="0" u="none" strike="noStrike" cap="none" dirty="0" err="1" smtClean="0">
                <a:solidFill>
                  <a:schemeClr val="dk1"/>
                </a:solidFill>
                <a:latin typeface="Calibri"/>
                <a:ea typeface="Calibri"/>
                <a:cs typeface="Calibri"/>
                <a:sym typeface="Calibri"/>
              </a:rPr>
              <a:t>well</a:t>
            </a:r>
            <a:r>
              <a:rPr lang="da-DK" altLang="da-DK"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endParaRPr lang="da-DK" altLang="da-DK"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reduced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taxes</a:t>
            </a:r>
            <a:r>
              <a:rPr lang="da-DK" altLang="da-DK" sz="1200" b="0" i="0" u="none" strike="noStrike" cap="none" dirty="0" smtClean="0">
                <a:solidFill>
                  <a:schemeClr val="dk1"/>
                </a:solidFill>
                <a:latin typeface="Calibri"/>
                <a:ea typeface="Calibri"/>
                <a:cs typeface="Calibri"/>
                <a:sym typeface="Calibri"/>
              </a:rPr>
              <a:t> on </a:t>
            </a:r>
            <a:r>
              <a:rPr lang="da-DK" altLang="da-DK" sz="1200" b="0" i="0" u="none" strike="noStrike" cap="none" dirty="0" err="1" smtClean="0">
                <a:solidFill>
                  <a:schemeClr val="dk1"/>
                </a:solidFill>
                <a:latin typeface="Calibri"/>
                <a:ea typeface="Calibri"/>
                <a:cs typeface="Calibri"/>
                <a:sym typeface="Calibri"/>
              </a:rPr>
              <a:t>specifically</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larger</a:t>
            </a:r>
            <a:r>
              <a:rPr lang="da-DK" altLang="da-DK" sz="1200" b="0" i="0" u="none" strike="noStrike" cap="none" dirty="0" smtClean="0">
                <a:solidFill>
                  <a:schemeClr val="dk1"/>
                </a:solidFill>
                <a:latin typeface="Calibri"/>
                <a:ea typeface="Calibri"/>
                <a:cs typeface="Calibri"/>
                <a:sym typeface="Calibri"/>
              </a:rPr>
              <a:t> cruise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and the </a:t>
            </a:r>
            <a:r>
              <a:rPr lang="da-DK" altLang="da-DK" sz="1200" b="0" i="0" u="none" strike="noStrike" cap="none" dirty="0" err="1" smtClean="0">
                <a:solidFill>
                  <a:schemeClr val="dk1"/>
                </a:solidFill>
                <a:latin typeface="Calibri"/>
                <a:ea typeface="Calibri"/>
                <a:cs typeface="Calibri"/>
                <a:sym typeface="Calibri"/>
              </a:rPr>
              <a:t>geographic</a:t>
            </a:r>
            <a:r>
              <a:rPr lang="da-DK" altLang="da-DK" sz="1200" b="0" i="0" u="none" strike="noStrike" cap="none" dirty="0" smtClean="0">
                <a:solidFill>
                  <a:schemeClr val="dk1"/>
                </a:solidFill>
                <a:latin typeface="Calibri"/>
                <a:ea typeface="Calibri"/>
                <a:cs typeface="Calibri"/>
                <a:sym typeface="Calibri"/>
              </a:rPr>
              <a:t> position of the region </a:t>
            </a:r>
            <a:r>
              <a:rPr lang="da-DK" altLang="da-DK" sz="1200" b="0" i="0" u="none" strike="noStrike" cap="none" dirty="0" err="1" smtClean="0">
                <a:solidFill>
                  <a:schemeClr val="dk1"/>
                </a:solidFill>
                <a:latin typeface="Calibri"/>
                <a:ea typeface="Calibri"/>
                <a:cs typeface="Calibri"/>
                <a:sym typeface="Calibri"/>
              </a:rPr>
              <a:t>represent</a:t>
            </a:r>
            <a:r>
              <a:rPr lang="da-DK" altLang="da-DK" sz="1200" b="0" i="0" u="none" strike="noStrike" cap="none" dirty="0" smtClean="0">
                <a:solidFill>
                  <a:schemeClr val="dk1"/>
                </a:solidFill>
                <a:latin typeface="Calibri"/>
                <a:ea typeface="Calibri"/>
                <a:cs typeface="Calibri"/>
                <a:sym typeface="Calibri"/>
              </a:rPr>
              <a:t> a potential for an </a:t>
            </a:r>
            <a:r>
              <a:rPr lang="da-DK" altLang="da-DK" sz="1200" b="0" i="0" u="none" strike="noStrike" cap="none" dirty="0" err="1" smtClean="0">
                <a:solidFill>
                  <a:schemeClr val="dk1"/>
                </a:solidFill>
                <a:latin typeface="Calibri"/>
                <a:ea typeface="Calibri"/>
                <a:cs typeface="Calibri"/>
                <a:sym typeface="Calibri"/>
              </a:rPr>
              <a:t>increased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Transatlantic</a:t>
            </a:r>
            <a:r>
              <a:rPr lang="da-DK" altLang="da-DK" sz="1200" b="0" i="0" u="none" strike="noStrike" cap="none" dirty="0" smtClean="0">
                <a:solidFill>
                  <a:schemeClr val="dk1"/>
                </a:solidFill>
                <a:latin typeface="Calibri"/>
                <a:ea typeface="Calibri"/>
                <a:cs typeface="Calibri"/>
                <a:sym typeface="Calibri"/>
              </a:rPr>
              <a:t> cruise </a:t>
            </a:r>
            <a:r>
              <a:rPr lang="da-DK" altLang="da-DK" sz="1200" b="0" i="0" u="none" strike="noStrike" cap="none" dirty="0" err="1" smtClean="0">
                <a:solidFill>
                  <a:schemeClr val="dk1"/>
                </a:solidFill>
                <a:latin typeface="Calibri"/>
                <a:ea typeface="Calibri"/>
                <a:cs typeface="Calibri"/>
                <a:sym typeface="Calibri"/>
              </a:rPr>
              <a:t>tourism</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years</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come</a:t>
            </a:r>
            <a:r>
              <a:rPr lang="da-DK" altLang="da-DK" sz="12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000" b="0" i="0" u="none" strike="noStrike" cap="none" dirty="0" err="1" smtClean="0">
                <a:solidFill>
                  <a:schemeClr val="dk1"/>
                </a:solidFill>
                <a:latin typeface="Calibri"/>
                <a:ea typeface="Calibri"/>
                <a:cs typeface="Calibri"/>
                <a:sym typeface="Calibri"/>
              </a:rPr>
              <a:t>Compiled</a:t>
            </a:r>
            <a:r>
              <a:rPr lang="da-DK" altLang="da-DK" sz="1000" b="0" i="0" u="none" strike="noStrike" cap="none" dirty="0" smtClean="0">
                <a:solidFill>
                  <a:schemeClr val="dk1"/>
                </a:solidFill>
                <a:latin typeface="Calibri"/>
                <a:ea typeface="Calibri"/>
                <a:cs typeface="Calibri"/>
                <a:sym typeface="Calibri"/>
              </a:rPr>
              <a:t> by </a:t>
            </a:r>
            <a:r>
              <a:rPr lang="da-DK" altLang="da-DK" sz="1000" b="0" i="0" u="none" strike="noStrike" cap="none" dirty="0" err="1" smtClean="0">
                <a:solidFill>
                  <a:schemeClr val="dk1"/>
                </a:solidFill>
                <a:latin typeface="Calibri"/>
                <a:ea typeface="Calibri"/>
                <a:cs typeface="Calibri"/>
                <a:sym typeface="Calibri"/>
              </a:rPr>
              <a:t>market</a:t>
            </a:r>
            <a:r>
              <a:rPr lang="da-DK" altLang="da-DK" sz="1000" b="0" i="0" u="none" strike="noStrike" cap="none" dirty="0" smtClean="0">
                <a:solidFill>
                  <a:schemeClr val="dk1"/>
                </a:solidFill>
                <a:latin typeface="Calibri"/>
                <a:ea typeface="Calibri"/>
                <a:cs typeface="Calibri"/>
                <a:sym typeface="Calibri"/>
              </a:rPr>
              <a:t> </a:t>
            </a:r>
            <a:r>
              <a:rPr lang="da-DK" altLang="da-DK" sz="1000" b="0" i="0" u="none" strike="noStrike" cap="none" dirty="0" err="1" smtClean="0">
                <a:solidFill>
                  <a:schemeClr val="dk1"/>
                </a:solidFill>
                <a:latin typeface="Calibri"/>
                <a:ea typeface="Calibri"/>
                <a:cs typeface="Calibri"/>
                <a:sym typeface="Calibri"/>
              </a:rPr>
              <a:t>analysis</a:t>
            </a:r>
            <a:r>
              <a:rPr lang="da-DK" altLang="da-DK" sz="1000" b="0" i="0" u="none" strike="noStrike" cap="none" dirty="0" smtClean="0">
                <a:solidFill>
                  <a:schemeClr val="dk1"/>
                </a:solidFill>
                <a:latin typeface="Calibri"/>
                <a:ea typeface="Calibri"/>
                <a:cs typeface="Calibri"/>
                <a:sym typeface="Calibri"/>
              </a:rPr>
              <a:t> </a:t>
            </a:r>
            <a:r>
              <a:rPr lang="da-DK" altLang="da-DK" sz="1000" b="0" i="0" u="none" strike="noStrike" cap="none" dirty="0" err="1" smtClean="0">
                <a:solidFill>
                  <a:schemeClr val="dk1"/>
                </a:solidFill>
                <a:latin typeface="Calibri"/>
                <a:ea typeface="Calibri"/>
                <a:cs typeface="Calibri"/>
                <a:sym typeface="Calibri"/>
              </a:rPr>
              <a:t>consultant</a:t>
            </a:r>
            <a:r>
              <a:rPr lang="da-DK" altLang="da-DK" sz="1000" b="0" i="0" u="none" strike="noStrike" cap="none" dirty="0" smtClean="0">
                <a:solidFill>
                  <a:schemeClr val="dk1"/>
                </a:solidFill>
                <a:latin typeface="Calibri"/>
                <a:ea typeface="Calibri"/>
                <a:cs typeface="Calibri"/>
                <a:sym typeface="Calibri"/>
              </a:rPr>
              <a:t>, </a:t>
            </a:r>
            <a:r>
              <a:rPr lang="da-DK" altLang="da-DK" sz="1000" b="0" i="0" u="none" strike="noStrike" cap="none" dirty="0">
                <a:solidFill>
                  <a:schemeClr val="dk1"/>
                </a:solidFill>
                <a:latin typeface="Calibri"/>
                <a:ea typeface="Calibri"/>
                <a:cs typeface="Calibri"/>
                <a:sym typeface="Calibri"/>
              </a:rPr>
              <a:t>Mads Lumholt, </a:t>
            </a:r>
            <a:r>
              <a:rPr lang="da-DK" altLang="da-DK" sz="1000" b="0" i="0" u="none" strike="noStrike" cap="none" dirty="0" smtClean="0">
                <a:solidFill>
                  <a:schemeClr val="dk1"/>
                </a:solidFill>
                <a:latin typeface="Calibri"/>
                <a:ea typeface="Calibri"/>
                <a:cs typeface="Calibri"/>
                <a:sym typeface="Calibri"/>
              </a:rPr>
              <a:t>March 2017</a:t>
            </a:r>
            <a:endParaRPr lang="da-DK" altLang="da-DK" sz="1000" b="0" i="0" u="none" strike="noStrike" cap="none" dirty="0">
              <a:solidFill>
                <a:schemeClr val="dk1"/>
              </a:solidFill>
              <a:latin typeface="Calibri"/>
              <a:ea typeface="Calibri"/>
              <a:cs typeface="Calibri"/>
              <a:sym typeface="Calibri"/>
            </a:endParaRPr>
          </a:p>
        </p:txBody>
      </p:sp>
      <p:sp>
        <p:nvSpPr>
          <p:cNvPr id="175" name="Shape 17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FINAL THOUGHTS</a:t>
            </a:r>
            <a:endParaRPr lang="da-DK" altLang="da-DK" sz="2400" b="0" i="0" u="none" strike="noStrike" cap="none" dirty="0">
              <a:solidFill>
                <a:srgbClr val="00B0F0"/>
              </a:solidFill>
              <a:latin typeface="Calibri"/>
              <a:ea typeface="Calibri"/>
              <a:cs typeface="Calibri"/>
              <a:sym typeface="Calibri"/>
            </a:endParaRPr>
          </a:p>
        </p:txBody>
      </p:sp>
      <p:pic>
        <p:nvPicPr>
          <p:cNvPr id="176" name="Shape 176"/>
          <p:cNvPicPr preferRelativeResize="0"/>
          <p:nvPr/>
        </p:nvPicPr>
        <p:blipFill rotWithShape="1">
          <a:blip r:embed="rId3">
            <a:alphaModFix/>
          </a:blip>
          <a:srcRect/>
          <a:stretch/>
        </p:blipFill>
        <p:spPr>
          <a:xfrm>
            <a:off x="9094838" y="6216305"/>
            <a:ext cx="1113503" cy="6257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518366" y="343480"/>
            <a:ext cx="6520385"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INTRODUCTION</a:t>
            </a:r>
            <a:endParaRPr lang="da-DK" altLang="da-DK" sz="2400" b="0" i="0" u="none" strike="noStrike" cap="none" dirty="0">
              <a:solidFill>
                <a:srgbClr val="00B0F0"/>
              </a:solidFill>
              <a:latin typeface="Calibri"/>
              <a:ea typeface="Calibri"/>
              <a:cs typeface="Calibri"/>
              <a:sym typeface="Calibri"/>
            </a:endParaRPr>
          </a:p>
        </p:txBody>
      </p:sp>
      <p:sp>
        <p:nvSpPr>
          <p:cNvPr id="97" name="Shape 97"/>
          <p:cNvSpPr txBox="1"/>
          <p:nvPr/>
        </p:nvSpPr>
        <p:spPr>
          <a:xfrm>
            <a:off x="518366" y="1130824"/>
            <a:ext cx="9412442" cy="4453899"/>
          </a:xfrm>
          <a:prstGeom prst="rect">
            <a:avLst/>
          </a:prstGeom>
          <a:noFill/>
          <a:ln>
            <a:noFill/>
          </a:ln>
        </p:spPr>
        <p:txBody>
          <a:bodyPr lIns="91425" tIns="45700" rIns="91425" bIns="45700" numCol="1" anchor="t" anchorCtr="0">
            <a:noAutofit/>
          </a:bodyPr>
          <a:lstStyle/>
          <a:p>
            <a:pPr lvl="0">
              <a:buClr>
                <a:schemeClr val="lt1"/>
              </a:buClr>
              <a:buSzPct val="25000"/>
            </a:pPr>
            <a:r>
              <a:rPr lang="en-US" sz="1200" dirty="0">
                <a:solidFill>
                  <a:schemeClr val="dk1"/>
                </a:solidFill>
                <a:latin typeface="Calibri" charset="0"/>
                <a:ea typeface="Calibri" charset="0"/>
                <a:cs typeface="Calibri" charset="0"/>
                <a:sym typeface="Calibri"/>
              </a:rPr>
              <a:t>In Q1 of 2015 Visit Greenland made its first regional tourism report based on data on flight passengers, overnight stays in accommodations as well as cruises. </a:t>
            </a:r>
            <a:r>
              <a:rPr lang="en-US" sz="1200" dirty="0">
                <a:latin typeface="Calibri" charset="0"/>
                <a:ea typeface="Calibri" charset="0"/>
                <a:cs typeface="Calibri" charset="0"/>
              </a:rPr>
              <a:t>Since then, VG has been working on a deeper level in the data and, among other things, has learned that some data can easily be over-interpreted. Data for the number of tourists directly by plane from Greenland, via regional airports, does not necessarily say so much about the number of tourists who have visited the region, as the vast majority of tourists from Greenland still travel via </a:t>
            </a:r>
            <a:r>
              <a:rPr lang="en-US" sz="1200" dirty="0" err="1">
                <a:latin typeface="Calibri" charset="0"/>
                <a:ea typeface="Calibri" charset="0"/>
                <a:cs typeface="Calibri" charset="0"/>
              </a:rPr>
              <a:t>Kangerlussuaq</a:t>
            </a:r>
            <a:r>
              <a:rPr lang="en-US" sz="1200" dirty="0">
                <a:latin typeface="Calibri" charset="0"/>
                <a:ea typeface="Calibri" charset="0"/>
                <a:cs typeface="Calibri" charset="0"/>
              </a:rPr>
              <a:t>.</a:t>
            </a:r>
          </a:p>
          <a:p>
            <a:pPr lvl="0">
              <a:buClr>
                <a:schemeClr val="lt1"/>
              </a:buClr>
              <a:buSzPct val="25000"/>
            </a:pPr>
            <a:endParaRPr lang="en-US" sz="1200" dirty="0">
              <a:latin typeface="Calibri" charset="0"/>
              <a:ea typeface="Calibri" charset="0"/>
              <a:cs typeface="Calibri" charset="0"/>
            </a:endParaRPr>
          </a:p>
          <a:p>
            <a:pPr lvl="0">
              <a:buClr>
                <a:schemeClr val="lt1"/>
              </a:buClr>
              <a:buSzPct val="25000"/>
            </a:pPr>
            <a:endParaRPr lang="en-US" sz="1200" dirty="0">
              <a:latin typeface="Calibri" charset="0"/>
              <a:ea typeface="Calibri" charset="0"/>
              <a:cs typeface="Calibri" charset="0"/>
              <a:sym typeface="Calibri"/>
            </a:endParaRPr>
          </a:p>
          <a:p>
            <a:pPr lvl="0">
              <a:buClr>
                <a:schemeClr val="lt1"/>
              </a:buClr>
              <a:buSzPct val="25000"/>
            </a:pPr>
            <a:r>
              <a:rPr lang="en-US" sz="1200" dirty="0">
                <a:solidFill>
                  <a:schemeClr val="dk1"/>
                </a:solidFill>
                <a:latin typeface="Calibri" charset="0"/>
                <a:ea typeface="Calibri" charset="0"/>
                <a:cs typeface="Calibri" charset="0"/>
                <a:sym typeface="Calibri"/>
              </a:rPr>
              <a:t>Data from </a:t>
            </a:r>
            <a:r>
              <a:rPr lang="en-US" sz="1200" dirty="0" smtClean="0">
                <a:solidFill>
                  <a:schemeClr val="dk1"/>
                </a:solidFill>
                <a:latin typeface="Calibri" charset="0"/>
                <a:ea typeface="Calibri" charset="0"/>
                <a:cs typeface="Calibri" charset="0"/>
                <a:sym typeface="Calibri"/>
              </a:rPr>
              <a:t>Greenland’s airport authority </a:t>
            </a:r>
            <a:r>
              <a:rPr lang="en-US" sz="1200" dirty="0">
                <a:solidFill>
                  <a:schemeClr val="dk1"/>
                </a:solidFill>
                <a:latin typeface="Calibri" charset="0"/>
                <a:ea typeface="Calibri" charset="0"/>
                <a:cs typeface="Calibri" charset="0"/>
                <a:sym typeface="Calibri"/>
              </a:rPr>
              <a:t>show that 85-90% of all passengers (incl. Greenlandic citizens) are travelling out of </a:t>
            </a:r>
            <a:r>
              <a:rPr lang="en-US" sz="1200" dirty="0" err="1">
                <a:solidFill>
                  <a:schemeClr val="dk1"/>
                </a:solidFill>
                <a:latin typeface="Calibri" charset="0"/>
                <a:ea typeface="Calibri" charset="0"/>
                <a:cs typeface="Calibri" charset="0"/>
                <a:sym typeface="Calibri"/>
              </a:rPr>
              <a:t>Ilulissat</a:t>
            </a:r>
            <a:r>
              <a:rPr lang="en-US" sz="1200" dirty="0">
                <a:solidFill>
                  <a:schemeClr val="dk1"/>
                </a:solidFill>
                <a:latin typeface="Calibri" charset="0"/>
                <a:ea typeface="Calibri" charset="0"/>
                <a:cs typeface="Calibri" charset="0"/>
                <a:sym typeface="Calibri"/>
              </a:rPr>
              <a:t>, Nuuk and the other larger cities via </a:t>
            </a:r>
            <a:r>
              <a:rPr lang="en-US" sz="1200" dirty="0" err="1">
                <a:solidFill>
                  <a:schemeClr val="dk1"/>
                </a:solidFill>
                <a:latin typeface="Calibri" charset="0"/>
                <a:ea typeface="Calibri" charset="0"/>
                <a:cs typeface="Calibri" charset="0"/>
                <a:sym typeface="Calibri"/>
              </a:rPr>
              <a:t>Kangerlussuaq</a:t>
            </a:r>
            <a:r>
              <a:rPr lang="en-US" sz="1200" dirty="0">
                <a:solidFill>
                  <a:schemeClr val="dk1"/>
                </a:solidFill>
                <a:latin typeface="Calibri" charset="0"/>
                <a:ea typeface="Calibri" charset="0"/>
                <a:cs typeface="Calibri" charset="0"/>
                <a:sym typeface="Calibri"/>
              </a:rPr>
              <a:t>. In order words only 10-15 % of passengers travel out of the country directly via the Iceland-routes from the cities. Tourists comprised a total of 64 % of all flight passengers in 2016.  </a:t>
            </a:r>
          </a:p>
          <a:p>
            <a:pPr lvl="0">
              <a:buClr>
                <a:schemeClr val="lt1"/>
              </a:buClr>
              <a:buSzPct val="25000"/>
            </a:pPr>
            <a:endParaRPr lang="en-US" sz="1200" dirty="0">
              <a:solidFill>
                <a:schemeClr val="dk1"/>
              </a:solidFill>
              <a:latin typeface="Calibri" charset="0"/>
              <a:ea typeface="Calibri" charset="0"/>
              <a:cs typeface="Calibri" charset="0"/>
              <a:sym typeface="Calibri"/>
            </a:endParaRPr>
          </a:p>
          <a:p>
            <a:pPr lvl="0">
              <a:buClr>
                <a:srgbClr val="000000"/>
              </a:buClr>
            </a:pPr>
            <a:endParaRPr lang="en-US" sz="1200" dirty="0">
              <a:solidFill>
                <a:schemeClr val="dk1"/>
              </a:solidFill>
              <a:latin typeface="Calibri" charset="0"/>
              <a:ea typeface="Calibri" charset="0"/>
              <a:cs typeface="Calibri" charset="0"/>
              <a:sym typeface="Calibri"/>
            </a:endParaRPr>
          </a:p>
          <a:p>
            <a:pPr lvl="0">
              <a:buClr>
                <a:schemeClr val="lt1"/>
              </a:buClr>
              <a:buSzPct val="25000"/>
            </a:pPr>
            <a:r>
              <a:rPr lang="en-US" sz="1200" dirty="0">
                <a:solidFill>
                  <a:schemeClr val="dk1"/>
                </a:solidFill>
                <a:latin typeface="Calibri" charset="0"/>
                <a:ea typeface="Calibri" charset="0"/>
                <a:cs typeface="Calibri" charset="0"/>
                <a:sym typeface="Calibri"/>
              </a:rPr>
              <a:t>This report will focus more closely on the regional overnight stay statistics even though in its current form it does not cover all accommodations. </a:t>
            </a:r>
            <a:r>
              <a:rPr lang="en-US" sz="1200" dirty="0">
                <a:latin typeface="Calibri" charset="0"/>
                <a:ea typeface="Calibri" charset="0"/>
                <a:cs typeface="Calibri" charset="0"/>
              </a:rPr>
              <a:t>On the other hand, Visit Greenland has initiated an intensive cooperation with the Arctic Circle region as the first region to arrive at a more accurate figure on the two parameters: Total tourism turnover and number of tourist </a:t>
            </a:r>
            <a:r>
              <a:rPr lang="en-US" sz="1200" dirty="0" smtClean="0">
                <a:latin typeface="Calibri" charset="0"/>
                <a:ea typeface="Calibri" charset="0"/>
                <a:cs typeface="Calibri" charset="0"/>
              </a:rPr>
              <a:t>stays  (initially </a:t>
            </a:r>
            <a:r>
              <a:rPr lang="en-US" sz="1200" dirty="0">
                <a:latin typeface="Calibri" charset="0"/>
                <a:ea typeface="Calibri" charset="0"/>
                <a:cs typeface="Calibri" charset="0"/>
              </a:rPr>
              <a:t>focusing on </a:t>
            </a:r>
            <a:r>
              <a:rPr lang="en-US" sz="1200" dirty="0" err="1" smtClean="0">
                <a:latin typeface="Calibri" charset="0"/>
                <a:ea typeface="Calibri" charset="0"/>
                <a:cs typeface="Calibri" charset="0"/>
              </a:rPr>
              <a:t>Kangerlussuaq</a:t>
            </a:r>
            <a:r>
              <a:rPr lang="en-US" sz="1200" dirty="0" smtClean="0">
                <a:latin typeface="Calibri" charset="0"/>
                <a:ea typeface="Calibri" charset="0"/>
                <a:cs typeface="Calibri" charset="0"/>
              </a:rPr>
              <a:t>). </a:t>
            </a:r>
            <a:r>
              <a:rPr lang="en-US" sz="1200" dirty="0">
                <a:latin typeface="Calibri" charset="0"/>
                <a:ea typeface="Calibri" charset="0"/>
                <a:cs typeface="Calibri" charset="0"/>
              </a:rPr>
              <a:t>With </a:t>
            </a:r>
            <a:r>
              <a:rPr lang="en-US" sz="1200" dirty="0" smtClean="0">
                <a:latin typeface="Calibri" charset="0"/>
                <a:ea typeface="Calibri" charset="0"/>
                <a:cs typeface="Calibri" charset="0"/>
              </a:rPr>
              <a:t>the Arctic </a:t>
            </a:r>
            <a:r>
              <a:rPr lang="en-US" sz="1200" dirty="0">
                <a:latin typeface="Calibri" charset="0"/>
                <a:ea typeface="Calibri" charset="0"/>
                <a:cs typeface="Calibri" charset="0"/>
              </a:rPr>
              <a:t>Circle </a:t>
            </a:r>
            <a:r>
              <a:rPr lang="en-US" sz="1200" dirty="0" smtClean="0">
                <a:latin typeface="Calibri" charset="0"/>
                <a:ea typeface="Calibri" charset="0"/>
                <a:cs typeface="Calibri" charset="0"/>
              </a:rPr>
              <a:t>collaboration as </a:t>
            </a:r>
            <a:r>
              <a:rPr lang="en-US" sz="1200" dirty="0">
                <a:latin typeface="Calibri" charset="0"/>
                <a:ea typeface="Calibri" charset="0"/>
                <a:cs typeface="Calibri" charset="0"/>
              </a:rPr>
              <a:t>a </a:t>
            </a:r>
            <a:r>
              <a:rPr lang="en-US" sz="1200" dirty="0" smtClean="0">
                <a:latin typeface="Calibri" charset="0"/>
                <a:ea typeface="Calibri" charset="0"/>
                <a:cs typeface="Calibri" charset="0"/>
              </a:rPr>
              <a:t>‘pilot</a:t>
            </a:r>
            <a:r>
              <a:rPr lang="en-US" sz="1200" dirty="0">
                <a:latin typeface="Calibri" charset="0"/>
                <a:ea typeface="Calibri" charset="0"/>
                <a:cs typeface="Calibri" charset="0"/>
              </a:rPr>
              <a:t>’, Visit Greenland intends to roll out region specific collaborations in order to gain more knowledge of tourism generated revenue and overnight stays.</a:t>
            </a:r>
          </a:p>
          <a:p>
            <a:pPr lvl="0">
              <a:buClr>
                <a:srgbClr val="000000"/>
              </a:buClr>
            </a:pPr>
            <a:endParaRPr lang="en-US" sz="1200" dirty="0">
              <a:solidFill>
                <a:schemeClr val="dk1"/>
              </a:solidFill>
              <a:latin typeface="Calibri" charset="0"/>
              <a:ea typeface="Calibri" charset="0"/>
              <a:cs typeface="Calibri" charset="0"/>
              <a:sym typeface="Calibri"/>
            </a:endParaRPr>
          </a:p>
          <a:p>
            <a:pPr lvl="0">
              <a:buClr>
                <a:srgbClr val="000000"/>
              </a:buClr>
            </a:pPr>
            <a:endParaRPr lang="en-US" sz="1200" dirty="0">
              <a:solidFill>
                <a:schemeClr val="dk1"/>
              </a:solidFill>
              <a:latin typeface="Calibri" charset="0"/>
              <a:ea typeface="Calibri" charset="0"/>
              <a:cs typeface="Calibri" charset="0"/>
              <a:sym typeface="Calibri"/>
            </a:endParaRPr>
          </a:p>
          <a:p>
            <a:pPr lvl="0">
              <a:buClr>
                <a:schemeClr val="lt1"/>
              </a:buClr>
              <a:buSzPct val="25000"/>
            </a:pPr>
            <a:r>
              <a:rPr lang="en-US" sz="1200" dirty="0">
                <a:solidFill>
                  <a:schemeClr val="dk1"/>
                </a:solidFill>
                <a:latin typeface="Calibri" charset="0"/>
                <a:ea typeface="Calibri" charset="0"/>
                <a:cs typeface="Calibri" charset="0"/>
                <a:sym typeface="Calibri"/>
              </a:rPr>
              <a:t>Initially Visit Greenland intended to publish a tourism report quarterly. But our intensive work with tourism statistics over the last two years, have shown that the number of tourists in each quarter, except Q3, is so small that it does not provide valid useable data. Greenland still has so relatively few tourists that is risky to interpret small fluctuations as they will appear unnaturally big as a percentage the less the number is. </a:t>
            </a:r>
          </a:p>
          <a:p>
            <a:pPr lvl="0">
              <a:buClr>
                <a:schemeClr val="lt1"/>
              </a:buClr>
              <a:buSzPct val="25000"/>
            </a:pPr>
            <a:r>
              <a:rPr lang="en-US" sz="1200" dirty="0">
                <a:solidFill>
                  <a:schemeClr val="dk1"/>
                </a:solidFill>
                <a:latin typeface="Calibri" charset="0"/>
                <a:ea typeface="Calibri" charset="0"/>
                <a:cs typeface="Calibri" charset="0"/>
                <a:sym typeface="Calibri"/>
              </a:rPr>
              <a:t>Therefore, going forward only one big national tourism report on the previous year will be produced. In Q1 this will be followed by regional reports such as this, but mainly as an addition to the national report as the most important results can be found there. Furthermore minor updates will be issued during the year via press releases and newsletters serving as a supplement to the annual main reports. </a:t>
            </a: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charset="0"/>
              <a:ea typeface="Calibri" charset="0"/>
              <a:cs typeface="Calibri" charset="0"/>
              <a:sym typeface="Calibri"/>
            </a:endParaRPr>
          </a:p>
        </p:txBody>
      </p:sp>
      <p:pic>
        <p:nvPicPr>
          <p:cNvPr id="98" name="Shape 98"/>
          <p:cNvPicPr preferRelativeResize="0"/>
          <p:nvPr/>
        </p:nvPicPr>
        <p:blipFill rotWithShape="1">
          <a:blip r:embed="rId3">
            <a:alphaModFix/>
          </a:blip>
          <a:srcRect/>
          <a:stretch/>
        </p:blipFill>
        <p:spPr>
          <a:xfrm>
            <a:off x="9094838" y="6216305"/>
            <a:ext cx="1113503" cy="6257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518366" y="343480"/>
            <a:ext cx="8419157" cy="461664"/>
          </a:xfrm>
          <a:prstGeom prst="rect">
            <a:avLst/>
          </a:prstGeom>
          <a:noFill/>
          <a:ln>
            <a:noFill/>
          </a:ln>
        </p:spPr>
        <p:txBody>
          <a:bodyPr lIns="91425" tIns="45700" rIns="91425" bIns="45700" numCol="1" anchor="t" anchorCtr="0">
            <a:noAutofit/>
          </a:bodyPr>
          <a:lstStyle/>
          <a:p>
            <a:pPr lvl="0">
              <a:buClr>
                <a:srgbClr val="00B0F0"/>
              </a:buClr>
              <a:buSzPct val="25000"/>
            </a:pPr>
            <a:r>
              <a:rPr lang="da-DK" altLang="da-DK" sz="2400" dirty="0">
                <a:solidFill>
                  <a:srgbClr val="00B0F0"/>
                </a:solidFill>
                <a:latin typeface="Calibri"/>
                <a:ea typeface="Calibri"/>
                <a:cs typeface="Calibri"/>
                <a:sym typeface="Calibri"/>
              </a:rPr>
              <a:t>INT. FLIGHT PASSENGERS OUT OF NARSARSUAQ 2008 - 2016</a:t>
            </a:r>
            <a:endParaRPr lang="da-DK" altLang="da-DK" sz="2400" b="0" i="0" u="none" strike="noStrike" cap="none" dirty="0">
              <a:solidFill>
                <a:srgbClr val="00B0F0"/>
              </a:solidFill>
              <a:latin typeface="Calibri"/>
              <a:ea typeface="Calibri"/>
              <a:cs typeface="Calibri"/>
              <a:sym typeface="Calibri"/>
            </a:endParaRPr>
          </a:p>
        </p:txBody>
      </p:sp>
      <p:sp>
        <p:nvSpPr>
          <p:cNvPr id="97" name="Shape 97"/>
          <p:cNvSpPr txBox="1"/>
          <p:nvPr/>
        </p:nvSpPr>
        <p:spPr>
          <a:xfrm>
            <a:off x="518366" y="1062001"/>
            <a:ext cx="9412442" cy="1160092"/>
          </a:xfrm>
          <a:prstGeom prst="rect">
            <a:avLst/>
          </a:prstGeom>
          <a:noFill/>
          <a:ln>
            <a:noFill/>
          </a:ln>
        </p:spPr>
        <p:txBody>
          <a:bodyPr lIns="91425" tIns="45700" rIns="91425" bIns="45700" numCol="1" anchor="t" anchorCtr="0">
            <a:noAutofit/>
          </a:bodyPr>
          <a:lstStyle/>
          <a:p>
            <a:pPr lvl="0">
              <a:buClr>
                <a:schemeClr val="lt1"/>
              </a:buClr>
              <a:buSzPct val="25000"/>
            </a:pPr>
            <a:r>
              <a:rPr lang="da-DK" altLang="da-DK" sz="1200" dirty="0">
                <a:latin typeface="Calibri" charset="0"/>
                <a:ea typeface="Calibri" charset="0"/>
                <a:cs typeface="Calibri" charset="0"/>
              </a:rPr>
              <a:t>In 2008 Narsarsuaq airport had 12,219 international passengers. Since then numbers have steadily declined up to 2013. It’s a similar development we canobserve on a national level, but the curve is a bit steeper in Narsarsuaq. Air Greenland operated Copenhagen-Narsarsuaq with their Boeing 757 untilthe end of 2008, but then it was sold. Instead the route has since been operated by a chartered Boeing 727, with a lower capacity. At the same timeall-year operation was ceased, and the route has only been operated during the summer. International passengers have had to fly via Kangerlussuaqor Nuuk during off-summer months since then, and the consequences of this is quite clear in the graph below in the years 2008-2013.</a:t>
            </a:r>
            <a:endParaRPr sz="1200" b="0" i="0" u="none" strike="noStrike" cap="none" dirty="0">
              <a:solidFill>
                <a:schemeClr val="dk1"/>
              </a:solidFill>
              <a:latin typeface="Calibri" charset="0"/>
              <a:ea typeface="Calibri" charset="0"/>
              <a:cs typeface="Calibri" charset="0"/>
              <a:sym typeface="Calibri"/>
            </a:endParaRPr>
          </a:p>
        </p:txBody>
      </p:sp>
      <p:pic>
        <p:nvPicPr>
          <p:cNvPr id="98" name="Shape 98"/>
          <p:cNvPicPr preferRelativeResize="0"/>
          <p:nvPr/>
        </p:nvPicPr>
        <p:blipFill rotWithShape="1">
          <a:blip r:embed="rId3">
            <a:alphaModFix/>
          </a:blip>
          <a:srcRect/>
          <a:stretch/>
        </p:blipFill>
        <p:spPr>
          <a:xfrm>
            <a:off x="9094838" y="6216305"/>
            <a:ext cx="1113503" cy="625715"/>
          </a:xfrm>
          <a:prstGeom prst="rect">
            <a:avLst/>
          </a:prstGeom>
          <a:noFill/>
          <a:ln>
            <a:noFill/>
          </a:ln>
        </p:spPr>
      </p:pic>
      <p:sp>
        <p:nvSpPr>
          <p:cNvPr id="5" name="Shape 97"/>
          <p:cNvSpPr txBox="1"/>
          <p:nvPr/>
        </p:nvSpPr>
        <p:spPr>
          <a:xfrm>
            <a:off x="6983304" y="2433600"/>
            <a:ext cx="2918008" cy="3219949"/>
          </a:xfrm>
          <a:prstGeom prst="rect">
            <a:avLst/>
          </a:prstGeom>
          <a:noFill/>
          <a:ln>
            <a:noFill/>
          </a:ln>
        </p:spPr>
        <p:txBody>
          <a:bodyPr lIns="91425" tIns="45700" rIns="91425" bIns="45700" numCol="1" anchor="t" anchorCtr="0">
            <a:noAutofit/>
          </a:bodyPr>
          <a:lstStyle/>
          <a:p>
            <a:pPr lvl="0">
              <a:buClr>
                <a:schemeClr val="lt1"/>
              </a:buClr>
              <a:buSzPct val="25000"/>
            </a:pPr>
            <a:r>
              <a:rPr lang="da-DK" altLang="da-DK" sz="1200" dirty="0" err="1">
                <a:latin typeface="Calibri" charset="0"/>
                <a:ea typeface="Calibri" charset="0"/>
                <a:cs typeface="Calibri" charset="0"/>
              </a:rPr>
              <a:t>During the years 2011 through 2016 the no.of international passengers stabilized aroundroughly 5,000 pax/year, and since 2013there has been a minor growth tendency.</a:t>
            </a:r>
          </a:p>
          <a:p>
            <a:pPr lvl="0">
              <a:buClr>
                <a:schemeClr val="lt1"/>
              </a:buClr>
              <a:buSzPct val="25000"/>
            </a:pPr>
            <a:endParaRPr lang="da-DK" altLang="da-DK" sz="1200" dirty="0" err="1">
              <a:latin typeface="Calibri" charset="0"/>
              <a:ea typeface="Calibri" charset="0"/>
              <a:cs typeface="Calibri" charset="0"/>
            </a:endParaRPr>
          </a:p>
          <a:p>
            <a:pPr lvl="0">
              <a:buClr>
                <a:schemeClr val="lt1"/>
              </a:buClr>
              <a:buSzPct val="25000"/>
            </a:pPr>
            <a:r>
              <a:rPr lang="da-DK" altLang="da-DK" sz="1200" dirty="0" err="1">
                <a:latin typeface="Calibri" charset="0"/>
                <a:ea typeface="Calibri" charset="0"/>
                <a:cs typeface="Calibri" charset="0"/>
              </a:rPr>
              <a:t>Since July 2014 data on ’country of residence’ has been available in the passenger data on selected segments (DK,DE, FR, IS, NO, SE, IT, ES, GB, RU, US, CA, CN,JP, TW, Other Europe and Other country),and if you compare the periods Q3-4 2014with Q3-4 2015, there was a growth for thetourist segment (as a whole) of 0,9%. From2015 to 2016 there was a growth of 14,5%for the tourist segment as a whole.</a:t>
            </a:r>
            <a:endParaRPr sz="1200" b="0" i="0" u="none" strike="noStrike" cap="none" dirty="0">
              <a:solidFill>
                <a:schemeClr val="dk1"/>
              </a:solidFill>
              <a:latin typeface="Calibri" charset="0"/>
              <a:ea typeface="Calibri" charset="0"/>
              <a:cs typeface="Calibri" charset="0"/>
              <a:sym typeface="Calibri"/>
            </a:endParaRPr>
          </a:p>
        </p:txBody>
      </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92" y="2489138"/>
            <a:ext cx="5896330" cy="3966980"/>
          </a:xfrm>
          <a:prstGeom prst="rect">
            <a:avLst/>
          </a:prstGeom>
          <a:ln>
            <a:solidFill>
              <a:schemeClr val="tx1"/>
            </a:solidFill>
          </a:ln>
        </p:spPr>
      </p:pic>
      <p:sp>
        <p:nvSpPr>
          <p:cNvPr id="3" name="Tekstfelt 2"/>
          <p:cNvSpPr txBox="1"/>
          <p:nvPr/>
        </p:nvSpPr>
        <p:spPr>
          <a:xfrm>
            <a:off x="4727495" y="5689892"/>
            <a:ext cx="994183" cy="261610"/>
          </a:xfrm>
          <a:prstGeom prst="rect">
            <a:avLst/>
          </a:prstGeom>
          <a:noFill/>
        </p:spPr>
        <p:txBody>
          <a:bodyPr wrap="none" numCol="1" rtlCol="0">
            <a:spAutoFit/>
          </a:bodyPr>
          <a:lstStyle/>
          <a:p>
            <a:r>
              <a:rPr lang="da-DK" altLang="da-DK" sz="1100">
                <a:latin typeface="Calibri" charset="0"/>
                <a:ea typeface="Calibri" charset="0"/>
                <a:cs typeface="Calibri" charset="0"/>
              </a:rPr>
              <a:t>Source: stat.gl</a:t>
            </a:r>
          </a:p>
        </p:txBody>
      </p:sp>
    </p:spTree>
    <p:extLst>
      <p:ext uri="{BB962C8B-B14F-4D97-AF65-F5344CB8AC3E}">
        <p14:creationId xmlns:p14="http://schemas.microsoft.com/office/powerpoint/2010/main" val="93929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518366" y="1061998"/>
            <a:ext cx="9549865" cy="1015661"/>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only</a:t>
            </a:r>
            <a:r>
              <a:rPr lang="da-DK" altLang="da-DK" sz="1200" b="0" i="0" u="none" strike="noStrike" cap="none" dirty="0" smtClean="0">
                <a:solidFill>
                  <a:schemeClr val="dk1"/>
                </a:solidFill>
                <a:latin typeface="Calibri"/>
                <a:ea typeface="Calibri"/>
                <a:cs typeface="Calibri"/>
                <a:sym typeface="Calibri"/>
              </a:rPr>
              <a:t> international </a:t>
            </a:r>
            <a:r>
              <a:rPr lang="da-DK" altLang="da-DK" sz="1200" b="0" i="0" u="none" strike="noStrike" cap="none" dirty="0" err="1" smtClean="0">
                <a:solidFill>
                  <a:schemeClr val="dk1"/>
                </a:solidFill>
                <a:latin typeface="Calibri"/>
                <a:ea typeface="Calibri"/>
                <a:cs typeface="Calibri"/>
                <a:sym typeface="Calibri"/>
              </a:rPr>
              <a:t>flight</a:t>
            </a:r>
            <a:r>
              <a:rPr lang="da-DK" altLang="da-DK" sz="1200" dirty="0" err="1" smtClean="0">
                <a:solidFill>
                  <a:schemeClr val="dk1"/>
                </a:solidFill>
                <a:latin typeface="Calibri"/>
                <a:ea typeface="Calibri"/>
                <a:cs typeface="Calibri"/>
                <a:sym typeface="Calibri"/>
              </a:rPr>
              <a:t>s</a:t>
            </a:r>
            <a:r>
              <a:rPr lang="da-DK" altLang="da-DK" sz="1200" dirty="0" smtClean="0">
                <a:solidFill>
                  <a:schemeClr val="dk1"/>
                </a:solidFill>
                <a:latin typeface="Calibri"/>
                <a:ea typeface="Calibri"/>
                <a:cs typeface="Calibri"/>
                <a:sym typeface="Calibri"/>
              </a:rPr>
              <a:t> in and out of </a:t>
            </a:r>
            <a:r>
              <a:rPr lang="da-DK" altLang="da-DK" sz="1200" b="0" i="0" u="none" strike="noStrike" cap="none" dirty="0" smtClean="0">
                <a:solidFill>
                  <a:schemeClr val="dk1"/>
                </a:solidFill>
                <a:latin typeface="Calibri"/>
                <a:ea typeface="Calibri"/>
                <a:cs typeface="Calibri"/>
                <a:sym typeface="Calibri"/>
              </a:rPr>
              <a:t>Narsarsuaq in June, </a:t>
            </a:r>
            <a:r>
              <a:rPr lang="da-DK" altLang="da-DK" sz="1200" b="0" i="0" u="none" strike="noStrike" cap="none" dirty="0" err="1" smtClean="0">
                <a:solidFill>
                  <a:schemeClr val="dk1"/>
                </a:solidFill>
                <a:latin typeface="Calibri"/>
                <a:ea typeface="Calibri"/>
                <a:cs typeface="Calibri"/>
                <a:sym typeface="Calibri"/>
              </a:rPr>
              <a:t>July</a:t>
            </a:r>
            <a:r>
              <a:rPr lang="da-DK" altLang="da-DK" sz="1200" b="0" i="0" u="none" strike="noStrike" cap="none" dirty="0" smtClean="0">
                <a:solidFill>
                  <a:schemeClr val="dk1"/>
                </a:solidFill>
                <a:latin typeface="Calibri"/>
                <a:ea typeface="Calibri"/>
                <a:cs typeface="Calibri"/>
                <a:sym typeface="Calibri"/>
              </a:rPr>
              <a:t> and September. In </a:t>
            </a:r>
            <a:r>
              <a:rPr lang="da-DK" altLang="da-DK" sz="1200" b="0" i="0" u="none" strike="noStrike" cap="none" dirty="0">
                <a:solidFill>
                  <a:schemeClr val="dk1"/>
                </a:solidFill>
                <a:latin typeface="Calibri"/>
                <a:ea typeface="Calibri"/>
                <a:cs typeface="Calibri"/>
                <a:sym typeface="Calibri"/>
              </a:rPr>
              <a:t>2016 </a:t>
            </a:r>
            <a:r>
              <a:rPr lang="da-DK" altLang="da-DK" sz="1200" b="0" i="0" u="none" strike="noStrike" cap="none" dirty="0" smtClean="0">
                <a:solidFill>
                  <a:schemeClr val="dk1"/>
                </a:solidFill>
                <a:latin typeface="Calibri"/>
                <a:ea typeface="Calibri"/>
                <a:cs typeface="Calibri"/>
                <a:sym typeface="Calibri"/>
              </a:rPr>
              <a:t>a total of 5,315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departed</a:t>
            </a:r>
            <a:r>
              <a:rPr lang="da-DK" altLang="da-DK" sz="1200" b="0" i="0" u="none" strike="noStrike" cap="none" dirty="0" smtClean="0">
                <a:solidFill>
                  <a:schemeClr val="dk1"/>
                </a:solidFill>
                <a:latin typeface="Calibri"/>
                <a:ea typeface="Calibri"/>
                <a:cs typeface="Calibri"/>
                <a:sym typeface="Calibri"/>
              </a:rPr>
              <a:t> from </a:t>
            </a:r>
            <a:r>
              <a:rPr lang="da-DK" altLang="da-DK" sz="1200" b="0" i="0" u="none" strike="noStrike" cap="none" dirty="0" err="1" smtClean="0">
                <a:solidFill>
                  <a:schemeClr val="dk1"/>
                </a:solidFill>
                <a:latin typeface="Calibri"/>
                <a:ea typeface="Calibri"/>
                <a:cs typeface="Calibri"/>
                <a:sym typeface="Calibri"/>
              </a:rPr>
              <a:t>here</a:t>
            </a:r>
            <a:r>
              <a:rPr lang="da-DK" altLang="da-DK" sz="1200" b="0" i="0" u="none" strike="noStrike" cap="none" dirty="0" smtClean="0">
                <a:solidFill>
                  <a:schemeClr val="dk1"/>
                </a:solidFill>
                <a:latin typeface="Calibri"/>
                <a:ea typeface="Calibri"/>
                <a:cs typeface="Calibri"/>
                <a:sym typeface="Calibri"/>
              </a:rPr>
              <a:t>, so the data is </a:t>
            </a:r>
            <a:r>
              <a:rPr lang="da-DK" altLang="da-DK" sz="1200" b="0" i="0" u="none" strike="noStrike" cap="none" dirty="0" err="1" smtClean="0">
                <a:solidFill>
                  <a:schemeClr val="dk1"/>
                </a:solidFill>
                <a:latin typeface="Calibri"/>
                <a:ea typeface="Calibri"/>
                <a:cs typeface="Calibri"/>
                <a:sym typeface="Calibri"/>
              </a:rPr>
              <a:t>limited</a:t>
            </a:r>
            <a:r>
              <a:rPr lang="da-DK" altLang="da-DK" sz="1200" b="0" i="0" u="none" strike="noStrike" cap="none" dirty="0" smtClean="0">
                <a:solidFill>
                  <a:schemeClr val="dk1"/>
                </a:solidFill>
                <a:latin typeface="Calibri"/>
                <a:ea typeface="Calibri"/>
                <a:cs typeface="Calibri"/>
                <a:sym typeface="Calibri"/>
              </a:rPr>
              <a:t>. With a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less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1,000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per country of </a:t>
            </a:r>
            <a:r>
              <a:rPr lang="da-DK" altLang="da-DK" sz="1200" b="0" i="0" u="none" strike="noStrike" cap="none" dirty="0" err="1" smtClean="0">
                <a:solidFill>
                  <a:schemeClr val="dk1"/>
                </a:solidFill>
                <a:latin typeface="Calibri"/>
                <a:ea typeface="Calibri"/>
                <a:cs typeface="Calibri"/>
                <a:sym typeface="Calibri"/>
              </a:rPr>
              <a:t>residence</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statistical</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uncertainty</a:t>
            </a:r>
            <a:r>
              <a:rPr lang="da-DK" altLang="da-DK" sz="1200" b="0" i="0" u="none" strike="noStrike" cap="none" dirty="0" smtClean="0">
                <a:solidFill>
                  <a:schemeClr val="dk1"/>
                </a:solidFill>
                <a:latin typeface="Calibri"/>
                <a:ea typeface="Calibri"/>
                <a:cs typeface="Calibri"/>
                <a:sym typeface="Calibri"/>
              </a:rPr>
              <a:t> is so </a:t>
            </a:r>
            <a:r>
              <a:rPr lang="da-DK" altLang="da-DK" sz="1200" b="0" i="0" u="none" strike="noStrike" cap="none" dirty="0" err="1" smtClean="0">
                <a:solidFill>
                  <a:schemeClr val="dk1"/>
                </a:solidFill>
                <a:latin typeface="Calibri"/>
                <a:ea typeface="Calibri"/>
                <a:cs typeface="Calibri"/>
                <a:sym typeface="Calibri"/>
              </a:rPr>
              <a:t>big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percentage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change</a:t>
            </a:r>
            <a:r>
              <a:rPr lang="da-DK" altLang="da-DK" sz="1200" dirty="0">
                <a:solidFill>
                  <a:schemeClr val="dk1"/>
                </a:solidFill>
                <a:latin typeface="Calibri"/>
                <a:ea typeface="Calibri"/>
                <a:cs typeface="Calibri"/>
                <a:sym typeface="Calibri"/>
              </a:rPr>
              <a:t> </a:t>
            </a:r>
            <a:r>
              <a:rPr lang="da-DK" altLang="da-DK" sz="1200" dirty="0" smtClean="0">
                <a:solidFill>
                  <a:schemeClr val="dk1"/>
                </a:solidFill>
                <a:latin typeface="Calibri"/>
                <a:ea typeface="Calibri"/>
                <a:cs typeface="Calibri"/>
                <a:sym typeface="Calibri"/>
              </a:rPr>
              <a:t>is to </a:t>
            </a:r>
            <a:r>
              <a:rPr lang="da-DK" altLang="da-DK" sz="1200" dirty="0" err="1" smtClean="0">
                <a:solidFill>
                  <a:schemeClr val="dk1"/>
                </a:solidFill>
                <a:latin typeface="Calibri"/>
                <a:ea typeface="Calibri"/>
                <a:cs typeface="Calibri"/>
                <a:sym typeface="Calibri"/>
              </a:rPr>
              <a:t>be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taken</a:t>
            </a:r>
            <a:r>
              <a:rPr lang="da-DK" altLang="da-DK" sz="1200" dirty="0" smtClean="0">
                <a:solidFill>
                  <a:schemeClr val="dk1"/>
                </a:solidFill>
                <a:latin typeface="Calibri"/>
                <a:ea typeface="Calibri"/>
                <a:cs typeface="Calibri"/>
                <a:sym typeface="Calibri"/>
              </a:rPr>
              <a:t> with reservations</a:t>
            </a:r>
            <a:r>
              <a:rPr lang="da-DK" altLang="da-DK" sz="1200" b="0" i="0" u="none" strike="noStrike" cap="none" dirty="0" smtClean="0">
                <a:solidFill>
                  <a:schemeClr val="dk1"/>
                </a:solidFill>
                <a:latin typeface="Calibri"/>
                <a:ea typeface="Calibri"/>
                <a:cs typeface="Calibri"/>
                <a:sym typeface="Calibri"/>
              </a:rPr>
              <a:t>. Thus </a:t>
            </a:r>
            <a:r>
              <a:rPr lang="da-DK" altLang="da-DK" sz="1200" b="0" i="0" u="none" strike="noStrike" cap="none" dirty="0" err="1" smtClean="0">
                <a:solidFill>
                  <a:schemeClr val="dk1"/>
                </a:solidFill>
                <a:latin typeface="Calibri"/>
                <a:ea typeface="Calibri"/>
                <a:cs typeface="Calibri"/>
                <a:sym typeface="Calibri"/>
              </a:rPr>
              <a:t>those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figures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gray in the </a:t>
            </a:r>
            <a:r>
              <a:rPr lang="da-DK" altLang="da-DK" sz="1200" b="0" i="0" u="none" strike="noStrike" cap="none" dirty="0" err="1" smtClean="0">
                <a:solidFill>
                  <a:schemeClr val="dk1"/>
                </a:solidFill>
                <a:latin typeface="Calibri"/>
                <a:ea typeface="Calibri"/>
                <a:cs typeface="Calibri"/>
                <a:sym typeface="Calibri"/>
              </a:rPr>
              <a:t>figure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below</a:t>
            </a:r>
            <a:r>
              <a:rPr lang="da-DK" altLang="da-DK" sz="1200" b="0" i="0" u="none" strike="noStrike" cap="none" dirty="0" smtClean="0">
                <a:solidFill>
                  <a:schemeClr val="dk1"/>
                </a:solidFill>
                <a:latin typeface="Calibri"/>
                <a:ea typeface="Calibri"/>
                <a:cs typeface="Calibri"/>
                <a:sym typeface="Calibri"/>
              </a:rPr>
              <a:t>.</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South Greenland has </a:t>
            </a:r>
            <a:r>
              <a:rPr lang="da-DK" altLang="da-DK" sz="1200" b="0" i="0" u="none" strike="noStrike" cap="none" dirty="0" err="1" smtClean="0">
                <a:solidFill>
                  <a:schemeClr val="dk1"/>
                </a:solidFill>
                <a:latin typeface="Calibri"/>
                <a:ea typeface="Calibri"/>
                <a:cs typeface="Calibri"/>
                <a:sym typeface="Calibri"/>
              </a:rPr>
              <a:t>experienced</a:t>
            </a:r>
            <a:r>
              <a:rPr lang="da-DK" altLang="da-DK" sz="1200" b="0" i="0" u="none" strike="noStrike" cap="none" dirty="0" smtClean="0">
                <a:solidFill>
                  <a:schemeClr val="dk1"/>
                </a:solidFill>
                <a:latin typeface="Calibri"/>
                <a:ea typeface="Calibri"/>
                <a:cs typeface="Calibri"/>
                <a:sym typeface="Calibri"/>
              </a:rPr>
              <a:t> a positive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of 14.5 %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b="0" i="0" u="none" strike="noStrike" cap="none" dirty="0" smtClean="0">
                <a:solidFill>
                  <a:schemeClr val="dk1"/>
                </a:solidFill>
                <a:latin typeface="Calibri"/>
                <a:ea typeface="Calibri"/>
                <a:cs typeface="Calibri"/>
                <a:sym typeface="Calibri"/>
              </a:rPr>
              <a:t> from </a:t>
            </a:r>
            <a:r>
              <a:rPr lang="da-DK" altLang="da-DK" sz="1200" b="0" i="0" u="none" strike="noStrike" cap="none" dirty="0">
                <a:solidFill>
                  <a:schemeClr val="dk1"/>
                </a:solidFill>
                <a:latin typeface="Calibri"/>
                <a:ea typeface="Calibri"/>
                <a:cs typeface="Calibri"/>
                <a:sym typeface="Calibri"/>
              </a:rPr>
              <a:t>2015. </a:t>
            </a: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largest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market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Denmark and Spain. </a:t>
            </a:r>
            <a:r>
              <a:rPr lang="da-DK" altLang="da-DK" sz="1200" b="0" i="0" u="none" strike="noStrike" cap="none" dirty="0" err="1" smtClean="0">
                <a:solidFill>
                  <a:schemeClr val="dk1"/>
                </a:solidFill>
                <a:latin typeface="Calibri"/>
                <a:ea typeface="Calibri"/>
                <a:cs typeface="Calibri"/>
                <a:sym typeface="Calibri"/>
              </a:rPr>
              <a:t>Though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relatively</a:t>
            </a:r>
            <a:r>
              <a:rPr lang="da-DK" altLang="da-DK" sz="1200" b="0" i="0" u="none" strike="noStrike" cap="none" dirty="0" smtClean="0">
                <a:solidFill>
                  <a:schemeClr val="dk1"/>
                </a:solidFill>
                <a:latin typeface="Calibri"/>
                <a:ea typeface="Calibri"/>
                <a:cs typeface="Calibri"/>
                <a:sym typeface="Calibri"/>
              </a:rPr>
              <a:t> small in </a:t>
            </a:r>
            <a:r>
              <a:rPr lang="da-DK" altLang="da-DK" sz="1200" b="0" i="0" u="none" strike="noStrike" cap="none" dirty="0" err="1" smtClean="0">
                <a:solidFill>
                  <a:schemeClr val="dk1"/>
                </a:solidFill>
                <a:latin typeface="Calibri"/>
                <a:ea typeface="Calibri"/>
                <a:cs typeface="Calibri"/>
                <a:sym typeface="Calibri"/>
              </a:rPr>
              <a:t>numbers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also</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regards</a:t>
            </a:r>
            <a:r>
              <a:rPr lang="da-DK" altLang="da-DK" sz="1200" b="0" i="0" u="none" strike="noStrike" cap="none" dirty="0" smtClean="0">
                <a:solidFill>
                  <a:schemeClr val="dk1"/>
                </a:solidFill>
                <a:latin typeface="Calibri"/>
                <a:ea typeface="Calibri"/>
                <a:cs typeface="Calibri"/>
                <a:sym typeface="Calibri"/>
              </a:rPr>
              <a:t> to France, USA, Germany and Great Britain. </a:t>
            </a:r>
            <a:endParaRPr lang="da-DK" altLang="da-DK" sz="1200" b="0" i="0" u="none" strike="noStrike" cap="none" dirty="0">
              <a:solidFill>
                <a:schemeClr val="dk1"/>
              </a:solidFill>
              <a:latin typeface="Calibri"/>
              <a:ea typeface="Calibri"/>
              <a:cs typeface="Calibri"/>
              <a:sym typeface="Calibri"/>
            </a:endParaRPr>
          </a:p>
        </p:txBody>
      </p:sp>
      <p:sp>
        <p:nvSpPr>
          <p:cNvPr id="105" name="Shape 105"/>
          <p:cNvSpPr txBox="1"/>
          <p:nvPr/>
        </p:nvSpPr>
        <p:spPr>
          <a:xfrm>
            <a:off x="518365" y="343480"/>
            <a:ext cx="9343389"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dirty="0" smtClean="0">
                <a:solidFill>
                  <a:srgbClr val="00B0F0"/>
                </a:solidFill>
                <a:latin typeface="Calibri"/>
                <a:ea typeface="Calibri"/>
                <a:cs typeface="Calibri"/>
                <a:sym typeface="Calibri"/>
              </a:rPr>
              <a:t>INT. FLIGHT</a:t>
            </a:r>
            <a:r>
              <a:rPr lang="da-DK" altLang="da-DK" sz="2400" b="0" i="0" u="none" strike="noStrike" cap="none" dirty="0" smtClean="0">
                <a:solidFill>
                  <a:srgbClr val="00B0F0"/>
                </a:solidFill>
                <a:latin typeface="Calibri"/>
                <a:ea typeface="Calibri"/>
                <a:cs typeface="Calibri"/>
                <a:sym typeface="Calibri"/>
              </a:rPr>
              <a:t> PASSENGERS OUT OF NARSARSUAQ 2016 VS 2015</a:t>
            </a:r>
            <a:endParaRPr lang="da-DK" altLang="da-DK" sz="2400" b="0" i="0" u="none" strike="noStrike" cap="none" dirty="0">
              <a:solidFill>
                <a:srgbClr val="00B0F0"/>
              </a:solidFill>
              <a:latin typeface="Calibri"/>
              <a:ea typeface="Calibri"/>
              <a:cs typeface="Calibri"/>
              <a:sym typeface="Calibri"/>
            </a:endParaRPr>
          </a:p>
        </p:txBody>
      </p:sp>
      <p:pic>
        <p:nvPicPr>
          <p:cNvPr id="106" name="Shape 106"/>
          <p:cNvPicPr preferRelativeResize="0"/>
          <p:nvPr/>
        </p:nvPicPr>
        <p:blipFill>
          <a:blip r:embed="rId3">
            <a:extLst>
              <a:ext uri="{28A0092B-C50C-407E-A947-70E740481C1C}">
                <a14:useLocalDpi xmlns:a14="http://schemas.microsoft.com/office/drawing/2010/main" val="0"/>
              </a:ext>
            </a:extLst>
          </a:blip>
          <a:stretch>
            <a:fillRect/>
          </a:stretch>
        </p:blipFill>
        <p:spPr>
          <a:xfrm>
            <a:off x="625514" y="2238335"/>
            <a:ext cx="7450514" cy="4298100"/>
          </a:xfrm>
          <a:prstGeom prst="rect">
            <a:avLst/>
          </a:prstGeom>
          <a:noFill/>
          <a:ln w="9525" cap="flat" cmpd="sng">
            <a:solidFill>
              <a:schemeClr val="dk1"/>
            </a:solidFill>
            <a:prstDash val="solid"/>
            <a:round/>
            <a:headEnd type="none" w="med" len="med"/>
            <a:tailEnd type="none" w="med" len="med"/>
          </a:ln>
        </p:spPr>
      </p:pic>
      <p:sp>
        <p:nvSpPr>
          <p:cNvPr id="107" name="Shape 107"/>
          <p:cNvSpPr txBox="1"/>
          <p:nvPr/>
        </p:nvSpPr>
        <p:spPr>
          <a:xfrm>
            <a:off x="8249496" y="2162733"/>
            <a:ext cx="1740080" cy="3984748"/>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largest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percentwise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of a </a:t>
            </a:r>
            <a:r>
              <a:rPr lang="da-DK" altLang="da-DK" sz="1200" b="0" i="0" u="none" strike="noStrike" cap="none" dirty="0" err="1" smtClean="0">
                <a:solidFill>
                  <a:schemeClr val="dk1"/>
                </a:solidFill>
                <a:latin typeface="Calibri"/>
                <a:ea typeface="Calibri"/>
                <a:cs typeface="Calibri"/>
                <a:sym typeface="Calibri"/>
              </a:rPr>
              <a:t>staggering</a:t>
            </a:r>
            <a:r>
              <a:rPr lang="da-DK" altLang="da-DK" sz="1200" b="0" i="0" u="none" strike="noStrike" cap="none" dirty="0" smtClean="0">
                <a:solidFill>
                  <a:schemeClr val="dk1"/>
                </a:solidFill>
                <a:latin typeface="Calibri"/>
                <a:ea typeface="Calibri"/>
                <a:cs typeface="Calibri"/>
                <a:sym typeface="Calibri"/>
              </a:rPr>
              <a:t> 974%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seen</a:t>
            </a:r>
            <a:r>
              <a:rPr lang="da-DK" altLang="da-DK" sz="1200" b="0" i="0" u="none" strike="noStrike" cap="none" dirty="0" smtClean="0">
                <a:solidFill>
                  <a:schemeClr val="dk1"/>
                </a:solidFill>
                <a:latin typeface="Calibri"/>
                <a:ea typeface="Calibri"/>
                <a:cs typeface="Calibri"/>
                <a:sym typeface="Calibri"/>
              </a:rPr>
              <a:t> for China, but </a:t>
            </a:r>
            <a:r>
              <a:rPr lang="da-DK" altLang="da-DK" sz="1200" b="0" i="0" u="none" strike="noStrike" cap="none" dirty="0" err="1" smtClean="0">
                <a:solidFill>
                  <a:schemeClr val="dk1"/>
                </a:solidFill>
                <a:latin typeface="Calibri"/>
                <a:ea typeface="Calibri"/>
                <a:cs typeface="Calibri"/>
                <a:sym typeface="Calibri"/>
              </a:rPr>
              <a:t>this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clearly</a:t>
            </a:r>
            <a:r>
              <a:rPr lang="da-DK" altLang="da-DK" sz="1200" b="0" i="0" u="none" strike="noStrike" cap="none" dirty="0" smtClean="0">
                <a:solidFill>
                  <a:schemeClr val="dk1"/>
                </a:solidFill>
                <a:latin typeface="Calibri"/>
                <a:ea typeface="Calibri"/>
                <a:cs typeface="Calibri"/>
                <a:sym typeface="Calibri"/>
              </a:rPr>
              <a:t> highlights the problem of </a:t>
            </a:r>
            <a:r>
              <a:rPr lang="da-DK" altLang="da-DK" sz="1200" b="0" i="0" u="none" strike="noStrike" cap="none" dirty="0" err="1" smtClean="0">
                <a:solidFill>
                  <a:schemeClr val="dk1"/>
                </a:solidFill>
                <a:latin typeface="Calibri"/>
                <a:ea typeface="Calibri"/>
                <a:cs typeface="Calibri"/>
                <a:sym typeface="Calibri"/>
              </a:rPr>
              <a:t>inflated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rates as the difference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persons is a </a:t>
            </a:r>
            <a:r>
              <a:rPr lang="da-DK" altLang="da-DK" sz="1200" b="0" i="0" u="none" strike="noStrike" cap="none" dirty="0" err="1" smtClean="0">
                <a:solidFill>
                  <a:schemeClr val="dk1"/>
                </a:solidFill>
                <a:latin typeface="Calibri"/>
                <a:ea typeface="Calibri"/>
                <a:cs typeface="Calibri"/>
                <a:sym typeface="Calibri"/>
              </a:rPr>
              <a:t>change</a:t>
            </a:r>
            <a:r>
              <a:rPr lang="da-DK" altLang="da-DK" sz="1200" b="0" i="0" u="none" strike="noStrike" cap="none" dirty="0" smtClean="0">
                <a:solidFill>
                  <a:schemeClr val="dk1"/>
                </a:solidFill>
                <a:latin typeface="Calibri"/>
                <a:ea typeface="Calibri"/>
                <a:cs typeface="Calibri"/>
                <a:sym typeface="Calibri"/>
              </a:rPr>
              <a:t> from 1 person i 2015 to 13 persons in 2016. </a:t>
            </a: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As to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travelling</a:t>
            </a:r>
            <a:r>
              <a:rPr lang="da-DK" altLang="da-DK" sz="1200" b="0" i="0" u="none" strike="noStrike" cap="none" dirty="0" smtClean="0">
                <a:solidFill>
                  <a:schemeClr val="dk1"/>
                </a:solidFill>
                <a:latin typeface="Calibri"/>
                <a:ea typeface="Calibri"/>
                <a:cs typeface="Calibri"/>
                <a:sym typeface="Calibri"/>
              </a:rPr>
              <a:t> by plane to South </a:t>
            </a:r>
            <a:r>
              <a:rPr lang="da-DK" altLang="da-DK" sz="1200" dirty="0">
                <a:solidFill>
                  <a:schemeClr val="dk1"/>
                </a:solidFill>
                <a:latin typeface="Calibri"/>
                <a:ea typeface="Calibri"/>
                <a:cs typeface="Calibri"/>
                <a:sym typeface="Calibri"/>
              </a:rPr>
              <a:t>Greenland via Kangerlussuaq </a:t>
            </a:r>
            <a:r>
              <a:rPr lang="da-DK" altLang="da-DK" sz="1200" dirty="0" err="1">
                <a:solidFill>
                  <a:schemeClr val="dk1"/>
                </a:solidFill>
                <a:latin typeface="Calibri"/>
                <a:ea typeface="Calibri"/>
                <a:cs typeface="Calibri"/>
                <a:sym typeface="Calibri"/>
              </a:rPr>
              <a:t>during</a:t>
            </a:r>
            <a:r>
              <a:rPr lang="da-DK" altLang="da-DK" sz="1200" dirty="0">
                <a:solidFill>
                  <a:schemeClr val="dk1"/>
                </a:solidFill>
                <a:latin typeface="Calibri"/>
                <a:ea typeface="Calibri"/>
                <a:cs typeface="Calibri"/>
                <a:sym typeface="Calibri"/>
              </a:rPr>
              <a:t> </a:t>
            </a: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months</a:t>
            </a:r>
            <a:r>
              <a:rPr lang="da-DK" altLang="da-DK" sz="1200" b="0" i="0" u="none" strike="noStrike" cap="none" dirty="0" smtClean="0">
                <a:solidFill>
                  <a:schemeClr val="dk1"/>
                </a:solidFill>
                <a:latin typeface="Calibri"/>
                <a:ea typeface="Calibri"/>
                <a:cs typeface="Calibri"/>
                <a:sym typeface="Calibri"/>
              </a:rPr>
              <a:t> of the </a:t>
            </a:r>
            <a:r>
              <a:rPr lang="da-DK" altLang="da-DK" sz="1200" b="0" i="0" u="none" strike="noStrike" cap="none" dirty="0" err="1" smtClean="0">
                <a:solidFill>
                  <a:schemeClr val="dk1"/>
                </a:solidFill>
                <a:latin typeface="Calibri"/>
                <a:ea typeface="Calibri"/>
                <a:cs typeface="Calibri"/>
                <a:sym typeface="Calibri"/>
              </a:rPr>
              <a:t>year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currently</a:t>
            </a:r>
            <a:r>
              <a:rPr lang="da-DK" altLang="da-DK" sz="1200" b="0" i="0" u="none" strike="noStrike" cap="none" dirty="0" smtClean="0">
                <a:solidFill>
                  <a:schemeClr val="dk1"/>
                </a:solidFill>
                <a:latin typeface="Calibri"/>
                <a:ea typeface="Calibri"/>
                <a:cs typeface="Calibri"/>
                <a:sym typeface="Calibri"/>
              </a:rPr>
              <a:t> have </a:t>
            </a:r>
            <a:r>
              <a:rPr lang="da-DK" altLang="da-DK" sz="1200" b="0" i="0" u="none" strike="noStrike" cap="none" dirty="0" err="1" smtClean="0">
                <a:solidFill>
                  <a:schemeClr val="dk1"/>
                </a:solidFill>
                <a:latin typeface="Calibri"/>
                <a:ea typeface="Calibri"/>
                <a:cs typeface="Calibri"/>
                <a:sym typeface="Calibri"/>
              </a:rPr>
              <a:t>no</a:t>
            </a:r>
            <a:r>
              <a:rPr lang="da-DK" altLang="da-DK" sz="1200" b="0" i="0" u="none" strike="noStrike" cap="none" dirty="0" smtClean="0">
                <a:solidFill>
                  <a:schemeClr val="dk1"/>
                </a:solidFill>
                <a:latin typeface="Calibri"/>
                <a:ea typeface="Calibri"/>
                <a:cs typeface="Calibri"/>
                <a:sym typeface="Calibri"/>
              </a:rPr>
              <a:t> information, as </a:t>
            </a:r>
            <a:r>
              <a:rPr lang="da-DK" altLang="da-DK" sz="1200" b="0" i="0" u="none" strike="noStrike" cap="none" dirty="0" err="1" smtClean="0">
                <a:solidFill>
                  <a:schemeClr val="dk1"/>
                </a:solidFill>
                <a:latin typeface="Calibri"/>
                <a:ea typeface="Calibri"/>
                <a:cs typeface="Calibri"/>
                <a:sym typeface="Calibri"/>
              </a:rPr>
              <a:t>these</a:t>
            </a:r>
            <a:r>
              <a:rPr lang="da-DK" altLang="da-DK" sz="1200" b="0" i="0" u="none" strike="noStrike" cap="none" dirty="0" smtClean="0">
                <a:solidFill>
                  <a:schemeClr val="dk1"/>
                </a:solidFill>
                <a:latin typeface="Calibri"/>
                <a:ea typeface="Calibri"/>
                <a:cs typeface="Calibri"/>
                <a:sym typeface="Calibri"/>
              </a:rPr>
              <a:t> data </a:t>
            </a:r>
            <a:r>
              <a:rPr lang="da-DK" altLang="da-DK" sz="1200" dirty="0" smtClean="0">
                <a:solidFill>
                  <a:schemeClr val="dk1"/>
                </a:solidFill>
                <a:latin typeface="Calibri"/>
                <a:ea typeface="Calibri"/>
                <a:cs typeface="Calibri"/>
                <a:sym typeface="Calibri"/>
              </a:rPr>
              <a:t>from A</a:t>
            </a:r>
            <a:r>
              <a:rPr lang="da-DK" altLang="da-DK" sz="1200" b="0" i="0" u="none" strike="noStrike" cap="none" dirty="0" smtClean="0">
                <a:solidFill>
                  <a:schemeClr val="dk1"/>
                </a:solidFill>
                <a:latin typeface="Calibri"/>
                <a:ea typeface="Calibri"/>
                <a:cs typeface="Calibri"/>
                <a:sym typeface="Calibri"/>
              </a:rPr>
              <a:t>ir </a:t>
            </a:r>
            <a:r>
              <a:rPr lang="da-DK" altLang="da-DK" sz="1200" b="0" i="0" u="none" strike="noStrike" cap="none" dirty="0">
                <a:solidFill>
                  <a:schemeClr val="dk1"/>
                </a:solidFill>
                <a:latin typeface="Calibri"/>
                <a:ea typeface="Calibri"/>
                <a:cs typeface="Calibri"/>
                <a:sym typeface="Calibri"/>
              </a:rPr>
              <a:t>Greenland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not </a:t>
            </a:r>
            <a:r>
              <a:rPr lang="da-DK" altLang="da-DK" sz="1200" b="0" i="0" u="none" strike="noStrike" cap="none" dirty="0" err="1" smtClean="0">
                <a:solidFill>
                  <a:schemeClr val="dk1"/>
                </a:solidFill>
                <a:latin typeface="Calibri"/>
                <a:ea typeface="Calibri"/>
                <a:cs typeface="Calibri"/>
                <a:sym typeface="Calibri"/>
              </a:rPr>
              <a:t>available</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p:txBody>
      </p:sp>
      <p:pic>
        <p:nvPicPr>
          <p:cNvPr id="108" name="Shape 10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518375" y="977250"/>
            <a:ext cx="9412500" cy="1132198"/>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According</a:t>
            </a:r>
            <a:r>
              <a:rPr lang="da-DK" altLang="da-DK" sz="1200" b="0" i="0" u="none" strike="noStrike" cap="none" dirty="0" smtClean="0">
                <a:solidFill>
                  <a:schemeClr val="dk1"/>
                </a:solidFill>
                <a:latin typeface="Calibri"/>
                <a:ea typeface="Calibri"/>
                <a:cs typeface="Calibri"/>
                <a:sym typeface="Calibri"/>
              </a:rPr>
              <a:t> to data from </a:t>
            </a:r>
            <a:r>
              <a:rPr lang="da-DK" altLang="da-DK" sz="1200" b="0" i="0" u="none" strike="noStrike" cap="none" dirty="0" err="1" smtClean="0">
                <a:solidFill>
                  <a:schemeClr val="dk1"/>
                </a:solidFill>
                <a:latin typeface="Calibri"/>
                <a:ea typeface="Calibri"/>
                <a:cs typeface="Calibri"/>
                <a:sym typeface="Calibri"/>
              </a:rPr>
              <a:t>Statistics</a:t>
            </a:r>
            <a:r>
              <a:rPr lang="da-DK" altLang="da-DK" sz="1200" b="0" i="0" u="none" strike="noStrike" cap="none" dirty="0" smtClean="0">
                <a:solidFill>
                  <a:schemeClr val="dk1"/>
                </a:solidFill>
                <a:latin typeface="Calibri"/>
                <a:ea typeface="Calibri"/>
                <a:cs typeface="Calibri"/>
                <a:sym typeface="Calibri"/>
              </a:rPr>
              <a:t> Greenlan</a:t>
            </a:r>
            <a:r>
              <a:rPr lang="da-DK" altLang="da-DK" sz="1200" dirty="0" smtClean="0">
                <a:solidFill>
                  <a:schemeClr val="dk1"/>
                </a:solidFill>
                <a:latin typeface="Calibri"/>
                <a:ea typeface="Calibri"/>
                <a:cs typeface="Calibri"/>
                <a:sym typeface="Calibri"/>
              </a:rPr>
              <a:t>d a positive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of 17.8% </a:t>
            </a:r>
            <a:r>
              <a:rPr lang="da-DK" altLang="da-DK" sz="1200" dirty="0" err="1" smtClean="0">
                <a:solidFill>
                  <a:schemeClr val="dk1"/>
                </a:solidFill>
                <a:latin typeface="Calibri"/>
                <a:ea typeface="Calibri"/>
                <a:cs typeface="Calibri"/>
                <a:sym typeface="Calibri"/>
              </a:rPr>
              <a:t>can</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be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observed</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overnight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stays</a:t>
            </a:r>
            <a:r>
              <a:rPr lang="da-DK" altLang="da-DK" sz="1200" dirty="0" smtClean="0">
                <a:solidFill>
                  <a:schemeClr val="dk1"/>
                </a:solidFill>
                <a:latin typeface="Calibri"/>
                <a:ea typeface="Calibri"/>
                <a:cs typeface="Calibri"/>
                <a:sym typeface="Calibri"/>
              </a:rPr>
              <a:t> in the region. Th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can</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primarily</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be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attributed</a:t>
            </a:r>
            <a:r>
              <a:rPr lang="da-DK" altLang="da-DK" sz="1200" dirty="0" smtClean="0">
                <a:solidFill>
                  <a:schemeClr val="dk1"/>
                </a:solidFill>
                <a:latin typeface="Calibri"/>
                <a:ea typeface="Calibri"/>
                <a:cs typeface="Calibri"/>
                <a:sym typeface="Calibri"/>
              </a:rPr>
              <a:t> to a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of </a:t>
            </a:r>
            <a:r>
              <a:rPr lang="da-DK" altLang="da-DK" sz="1200" b="0" i="0" u="none" strike="noStrike" cap="none" dirty="0" smtClean="0">
                <a:solidFill>
                  <a:schemeClr val="dk1"/>
                </a:solidFill>
                <a:latin typeface="Calibri"/>
                <a:ea typeface="Calibri"/>
                <a:cs typeface="Calibri"/>
                <a:sym typeface="Calibri"/>
              </a:rPr>
              <a:t>22.6%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stays</a:t>
            </a:r>
            <a:r>
              <a:rPr lang="da-DK" altLang="da-DK" sz="1200" b="0" i="0" u="none" strike="noStrike" cap="none" dirty="0" smtClean="0">
                <a:solidFill>
                  <a:schemeClr val="dk1"/>
                </a:solidFill>
                <a:latin typeface="Calibri"/>
                <a:ea typeface="Calibri"/>
                <a:cs typeface="Calibri"/>
                <a:sym typeface="Calibri"/>
              </a:rPr>
              <a:t> by residents </a:t>
            </a:r>
            <a:r>
              <a:rPr lang="da-DK" altLang="da-DK" sz="1200" b="0" i="0" u="none" strike="noStrike" cap="none" dirty="0" err="1" smtClean="0">
                <a:solidFill>
                  <a:schemeClr val="dk1"/>
                </a:solidFill>
                <a:latin typeface="Calibri"/>
                <a:ea typeface="Calibri"/>
                <a:cs typeface="Calibri"/>
                <a:sym typeface="Calibri"/>
              </a:rPr>
              <a:t>while</a:t>
            </a:r>
            <a:r>
              <a:rPr lang="da-DK" altLang="da-DK" sz="1200" b="0" i="0" u="none" strike="noStrike" cap="none" dirty="0" smtClean="0">
                <a:solidFill>
                  <a:schemeClr val="dk1"/>
                </a:solidFill>
                <a:latin typeface="Calibri"/>
                <a:ea typeface="Calibri"/>
                <a:cs typeface="Calibri"/>
                <a:sym typeface="Calibri"/>
              </a:rPr>
              <a:t> a small negative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of -0.2%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seen</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foreign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stays</a:t>
            </a:r>
            <a:r>
              <a:rPr lang="da-DK" altLang="da-DK" sz="1200" b="0" i="0" u="none" strike="noStrike" cap="none" dirty="0" smtClean="0">
                <a:solidFill>
                  <a:schemeClr val="dk1"/>
                </a:solidFill>
                <a:latin typeface="Calibri"/>
                <a:ea typeface="Calibri"/>
                <a:cs typeface="Calibri"/>
                <a:sym typeface="Calibri"/>
              </a:rPr>
              <a:t> .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increased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tourist</a:t>
            </a:r>
            <a:r>
              <a:rPr lang="da-DK" altLang="da-DK" sz="1200" dirty="0" err="1" smtClean="0">
                <a:solidFill>
                  <a:schemeClr val="dk1"/>
                </a:solidFill>
                <a:latin typeface="Calibri"/>
                <a:ea typeface="Calibri"/>
                <a:cs typeface="Calibri"/>
                <a:sym typeface="Calibri"/>
              </a:rPr>
              <a:t>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arriving</a:t>
            </a:r>
            <a:r>
              <a:rPr lang="da-DK" altLang="da-DK" sz="1200" dirty="0" smtClean="0">
                <a:solidFill>
                  <a:schemeClr val="dk1"/>
                </a:solidFill>
                <a:latin typeface="Calibri"/>
                <a:ea typeface="Calibri"/>
                <a:cs typeface="Calibri"/>
                <a:sym typeface="Calibri"/>
              </a:rPr>
              <a:t> in the region via </a:t>
            </a:r>
            <a:r>
              <a:rPr lang="da-DK" altLang="da-DK" sz="1200" dirty="0" err="1" smtClean="0">
                <a:solidFill>
                  <a:schemeClr val="dk1"/>
                </a:solidFill>
                <a:latin typeface="Calibri"/>
                <a:ea typeface="Calibri"/>
                <a:cs typeface="Calibri"/>
                <a:sym typeface="Calibri"/>
              </a:rPr>
              <a:t>airplane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will</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thus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either</a:t>
            </a:r>
            <a:r>
              <a:rPr lang="da-DK" altLang="da-DK" sz="1200" dirty="0" smtClean="0">
                <a:solidFill>
                  <a:schemeClr val="dk1"/>
                </a:solidFill>
                <a:latin typeface="Calibri"/>
                <a:ea typeface="Calibri"/>
                <a:cs typeface="Calibri"/>
                <a:sym typeface="Calibri"/>
              </a:rPr>
              <a:t> have to </a:t>
            </a:r>
            <a:r>
              <a:rPr lang="da-DK" altLang="da-DK" sz="1200" dirty="0" err="1" smtClean="0">
                <a:solidFill>
                  <a:schemeClr val="dk1"/>
                </a:solidFill>
                <a:latin typeface="Calibri"/>
                <a:ea typeface="Calibri"/>
                <a:cs typeface="Calibri"/>
                <a:sym typeface="Calibri"/>
              </a:rPr>
              <a:t>seek</a:t>
            </a:r>
            <a:r>
              <a:rPr lang="da-DK" altLang="da-DK" sz="1200" dirty="0" smtClean="0">
                <a:solidFill>
                  <a:schemeClr val="dk1"/>
                </a:solidFill>
                <a:latin typeface="Calibri"/>
                <a:ea typeface="Calibri"/>
                <a:cs typeface="Calibri"/>
                <a:sym typeface="Calibri"/>
              </a:rPr>
              <a:t> private </a:t>
            </a:r>
            <a:r>
              <a:rPr lang="da-DK" altLang="da-DK" sz="1200" dirty="0" err="1" smtClean="0">
                <a:solidFill>
                  <a:schemeClr val="dk1"/>
                </a:solidFill>
                <a:latin typeface="Calibri"/>
                <a:ea typeface="Calibri"/>
                <a:cs typeface="Calibri"/>
                <a:sym typeface="Calibri"/>
              </a:rPr>
              <a:t>accommodation</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accommodations</a:t>
            </a:r>
            <a:r>
              <a:rPr lang="da-DK" altLang="da-DK" sz="1200" dirty="0" smtClean="0">
                <a:solidFill>
                  <a:schemeClr val="dk1"/>
                </a:solidFill>
                <a:latin typeface="Calibri"/>
                <a:ea typeface="Calibri"/>
                <a:cs typeface="Calibri"/>
                <a:sym typeface="Calibri"/>
              </a:rPr>
              <a:t> in </a:t>
            </a:r>
            <a:r>
              <a:rPr lang="da-DK" altLang="da-DK" sz="1200" dirty="0" err="1" smtClean="0">
                <a:solidFill>
                  <a:schemeClr val="dk1"/>
                </a:solidFill>
                <a:latin typeface="Calibri"/>
                <a:ea typeface="Calibri"/>
                <a:cs typeface="Calibri"/>
                <a:sym typeface="Calibri"/>
              </a:rPr>
              <a:t>places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that</a:t>
            </a:r>
            <a:r>
              <a:rPr lang="da-DK" altLang="da-DK" sz="1200" dirty="0" smtClean="0">
                <a:solidFill>
                  <a:schemeClr val="dk1"/>
                </a:solidFill>
                <a:latin typeface="Calibri"/>
                <a:ea typeface="Calibri"/>
                <a:cs typeface="Calibri"/>
                <a:sym typeface="Calibri"/>
              </a:rPr>
              <a:t> do not </a:t>
            </a:r>
            <a:r>
              <a:rPr lang="da-DK" altLang="da-DK" sz="1200" dirty="0" err="1" smtClean="0">
                <a:solidFill>
                  <a:schemeClr val="dk1"/>
                </a:solidFill>
                <a:latin typeface="Calibri"/>
                <a:ea typeface="Calibri"/>
                <a:cs typeface="Calibri"/>
                <a:sym typeface="Calibri"/>
              </a:rPr>
              <a:t>report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registrations</a:t>
            </a:r>
            <a:r>
              <a:rPr lang="da-DK" altLang="da-DK" sz="1200" dirty="0" smtClean="0">
                <a:solidFill>
                  <a:schemeClr val="dk1"/>
                </a:solidFill>
                <a:latin typeface="Calibri"/>
                <a:ea typeface="Calibri"/>
                <a:cs typeface="Calibri"/>
                <a:sym typeface="Calibri"/>
              </a:rPr>
              <a:t> to </a:t>
            </a:r>
            <a:r>
              <a:rPr lang="da-DK" altLang="da-DK" sz="1200" dirty="0" err="1" smtClean="0">
                <a:solidFill>
                  <a:schemeClr val="dk1"/>
                </a:solidFill>
                <a:latin typeface="Calibri"/>
                <a:ea typeface="Calibri"/>
                <a:cs typeface="Calibri"/>
                <a:sym typeface="Calibri"/>
              </a:rPr>
              <a:t>Statistics</a:t>
            </a:r>
            <a:r>
              <a:rPr lang="da-DK" altLang="da-DK" sz="1200" dirty="0" smtClean="0">
                <a:solidFill>
                  <a:schemeClr val="dk1"/>
                </a:solidFill>
                <a:latin typeface="Calibri"/>
                <a:ea typeface="Calibri"/>
                <a:cs typeface="Calibri"/>
                <a:sym typeface="Calibri"/>
              </a:rPr>
              <a:t> Greenland or </a:t>
            </a:r>
            <a:r>
              <a:rPr lang="da-DK" altLang="da-DK" sz="1200" dirty="0" err="1" smtClean="0">
                <a:solidFill>
                  <a:schemeClr val="dk1"/>
                </a:solidFill>
                <a:latin typeface="Calibri"/>
                <a:ea typeface="Calibri"/>
                <a:cs typeface="Calibri"/>
                <a:sym typeface="Calibri"/>
              </a:rPr>
              <a:t>they</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are</a:t>
            </a:r>
            <a:r>
              <a:rPr lang="da-DK" altLang="da-DK" sz="1200" dirty="0" smtClean="0">
                <a:solidFill>
                  <a:schemeClr val="dk1"/>
                </a:solidFill>
                <a:latin typeface="Calibri"/>
                <a:ea typeface="Calibri"/>
                <a:cs typeface="Calibri"/>
                <a:sym typeface="Calibri"/>
              </a:rPr>
              <a:t> in transit out of the region on </a:t>
            </a:r>
            <a:r>
              <a:rPr lang="da-DK" altLang="da-DK" sz="1200" dirty="0" err="1" smtClean="0">
                <a:solidFill>
                  <a:schemeClr val="dk1"/>
                </a:solidFill>
                <a:latin typeface="Calibri"/>
                <a:ea typeface="Calibri"/>
                <a:cs typeface="Calibri"/>
                <a:sym typeface="Calibri"/>
              </a:rPr>
              <a:t>coast</a:t>
            </a:r>
            <a:r>
              <a:rPr lang="da-DK" altLang="da-DK" sz="1200" dirty="0" smtClean="0">
                <a:solidFill>
                  <a:schemeClr val="dk1"/>
                </a:solidFill>
                <a:latin typeface="Calibri"/>
                <a:ea typeface="Calibri"/>
                <a:cs typeface="Calibri"/>
                <a:sym typeface="Calibri"/>
              </a:rPr>
              <a:t>- or cruise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We</a:t>
            </a:r>
            <a:r>
              <a:rPr lang="da-DK" altLang="da-DK" sz="1200" b="0" i="0" u="none" strike="noStrike" cap="none" dirty="0" smtClean="0">
                <a:solidFill>
                  <a:schemeClr val="dk1"/>
                </a:solidFill>
                <a:latin typeface="Calibri"/>
                <a:ea typeface="Calibri"/>
                <a:cs typeface="Calibri"/>
                <a:sym typeface="Calibri"/>
              </a:rPr>
              <a:t> know of </a:t>
            </a:r>
            <a:r>
              <a:rPr lang="da-DK" altLang="da-DK" sz="1200" b="0" i="0" u="none" strike="noStrike" cap="none" dirty="0" err="1" smtClean="0">
                <a:solidFill>
                  <a:schemeClr val="dk1"/>
                </a:solidFill>
                <a:latin typeface="Calibri"/>
                <a:ea typeface="Calibri"/>
                <a:cs typeface="Calibri"/>
                <a:sym typeface="Calibri"/>
              </a:rPr>
              <a:t>groups</a:t>
            </a:r>
            <a:r>
              <a:rPr lang="da-DK" altLang="da-DK" sz="1200" b="0" i="0" u="none" strike="noStrike" cap="none" dirty="0" smtClean="0">
                <a:solidFill>
                  <a:schemeClr val="dk1"/>
                </a:solidFill>
                <a:latin typeface="Calibri"/>
                <a:ea typeface="Calibri"/>
                <a:cs typeface="Calibri"/>
                <a:sym typeface="Calibri"/>
              </a:rPr>
              <a:t> of smaller </a:t>
            </a: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do not </a:t>
            </a:r>
            <a:r>
              <a:rPr lang="da-DK" altLang="da-DK" sz="1200" b="0" i="0" u="none" strike="noStrike" cap="none" dirty="0" err="1" smtClean="0">
                <a:solidFill>
                  <a:schemeClr val="dk1"/>
                </a:solidFill>
                <a:latin typeface="Calibri"/>
                <a:ea typeface="Calibri"/>
                <a:cs typeface="Calibri"/>
                <a:sym typeface="Calibri"/>
              </a:rPr>
              <a:t>report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registrations</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Statistics</a:t>
            </a:r>
            <a:r>
              <a:rPr lang="da-DK" altLang="da-DK" sz="1200" b="0" i="0" u="none" strike="noStrike" cap="none" dirty="0" smtClean="0">
                <a:solidFill>
                  <a:schemeClr val="dk1"/>
                </a:solidFill>
                <a:latin typeface="Calibri"/>
                <a:ea typeface="Calibri"/>
                <a:cs typeface="Calibri"/>
                <a:sym typeface="Calibri"/>
              </a:rPr>
              <a:t> Greenland and </a:t>
            </a:r>
            <a:r>
              <a:rPr lang="da-DK" altLang="da-DK" sz="1200" b="0" i="0" u="none" strike="noStrike" cap="none" dirty="0" err="1" smtClean="0">
                <a:solidFill>
                  <a:schemeClr val="dk1"/>
                </a:solidFill>
                <a:latin typeface="Calibri"/>
                <a:ea typeface="Calibri"/>
                <a:cs typeface="Calibri"/>
                <a:sym typeface="Calibri"/>
              </a:rPr>
              <a:t>therefore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they</a:t>
            </a:r>
            <a:r>
              <a:rPr lang="da-DK" altLang="da-DK" sz="1200" b="0" i="0" u="none" strike="noStrike" cap="none" dirty="0" smtClean="0">
                <a:solidFill>
                  <a:schemeClr val="dk1"/>
                </a:solidFill>
                <a:latin typeface="Calibri"/>
                <a:ea typeface="Calibri"/>
                <a:cs typeface="Calibri"/>
                <a:sym typeface="Calibri"/>
              </a:rPr>
              <a:t> do not feature in </a:t>
            </a:r>
            <a:r>
              <a:rPr lang="da-DK" altLang="da-DK" sz="1200" b="0" i="0" u="none" strike="noStrike" cap="none" dirty="0" err="1" smtClean="0">
                <a:solidFill>
                  <a:schemeClr val="dk1"/>
                </a:solidFill>
                <a:latin typeface="Calibri"/>
                <a:ea typeface="Calibri"/>
                <a:cs typeface="Calibri"/>
                <a:sym typeface="Calibri"/>
              </a:rPr>
              <a:t>these</a:t>
            </a:r>
            <a:r>
              <a:rPr lang="da-DK" altLang="da-DK" sz="1200" b="0" i="0" u="none" strike="noStrike" cap="none" dirty="0" smtClean="0">
                <a:solidFill>
                  <a:schemeClr val="dk1"/>
                </a:solidFill>
                <a:latin typeface="Calibri"/>
                <a:ea typeface="Calibri"/>
                <a:cs typeface="Calibri"/>
                <a:sym typeface="Calibri"/>
              </a:rPr>
              <a:t> data. </a:t>
            </a:r>
            <a:endParaRPr lang="da-DK" altLang="da-DK" sz="1200" b="0" i="0" u="none" strike="noStrike" cap="none" dirty="0">
              <a:solidFill>
                <a:schemeClr val="dk1"/>
              </a:solidFill>
              <a:latin typeface="Calibri"/>
              <a:ea typeface="Calibri"/>
              <a:cs typeface="Calibri"/>
              <a:sym typeface="Calibri"/>
            </a:endParaRPr>
          </a:p>
        </p:txBody>
      </p:sp>
      <p:sp>
        <p:nvSpPr>
          <p:cNvPr id="115" name="Shape 115"/>
          <p:cNvSpPr txBox="1"/>
          <p:nvPr/>
        </p:nvSpPr>
        <p:spPr>
          <a:xfrm>
            <a:off x="518365" y="343480"/>
            <a:ext cx="9136911"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dirty="0" smtClean="0">
                <a:solidFill>
                  <a:srgbClr val="00B0F0"/>
                </a:solidFill>
                <a:latin typeface="Calibri"/>
                <a:ea typeface="Calibri"/>
                <a:cs typeface="Calibri"/>
                <a:sym typeface="Calibri"/>
              </a:rPr>
              <a:t>NO.</a:t>
            </a:r>
            <a:r>
              <a:rPr lang="da-DK" altLang="da-DK" sz="2400" b="0" i="0" u="none" strike="noStrike" cap="none" dirty="0" smtClean="0">
                <a:solidFill>
                  <a:srgbClr val="00B0F0"/>
                </a:solidFill>
                <a:latin typeface="Calibri"/>
                <a:ea typeface="Calibri"/>
                <a:cs typeface="Calibri"/>
                <a:sym typeface="Calibri"/>
              </a:rPr>
              <a:t> OF OVERNIGHT STAYS IN ACCOMMODATIONS IN </a:t>
            </a:r>
            <a:r>
              <a:rPr lang="da-DK" altLang="da-DK" sz="2400" dirty="0" smtClean="0">
                <a:solidFill>
                  <a:srgbClr val="00B0F0"/>
                </a:solidFill>
                <a:latin typeface="Calibri"/>
                <a:ea typeface="Calibri"/>
                <a:cs typeface="Calibri"/>
                <a:sym typeface="Calibri"/>
              </a:rPr>
              <a:t>SOUTH REGION</a:t>
            </a:r>
            <a:endParaRPr lang="da-DK" altLang="da-DK" sz="2400" b="0" i="0" u="none" strike="noStrike" cap="none" dirty="0">
              <a:solidFill>
                <a:srgbClr val="00B0F0"/>
              </a:solidFill>
              <a:latin typeface="Calibri"/>
              <a:ea typeface="Calibri"/>
              <a:cs typeface="Calibri"/>
              <a:sym typeface="Calibri"/>
            </a:endParaRPr>
          </a:p>
        </p:txBody>
      </p:sp>
      <p:sp>
        <p:nvSpPr>
          <p:cNvPr id="116" name="Shape 116"/>
          <p:cNvSpPr txBox="1"/>
          <p:nvPr/>
        </p:nvSpPr>
        <p:spPr>
          <a:xfrm>
            <a:off x="8229600" y="2251575"/>
            <a:ext cx="1757099" cy="3667199"/>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Statistics</a:t>
            </a:r>
            <a:r>
              <a:rPr lang="da-DK" altLang="da-DK" sz="1200" b="0" i="0" u="none" strike="noStrike" cap="none" dirty="0" smtClean="0">
                <a:solidFill>
                  <a:schemeClr val="dk1"/>
                </a:solidFill>
                <a:latin typeface="Calibri"/>
                <a:ea typeface="Calibri"/>
                <a:cs typeface="Calibri"/>
                <a:sym typeface="Calibri"/>
              </a:rPr>
              <a:t> Greenland and Visit </a:t>
            </a:r>
            <a:r>
              <a:rPr lang="da-DK" altLang="da-DK" sz="1200" b="0" i="0" u="none" strike="noStrike" cap="none" dirty="0">
                <a:solidFill>
                  <a:schemeClr val="dk1"/>
                </a:solidFill>
                <a:latin typeface="Calibri"/>
                <a:ea typeface="Calibri"/>
                <a:cs typeface="Calibri"/>
                <a:sym typeface="Calibri"/>
              </a:rPr>
              <a:t>Greenland </a:t>
            </a:r>
            <a:r>
              <a:rPr lang="da-DK" altLang="da-DK" sz="1200" b="0" i="0" u="none" strike="noStrike" cap="none" dirty="0" err="1" smtClean="0">
                <a:solidFill>
                  <a:schemeClr val="dk1"/>
                </a:solidFill>
                <a:latin typeface="Calibri"/>
                <a:ea typeface="Calibri"/>
                <a:cs typeface="Calibri"/>
                <a:sym typeface="Calibri"/>
              </a:rPr>
              <a:t>intend</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collaborate</a:t>
            </a:r>
            <a:r>
              <a:rPr lang="da-DK" altLang="da-DK" sz="1200" b="0" i="0" u="none" strike="noStrike" cap="none" dirty="0" smtClean="0">
                <a:solidFill>
                  <a:schemeClr val="dk1"/>
                </a:solidFill>
                <a:latin typeface="Calibri"/>
                <a:ea typeface="Calibri"/>
                <a:cs typeface="Calibri"/>
                <a:sym typeface="Calibri"/>
              </a:rPr>
              <a:t> with the regions in </a:t>
            </a:r>
            <a:r>
              <a:rPr lang="da-DK" altLang="da-DK" sz="1200" b="0" i="0" u="none" strike="noStrike" cap="none" dirty="0" err="1" smtClean="0">
                <a:solidFill>
                  <a:schemeClr val="dk1"/>
                </a:solidFill>
                <a:latin typeface="Calibri"/>
                <a:ea typeface="Calibri"/>
                <a:cs typeface="Calibri"/>
                <a:sym typeface="Calibri"/>
              </a:rPr>
              <a:t>order</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get</a:t>
            </a:r>
            <a:r>
              <a:rPr lang="da-DK" altLang="da-DK" sz="1200" b="0" i="0" u="none" strike="noStrike" cap="none" dirty="0" smtClean="0">
                <a:solidFill>
                  <a:schemeClr val="dk1"/>
                </a:solidFill>
                <a:latin typeface="Calibri"/>
                <a:ea typeface="Calibri"/>
                <a:cs typeface="Calibri"/>
                <a:sym typeface="Calibri"/>
              </a:rPr>
              <a:t> more </a:t>
            </a: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to register and </a:t>
            </a:r>
            <a:r>
              <a:rPr lang="da-DK" altLang="da-DK" sz="1200" b="0" i="0" u="none" strike="noStrike" cap="none" dirty="0" err="1" smtClean="0">
                <a:solidFill>
                  <a:schemeClr val="dk1"/>
                </a:solidFill>
                <a:latin typeface="Calibri"/>
                <a:ea typeface="Calibri"/>
                <a:cs typeface="Calibri"/>
                <a:sym typeface="Calibri"/>
              </a:rPr>
              <a:t>report</a:t>
            </a:r>
            <a:r>
              <a:rPr lang="da-DK" altLang="da-DK" sz="1200" b="0" i="0" u="none" strike="noStrike" cap="none" dirty="0" smtClean="0">
                <a:solidFill>
                  <a:schemeClr val="dk1"/>
                </a:solidFill>
                <a:latin typeface="Calibri"/>
                <a:ea typeface="Calibri"/>
                <a:cs typeface="Calibri"/>
                <a:sym typeface="Calibri"/>
              </a:rPr>
              <a:t> data for the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statistics</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goal</a:t>
            </a:r>
            <a:r>
              <a:rPr lang="da-DK" altLang="da-DK" sz="1200" b="0" i="0" u="none" strike="noStrike" cap="none" dirty="0" smtClean="0">
                <a:solidFill>
                  <a:schemeClr val="dk1"/>
                </a:solidFill>
                <a:latin typeface="Calibri"/>
                <a:ea typeface="Calibri"/>
                <a:cs typeface="Calibri"/>
                <a:sym typeface="Calibri"/>
              </a:rPr>
              <a:t> is to </a:t>
            </a:r>
            <a:r>
              <a:rPr lang="da-DK" altLang="da-DK" sz="1200" b="0" i="0" u="none" strike="noStrike" cap="none" dirty="0" err="1" smtClean="0">
                <a:solidFill>
                  <a:schemeClr val="dk1"/>
                </a:solidFill>
                <a:latin typeface="Calibri"/>
                <a:ea typeface="Calibri"/>
                <a:cs typeface="Calibri"/>
                <a:sym typeface="Calibri"/>
              </a:rPr>
              <a:t>ensure</a:t>
            </a:r>
            <a:r>
              <a:rPr lang="da-DK" altLang="da-DK" sz="1200" b="0" i="0" u="none" strike="noStrike" cap="none" dirty="0" smtClean="0">
                <a:solidFill>
                  <a:schemeClr val="dk1"/>
                </a:solidFill>
                <a:latin typeface="Calibri"/>
                <a:ea typeface="Calibri"/>
                <a:cs typeface="Calibri"/>
                <a:sym typeface="Calibri"/>
              </a:rPr>
              <a:t> a uniform and valid set </a:t>
            </a:r>
            <a:r>
              <a:rPr lang="da-DK" altLang="da-DK" sz="1200" dirty="0" smtClean="0">
                <a:solidFill>
                  <a:schemeClr val="dk1"/>
                </a:solidFill>
                <a:latin typeface="Calibri"/>
                <a:ea typeface="Calibri"/>
                <a:cs typeface="Calibri"/>
                <a:sym typeface="Calibri"/>
              </a:rPr>
              <a:t>of data on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overnight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stays</a:t>
            </a:r>
            <a:r>
              <a:rPr lang="da-DK" altLang="da-DK" sz="1200" dirty="0" smtClean="0">
                <a:solidFill>
                  <a:schemeClr val="dk1"/>
                </a:solidFill>
                <a:latin typeface="Calibri"/>
                <a:ea typeface="Calibri"/>
                <a:cs typeface="Calibri"/>
                <a:sym typeface="Calibri"/>
              </a:rPr>
              <a:t> in all regions. </a:t>
            </a:r>
            <a:endParaRPr lang="da-DK" altLang="da-DK" sz="1200" b="0" i="0" u="none" strike="noStrike" cap="none" dirty="0">
              <a:solidFill>
                <a:schemeClr val="dk1"/>
              </a:solidFill>
              <a:latin typeface="Calibri"/>
              <a:ea typeface="Calibri"/>
              <a:cs typeface="Calibri"/>
              <a:sym typeface="Calibri"/>
            </a:endParaRPr>
          </a:p>
        </p:txBody>
      </p:sp>
      <p:pic>
        <p:nvPicPr>
          <p:cNvPr id="117" name="Shape 117"/>
          <p:cNvPicPr preferRelativeResize="0"/>
          <p:nvPr/>
        </p:nvPicPr>
        <p:blipFill>
          <a:blip r:embed="rId3">
            <a:extLst>
              <a:ext uri="{28A0092B-C50C-407E-A947-70E740481C1C}">
                <a14:useLocalDpi xmlns:a14="http://schemas.microsoft.com/office/drawing/2010/main" val="0"/>
              </a:ext>
            </a:extLst>
          </a:blip>
          <a:stretch>
            <a:fillRect/>
          </a:stretch>
        </p:blipFill>
        <p:spPr>
          <a:xfrm>
            <a:off x="734673" y="2272347"/>
            <a:ext cx="7080349" cy="4227487"/>
          </a:xfrm>
          <a:prstGeom prst="rect">
            <a:avLst/>
          </a:prstGeom>
          <a:noFill/>
          <a:ln w="9525" cap="flat" cmpd="sng">
            <a:solidFill>
              <a:schemeClr val="dk1"/>
            </a:solidFill>
            <a:prstDash val="solid"/>
            <a:round/>
            <a:headEnd type="none" w="med" len="med"/>
            <a:tailEnd type="none" w="med" len="med"/>
          </a:ln>
        </p:spPr>
      </p:pic>
      <p:pic>
        <p:nvPicPr>
          <p:cNvPr id="118" name="Shape 11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518366" y="1061998"/>
            <a:ext cx="9579362" cy="1015661"/>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register </a:t>
            </a:r>
            <a:r>
              <a:rPr lang="da-DK" altLang="da-DK" sz="1200" b="0" i="0" u="none" strike="noStrike" cap="none" dirty="0" err="1" smtClean="0">
                <a:solidFill>
                  <a:schemeClr val="dk1"/>
                </a:solidFill>
                <a:latin typeface="Calibri"/>
                <a:ea typeface="Calibri"/>
                <a:cs typeface="Calibri"/>
                <a:sym typeface="Calibri"/>
              </a:rPr>
              <a:t>both</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ans</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This </a:t>
            </a:r>
            <a:r>
              <a:rPr lang="da-DK" altLang="da-DK" sz="1200" b="0" i="0" u="none" strike="noStrike" cap="none" dirty="0" err="1" smtClean="0">
                <a:solidFill>
                  <a:schemeClr val="dk1"/>
                </a:solidFill>
                <a:latin typeface="Calibri"/>
                <a:ea typeface="Calibri"/>
                <a:cs typeface="Calibri"/>
                <a:sym typeface="Calibri"/>
              </a:rPr>
              <a:t>makes</a:t>
            </a:r>
            <a:r>
              <a:rPr lang="da-DK" altLang="da-DK" sz="1200" b="0" i="0" u="none" strike="noStrike" cap="none" dirty="0" smtClean="0">
                <a:solidFill>
                  <a:schemeClr val="dk1"/>
                </a:solidFill>
                <a:latin typeface="Calibri"/>
                <a:ea typeface="Calibri"/>
                <a:cs typeface="Calibri"/>
                <a:sym typeface="Calibri"/>
              </a:rPr>
              <a:t> it </a:t>
            </a:r>
            <a:r>
              <a:rPr lang="da-DK" altLang="da-DK" sz="1200" b="0" i="0" u="none" strike="noStrike" cap="none" dirty="0" err="1" smtClean="0">
                <a:solidFill>
                  <a:schemeClr val="dk1"/>
                </a:solidFill>
                <a:latin typeface="Calibri"/>
                <a:ea typeface="Calibri"/>
                <a:cs typeface="Calibri"/>
                <a:sym typeface="Calibri"/>
              </a:rPr>
              <a:t>possible</a:t>
            </a:r>
            <a:r>
              <a:rPr lang="da-DK" altLang="da-DK" sz="1200" b="0" i="0" u="none" strike="noStrike" cap="none" dirty="0" smtClean="0">
                <a:solidFill>
                  <a:schemeClr val="dk1"/>
                </a:solidFill>
                <a:latin typeface="Calibri"/>
                <a:ea typeface="Calibri"/>
                <a:cs typeface="Calibri"/>
                <a:sym typeface="Calibri"/>
              </a:rPr>
              <a:t> to </a:t>
            </a:r>
            <a:r>
              <a:rPr lang="da-DK" altLang="da-DK" sz="1200" dirty="0" err="1" smtClean="0">
                <a:solidFill>
                  <a:schemeClr val="dk1"/>
                </a:solidFill>
                <a:latin typeface="Calibri"/>
                <a:ea typeface="Calibri"/>
                <a:cs typeface="Calibri"/>
                <a:sym typeface="Calibri"/>
              </a:rPr>
              <a:t>study</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development</a:t>
            </a:r>
            <a:r>
              <a:rPr lang="da-DK" altLang="da-DK" sz="1200" dirty="0" smtClean="0">
                <a:solidFill>
                  <a:schemeClr val="dk1"/>
                </a:solidFill>
                <a:latin typeface="Calibri"/>
                <a:ea typeface="Calibri"/>
                <a:cs typeface="Calibri"/>
                <a:sym typeface="Calibri"/>
              </a:rPr>
              <a:t> in the average </a:t>
            </a:r>
            <a:r>
              <a:rPr lang="da-DK" altLang="da-DK" sz="1200" dirty="0" err="1" smtClean="0">
                <a:solidFill>
                  <a:schemeClr val="dk1"/>
                </a:solidFill>
                <a:latin typeface="Calibri"/>
                <a:ea typeface="Calibri"/>
                <a:cs typeface="Calibri"/>
                <a:sym typeface="Calibri"/>
              </a:rPr>
              <a:t>duration</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stays</a:t>
            </a:r>
            <a:r>
              <a:rPr lang="da-DK" altLang="da-DK" sz="1200" dirty="0" smtClean="0">
                <a:solidFill>
                  <a:schemeClr val="dk1"/>
                </a:solidFill>
                <a:latin typeface="Calibri"/>
                <a:ea typeface="Calibri"/>
                <a:cs typeface="Calibri"/>
                <a:sym typeface="Calibri"/>
              </a:rPr>
              <a:t> and </a:t>
            </a:r>
            <a:r>
              <a:rPr lang="da-DK" altLang="da-DK" sz="1200" dirty="0" err="1" smtClean="0">
                <a:solidFill>
                  <a:schemeClr val="dk1"/>
                </a:solidFill>
                <a:latin typeface="Calibri"/>
                <a:ea typeface="Calibri"/>
                <a:cs typeface="Calibri"/>
                <a:sym typeface="Calibri"/>
              </a:rPr>
              <a:t>compare</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development</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guests</a:t>
            </a:r>
            <a:r>
              <a:rPr lang="da-DK" altLang="da-DK" sz="1200" dirty="0" smtClean="0">
                <a:solidFill>
                  <a:schemeClr val="dk1"/>
                </a:solidFill>
                <a:latin typeface="Calibri"/>
                <a:ea typeface="Calibri"/>
                <a:cs typeface="Calibri"/>
                <a:sym typeface="Calibri"/>
              </a:rPr>
              <a:t> with the </a:t>
            </a:r>
            <a:r>
              <a:rPr lang="da-DK" altLang="da-DK" sz="1200" dirty="0" err="1" smtClean="0">
                <a:solidFill>
                  <a:schemeClr val="dk1"/>
                </a:solidFill>
                <a:latin typeface="Calibri"/>
                <a:ea typeface="Calibri"/>
                <a:cs typeface="Calibri"/>
                <a:sym typeface="Calibri"/>
              </a:rPr>
              <a:t>development</a:t>
            </a:r>
            <a:r>
              <a:rPr lang="da-DK" altLang="da-DK" sz="1200" dirty="0" smtClean="0">
                <a:solidFill>
                  <a:schemeClr val="dk1"/>
                </a:solidFill>
                <a:latin typeface="Calibri"/>
                <a:ea typeface="Calibri"/>
                <a:cs typeface="Calibri"/>
                <a:sym typeface="Calibri"/>
              </a:rPr>
              <a:t> in </a:t>
            </a:r>
            <a:r>
              <a:rPr lang="da-DK" altLang="da-DK" sz="1200" dirty="0" err="1" smtClean="0">
                <a:solidFill>
                  <a:schemeClr val="dk1"/>
                </a:solidFill>
                <a:latin typeface="Calibri"/>
                <a:ea typeface="Calibri"/>
                <a:cs typeface="Calibri"/>
                <a:sym typeface="Calibri"/>
              </a:rPr>
              <a:t>e.g</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flight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Accommodations</a:t>
            </a:r>
            <a:r>
              <a:rPr lang="da-DK" altLang="da-DK" sz="1200" b="0" i="0" u="none" strike="noStrike" cap="none" dirty="0" smtClean="0">
                <a:solidFill>
                  <a:schemeClr val="dk1"/>
                </a:solidFill>
                <a:latin typeface="Calibri"/>
                <a:ea typeface="Calibri"/>
                <a:cs typeface="Calibri"/>
                <a:sym typeface="Calibri"/>
              </a:rPr>
              <a:t> in the region have </a:t>
            </a:r>
            <a:r>
              <a:rPr lang="da-DK" altLang="da-DK" sz="1200" b="0" i="0" u="none" strike="noStrike" cap="none" dirty="0" err="1" smtClean="0">
                <a:solidFill>
                  <a:schemeClr val="dk1"/>
                </a:solidFill>
                <a:latin typeface="Calibri"/>
                <a:ea typeface="Calibri"/>
                <a:cs typeface="Calibri"/>
                <a:sym typeface="Calibri"/>
              </a:rPr>
              <a:t>registrered</a:t>
            </a:r>
            <a:r>
              <a:rPr lang="da-DK" altLang="da-DK" sz="1200" b="0" i="0" u="none" strike="noStrike" cap="none" dirty="0" smtClean="0">
                <a:solidFill>
                  <a:schemeClr val="dk1"/>
                </a:solidFill>
                <a:latin typeface="Calibri"/>
                <a:ea typeface="Calibri"/>
                <a:cs typeface="Calibri"/>
                <a:sym typeface="Calibri"/>
              </a:rPr>
              <a:t> 9.7 % more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in 2015</a:t>
            </a:r>
            <a:r>
              <a:rPr lang="da-DK" altLang="da-DK" sz="1200" b="0" i="0" u="none" strike="noStrike" cap="none" dirty="0">
                <a:solidFill>
                  <a:schemeClr val="dk1"/>
                </a:solidFill>
                <a:latin typeface="Calibri"/>
                <a:ea typeface="Calibri"/>
                <a:cs typeface="Calibri"/>
                <a:sym typeface="Calibri"/>
              </a:rPr>
              <a:t>. </a:t>
            </a:r>
            <a:r>
              <a:rPr lang="da-DK" altLang="da-DK" sz="1200" b="0" i="0" u="none" strike="noStrike" cap="none" dirty="0" smtClean="0">
                <a:solidFill>
                  <a:schemeClr val="dk1"/>
                </a:solidFill>
                <a:latin typeface="Calibri"/>
                <a:ea typeface="Calibri"/>
                <a:cs typeface="Calibri"/>
                <a:sym typeface="Calibri"/>
              </a:rPr>
              <a:t>As with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overnight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stays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this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is </a:t>
            </a:r>
            <a:r>
              <a:rPr lang="da-DK" altLang="da-DK" sz="1200" b="0" i="0" u="none" strike="noStrike" cap="none" dirty="0" err="1" smtClean="0">
                <a:solidFill>
                  <a:schemeClr val="dk1"/>
                </a:solidFill>
                <a:latin typeface="Calibri"/>
                <a:ea typeface="Calibri"/>
                <a:cs typeface="Calibri"/>
                <a:sym typeface="Calibri"/>
              </a:rPr>
              <a:t>attributed</a:t>
            </a:r>
            <a:r>
              <a:rPr lang="da-DK" altLang="da-DK" sz="1200" b="0" i="0" u="none" strike="noStrike" cap="none" dirty="0" smtClean="0">
                <a:solidFill>
                  <a:schemeClr val="dk1"/>
                </a:solidFill>
                <a:latin typeface="Calibri"/>
                <a:ea typeface="Calibri"/>
                <a:cs typeface="Calibri"/>
                <a:sym typeface="Calibri"/>
              </a:rPr>
              <a:t> to an </a:t>
            </a:r>
            <a:r>
              <a:rPr lang="da-DK" altLang="da-DK" sz="1200" b="0" i="0" u="none" strike="noStrike" cap="none" dirty="0" err="1" smtClean="0">
                <a:solidFill>
                  <a:schemeClr val="dk1"/>
                </a:solidFill>
                <a:latin typeface="Calibri"/>
                <a:ea typeface="Calibri"/>
                <a:cs typeface="Calibri"/>
                <a:sym typeface="Calibri"/>
              </a:rPr>
              <a:t>increase</a:t>
            </a:r>
            <a:r>
              <a:rPr lang="da-DK" altLang="da-DK" sz="1200" b="0" i="0" u="none" strike="noStrike" cap="none" dirty="0" smtClean="0">
                <a:solidFill>
                  <a:schemeClr val="dk1"/>
                </a:solidFill>
                <a:latin typeface="Calibri"/>
                <a:ea typeface="Calibri"/>
                <a:cs typeface="Calibri"/>
                <a:sym typeface="Calibri"/>
              </a:rPr>
              <a:t> of 16.1 %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residents. In total </a:t>
            </a: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is a </a:t>
            </a:r>
            <a:r>
              <a:rPr lang="da-DK" altLang="da-DK" sz="1200" b="0" i="0" u="none" strike="noStrike" cap="none" dirty="0" err="1" smtClean="0">
                <a:solidFill>
                  <a:schemeClr val="dk1"/>
                </a:solidFill>
                <a:latin typeface="Calibri"/>
                <a:ea typeface="Calibri"/>
                <a:cs typeface="Calibri"/>
                <a:sym typeface="Calibri"/>
              </a:rPr>
              <a:t>decrease</a:t>
            </a:r>
            <a:r>
              <a:rPr lang="da-DK" altLang="da-DK" sz="1200" b="0" i="0" u="none" strike="noStrike" cap="none" dirty="0" smtClean="0">
                <a:solidFill>
                  <a:schemeClr val="dk1"/>
                </a:solidFill>
                <a:latin typeface="Calibri"/>
                <a:ea typeface="Calibri"/>
                <a:cs typeface="Calibri"/>
                <a:sym typeface="Calibri"/>
              </a:rPr>
              <a:t> of -11,8 %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tourists</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p:txBody>
      </p:sp>
      <p:sp>
        <p:nvSpPr>
          <p:cNvPr id="125" name="Shape 12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NO. OF GUESTS IN ACCOMMODATIONS IN </a:t>
            </a:r>
            <a:r>
              <a:rPr lang="da-DK" altLang="da-DK" sz="2400" dirty="0" smtClean="0">
                <a:solidFill>
                  <a:srgbClr val="00B0F0"/>
                </a:solidFill>
                <a:latin typeface="Calibri"/>
                <a:ea typeface="Calibri"/>
                <a:cs typeface="Calibri"/>
                <a:sym typeface="Calibri"/>
              </a:rPr>
              <a:t>SOUTH REGION</a:t>
            </a:r>
            <a:endParaRPr lang="da-DK" altLang="da-DK" sz="2400" b="0" i="0" u="none" strike="noStrike" cap="none" dirty="0">
              <a:solidFill>
                <a:srgbClr val="00B0F0"/>
              </a:solidFill>
              <a:latin typeface="Calibri"/>
              <a:ea typeface="Calibri"/>
              <a:cs typeface="Calibri"/>
              <a:sym typeface="Calibri"/>
            </a:endParaRPr>
          </a:p>
        </p:txBody>
      </p:sp>
      <p:sp>
        <p:nvSpPr>
          <p:cNvPr id="126" name="Shape 126"/>
          <p:cNvSpPr txBox="1"/>
          <p:nvPr/>
        </p:nvSpPr>
        <p:spPr>
          <a:xfrm>
            <a:off x="8313232" y="2184086"/>
            <a:ext cx="1784496" cy="3918761"/>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100" b="0" i="0" u="none" strike="noStrike" cap="none" dirty="0" smtClean="0">
                <a:solidFill>
                  <a:schemeClr val="dk1"/>
                </a:solidFill>
                <a:latin typeface="Calibri"/>
                <a:ea typeface="Calibri"/>
                <a:cs typeface="Calibri"/>
                <a:sym typeface="Calibri"/>
              </a:rPr>
              <a:t>The </a:t>
            </a:r>
            <a:r>
              <a:rPr lang="da-DK" altLang="da-DK" sz="1100" b="0" i="0" u="none" strike="noStrike" cap="none" dirty="0" err="1" smtClean="0">
                <a:solidFill>
                  <a:schemeClr val="dk1"/>
                </a:solidFill>
                <a:latin typeface="Calibri"/>
                <a:ea typeface="Calibri"/>
                <a:cs typeface="Calibri"/>
                <a:sym typeface="Calibri"/>
              </a:rPr>
              <a:t>percentwise</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decrease</a:t>
            </a:r>
            <a:r>
              <a:rPr lang="da-DK" altLang="da-DK" sz="1100" b="0" i="0" u="none" strike="noStrike" cap="none" dirty="0" smtClean="0">
                <a:solidFill>
                  <a:schemeClr val="dk1"/>
                </a:solidFill>
                <a:latin typeface="Calibri"/>
                <a:ea typeface="Calibri"/>
                <a:cs typeface="Calibri"/>
                <a:sym typeface="Calibri"/>
              </a:rPr>
              <a:t> in the </a:t>
            </a:r>
            <a:r>
              <a:rPr lang="da-DK" altLang="da-DK" sz="1100" b="0" i="0" u="none" strike="noStrike" cap="none" dirty="0" err="1" smtClean="0">
                <a:solidFill>
                  <a:schemeClr val="dk1"/>
                </a:solidFill>
                <a:latin typeface="Calibri"/>
                <a:ea typeface="Calibri"/>
                <a:cs typeface="Calibri"/>
                <a:sym typeface="Calibri"/>
              </a:rPr>
              <a:t>number</a:t>
            </a:r>
            <a:r>
              <a:rPr lang="da-DK" altLang="da-DK" sz="1100" b="0" i="0" u="none" strike="noStrike" cap="none" dirty="0" smtClean="0">
                <a:solidFill>
                  <a:schemeClr val="dk1"/>
                </a:solidFill>
                <a:latin typeface="Calibri"/>
                <a:ea typeface="Calibri"/>
                <a:cs typeface="Calibri"/>
                <a:sym typeface="Calibri"/>
              </a:rPr>
              <a:t> of </a:t>
            </a:r>
            <a:r>
              <a:rPr lang="da-DK" altLang="da-DK" sz="1100" b="0" i="0" u="none" strike="noStrike" cap="none" dirty="0" err="1" smtClean="0">
                <a:solidFill>
                  <a:schemeClr val="dk1"/>
                </a:solidFill>
                <a:latin typeface="Calibri"/>
                <a:ea typeface="Calibri"/>
                <a:cs typeface="Calibri"/>
                <a:sym typeface="Calibri"/>
              </a:rPr>
              <a:t>tourists</a:t>
            </a:r>
            <a:r>
              <a:rPr lang="da-DK" altLang="da-DK" sz="1100" b="0" i="0" u="none" strike="noStrike" cap="none" dirty="0" smtClean="0">
                <a:solidFill>
                  <a:schemeClr val="dk1"/>
                </a:solidFill>
                <a:latin typeface="Calibri"/>
                <a:ea typeface="Calibri"/>
                <a:cs typeface="Calibri"/>
                <a:sym typeface="Calibri"/>
              </a:rPr>
              <a:t> is </a:t>
            </a:r>
            <a:r>
              <a:rPr lang="da-DK" altLang="da-DK" sz="1100" b="0" i="0" u="none" strike="noStrike" cap="none" dirty="0" err="1" smtClean="0">
                <a:solidFill>
                  <a:schemeClr val="dk1"/>
                </a:solidFill>
                <a:latin typeface="Calibri"/>
                <a:ea typeface="Calibri"/>
                <a:cs typeface="Calibri"/>
                <a:sym typeface="Calibri"/>
              </a:rPr>
              <a:t>bigger</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than</a:t>
            </a:r>
            <a:r>
              <a:rPr lang="da-DK" altLang="da-DK" sz="1100" b="0" i="0" u="none" strike="noStrike" cap="none" dirty="0" smtClean="0">
                <a:solidFill>
                  <a:schemeClr val="dk1"/>
                </a:solidFill>
                <a:latin typeface="Calibri"/>
                <a:ea typeface="Calibri"/>
                <a:cs typeface="Calibri"/>
                <a:sym typeface="Calibri"/>
              </a:rPr>
              <a:t> the </a:t>
            </a:r>
            <a:r>
              <a:rPr lang="da-DK" altLang="da-DK" sz="1100" b="0" i="0" u="none" strike="noStrike" cap="none" dirty="0" err="1" smtClean="0">
                <a:solidFill>
                  <a:schemeClr val="dk1"/>
                </a:solidFill>
                <a:latin typeface="Calibri"/>
                <a:ea typeface="Calibri"/>
                <a:cs typeface="Calibri"/>
                <a:sym typeface="Calibri"/>
              </a:rPr>
              <a:t>decrease</a:t>
            </a:r>
            <a:r>
              <a:rPr lang="da-DK" altLang="da-DK" sz="1100" b="0" i="0" u="none" strike="noStrike" cap="none" dirty="0" smtClean="0">
                <a:solidFill>
                  <a:schemeClr val="dk1"/>
                </a:solidFill>
                <a:latin typeface="Calibri"/>
                <a:ea typeface="Calibri"/>
                <a:cs typeface="Calibri"/>
                <a:sym typeface="Calibri"/>
              </a:rPr>
              <a:t> in the </a:t>
            </a:r>
            <a:r>
              <a:rPr lang="da-DK" altLang="da-DK" sz="1100" b="0" i="0" u="none" strike="noStrike" cap="none" dirty="0" err="1" smtClean="0">
                <a:solidFill>
                  <a:schemeClr val="dk1"/>
                </a:solidFill>
                <a:latin typeface="Calibri"/>
                <a:ea typeface="Calibri"/>
                <a:cs typeface="Calibri"/>
                <a:sym typeface="Calibri"/>
              </a:rPr>
              <a:t>number</a:t>
            </a:r>
            <a:r>
              <a:rPr lang="da-DK" altLang="da-DK" sz="1100" b="0" i="0" u="none" strike="noStrike" cap="none" dirty="0" smtClean="0">
                <a:solidFill>
                  <a:schemeClr val="dk1"/>
                </a:solidFill>
                <a:latin typeface="Calibri"/>
                <a:ea typeface="Calibri"/>
                <a:cs typeface="Calibri"/>
                <a:sym typeface="Calibri"/>
              </a:rPr>
              <a:t> of </a:t>
            </a:r>
            <a:r>
              <a:rPr lang="da-DK" altLang="da-DK" sz="1100" b="0" i="0" u="none" strike="noStrike" cap="none" dirty="0" err="1" smtClean="0">
                <a:solidFill>
                  <a:schemeClr val="dk1"/>
                </a:solidFill>
                <a:latin typeface="Calibri"/>
                <a:ea typeface="Calibri"/>
                <a:cs typeface="Calibri"/>
                <a:sym typeface="Calibri"/>
              </a:rPr>
              <a:t>tourist</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overnight</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stays</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which</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means</a:t>
            </a:r>
            <a:r>
              <a:rPr lang="da-DK" altLang="da-DK" sz="1100" b="0" i="0" u="none" strike="noStrike" cap="none" dirty="0" smtClean="0">
                <a:solidFill>
                  <a:schemeClr val="dk1"/>
                </a:solidFill>
                <a:latin typeface="Calibri"/>
                <a:ea typeface="Calibri"/>
                <a:cs typeface="Calibri"/>
                <a:sym typeface="Calibri"/>
              </a:rPr>
              <a:t> the average </a:t>
            </a:r>
            <a:r>
              <a:rPr lang="da-DK" altLang="da-DK" sz="1100" b="0" i="0" u="none" strike="noStrike" cap="none" dirty="0" err="1" smtClean="0">
                <a:solidFill>
                  <a:schemeClr val="dk1"/>
                </a:solidFill>
                <a:latin typeface="Calibri"/>
                <a:ea typeface="Calibri"/>
                <a:cs typeface="Calibri"/>
                <a:sym typeface="Calibri"/>
              </a:rPr>
              <a:t>tourist</a:t>
            </a:r>
            <a:r>
              <a:rPr lang="da-DK" altLang="da-DK" sz="1100" b="0" i="0" u="none" strike="noStrike" cap="none" dirty="0" smtClean="0">
                <a:solidFill>
                  <a:schemeClr val="dk1"/>
                </a:solidFill>
                <a:latin typeface="Calibri"/>
                <a:ea typeface="Calibri"/>
                <a:cs typeface="Calibri"/>
                <a:sym typeface="Calibri"/>
              </a:rPr>
              <a:t> in 2016 </a:t>
            </a:r>
            <a:r>
              <a:rPr lang="da-DK" altLang="da-DK" sz="1100" b="0" i="0" u="none" strike="noStrike" cap="none" dirty="0" err="1" smtClean="0">
                <a:solidFill>
                  <a:schemeClr val="dk1"/>
                </a:solidFill>
                <a:latin typeface="Calibri"/>
                <a:ea typeface="Calibri"/>
                <a:cs typeface="Calibri"/>
                <a:sym typeface="Calibri"/>
              </a:rPr>
              <a:t>stayed</a:t>
            </a:r>
            <a:r>
              <a:rPr lang="da-DK" altLang="da-DK" sz="1100" b="0" i="0" u="none" strike="noStrike" cap="none" dirty="0" smtClean="0">
                <a:solidFill>
                  <a:schemeClr val="dk1"/>
                </a:solidFill>
                <a:latin typeface="Calibri"/>
                <a:ea typeface="Calibri"/>
                <a:cs typeface="Calibri"/>
                <a:sym typeface="Calibri"/>
              </a:rPr>
              <a:t> more </a:t>
            </a:r>
            <a:r>
              <a:rPr lang="da-DK" altLang="da-DK" sz="1100" b="0" i="0" u="none" strike="noStrike" cap="none" dirty="0" err="1" smtClean="0">
                <a:solidFill>
                  <a:schemeClr val="dk1"/>
                </a:solidFill>
                <a:latin typeface="Calibri"/>
                <a:ea typeface="Calibri"/>
                <a:cs typeface="Calibri"/>
                <a:sym typeface="Calibri"/>
              </a:rPr>
              <a:t>nights</a:t>
            </a:r>
            <a:r>
              <a:rPr lang="da-DK" altLang="da-DK" sz="1100" b="0" i="0" u="none" strike="noStrike" cap="none" dirty="0" smtClean="0">
                <a:solidFill>
                  <a:schemeClr val="dk1"/>
                </a:solidFill>
                <a:latin typeface="Calibri"/>
                <a:ea typeface="Calibri"/>
                <a:cs typeface="Calibri"/>
                <a:sym typeface="Calibri"/>
              </a:rPr>
              <a:t> per </a:t>
            </a:r>
            <a:r>
              <a:rPr lang="da-DK" altLang="da-DK" sz="1100" b="0" i="0" u="none" strike="noStrike" cap="none" dirty="0" err="1" smtClean="0">
                <a:solidFill>
                  <a:schemeClr val="dk1"/>
                </a:solidFill>
                <a:latin typeface="Calibri"/>
                <a:ea typeface="Calibri"/>
                <a:cs typeface="Calibri"/>
                <a:sym typeface="Calibri"/>
              </a:rPr>
              <a:t>tourist</a:t>
            </a:r>
            <a:r>
              <a:rPr lang="da-DK" altLang="da-DK" sz="1100" b="0" i="0" u="none" strike="noStrike" cap="none" dirty="0" smtClean="0">
                <a:solidFill>
                  <a:schemeClr val="dk1"/>
                </a:solidFill>
                <a:latin typeface="Calibri"/>
                <a:ea typeface="Calibri"/>
                <a:cs typeface="Calibri"/>
                <a:sym typeface="Calibri"/>
              </a:rPr>
              <a:t> in </a:t>
            </a:r>
            <a:r>
              <a:rPr lang="da-DK" altLang="da-DK" sz="1100" b="0" i="0" u="none" strike="noStrike" cap="none" dirty="0" err="1" smtClean="0">
                <a:solidFill>
                  <a:schemeClr val="dk1"/>
                </a:solidFill>
                <a:latin typeface="Calibri"/>
                <a:ea typeface="Calibri"/>
                <a:cs typeface="Calibri"/>
                <a:sym typeface="Calibri"/>
              </a:rPr>
              <a:t>registered</a:t>
            </a:r>
            <a:r>
              <a:rPr lang="da-DK" altLang="da-DK" sz="1100"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accommodations</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than</a:t>
            </a:r>
            <a:r>
              <a:rPr lang="da-DK" altLang="da-DK" sz="1100" b="0" i="0" u="none" strike="noStrike" cap="none" dirty="0" smtClean="0">
                <a:solidFill>
                  <a:schemeClr val="dk1"/>
                </a:solidFill>
                <a:latin typeface="Calibri"/>
                <a:ea typeface="Calibri"/>
                <a:cs typeface="Calibri"/>
                <a:sym typeface="Calibri"/>
              </a:rPr>
              <a:t> in 2015. As the </a:t>
            </a:r>
            <a:r>
              <a:rPr lang="da-DK" altLang="da-DK" sz="1100" b="0" i="0" u="none" strike="noStrike" cap="none" dirty="0" err="1" smtClean="0">
                <a:solidFill>
                  <a:schemeClr val="dk1"/>
                </a:solidFill>
                <a:latin typeface="Calibri"/>
                <a:ea typeface="Calibri"/>
                <a:cs typeface="Calibri"/>
                <a:sym typeface="Calibri"/>
              </a:rPr>
              <a:t>number</a:t>
            </a:r>
            <a:r>
              <a:rPr lang="da-DK" altLang="da-DK" sz="1100" b="0" i="0" u="none" strike="noStrike" cap="none" dirty="0" smtClean="0">
                <a:solidFill>
                  <a:schemeClr val="dk1"/>
                </a:solidFill>
                <a:latin typeface="Calibri"/>
                <a:ea typeface="Calibri"/>
                <a:cs typeface="Calibri"/>
                <a:sym typeface="Calibri"/>
              </a:rPr>
              <a:t> of sold </a:t>
            </a:r>
            <a:r>
              <a:rPr lang="da-DK" altLang="da-DK" sz="1100" b="0" i="0" u="none" strike="noStrike" cap="none" dirty="0" err="1" smtClean="0">
                <a:solidFill>
                  <a:schemeClr val="dk1"/>
                </a:solidFill>
                <a:latin typeface="Calibri"/>
                <a:ea typeface="Calibri"/>
                <a:cs typeface="Calibri"/>
                <a:sym typeface="Calibri"/>
              </a:rPr>
              <a:t>tourist</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overnight</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stays</a:t>
            </a:r>
            <a:r>
              <a:rPr lang="da-DK" altLang="da-DK" sz="1100" b="0" i="0" u="none" strike="noStrike" cap="none" dirty="0" smtClean="0">
                <a:solidFill>
                  <a:schemeClr val="dk1"/>
                </a:solidFill>
                <a:latin typeface="Calibri"/>
                <a:ea typeface="Calibri"/>
                <a:cs typeface="Calibri"/>
                <a:sym typeface="Calibri"/>
              </a:rPr>
              <a:t> is </a:t>
            </a:r>
            <a:r>
              <a:rPr lang="da-DK" altLang="da-DK" sz="1100" b="0" i="0" u="none" strike="noStrike" cap="none" dirty="0" err="1" smtClean="0">
                <a:solidFill>
                  <a:schemeClr val="dk1"/>
                </a:solidFill>
                <a:latin typeface="Calibri"/>
                <a:ea typeface="Calibri"/>
                <a:cs typeface="Calibri"/>
                <a:sym typeface="Calibri"/>
              </a:rPr>
              <a:t>practically</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unchanged</a:t>
            </a:r>
            <a:r>
              <a:rPr lang="da-DK" altLang="da-DK" sz="1100" b="0" i="0" u="none" strike="noStrike" cap="none" dirty="0" smtClean="0">
                <a:solidFill>
                  <a:schemeClr val="dk1"/>
                </a:solidFill>
                <a:latin typeface="Calibri"/>
                <a:ea typeface="Calibri"/>
                <a:cs typeface="Calibri"/>
                <a:sym typeface="Calibri"/>
              </a:rPr>
              <a:t> in </a:t>
            </a:r>
            <a:r>
              <a:rPr lang="da-DK" altLang="da-DK" sz="1100" b="0" i="0" u="none" strike="noStrike" cap="none" dirty="0" err="1" smtClean="0">
                <a:solidFill>
                  <a:schemeClr val="dk1"/>
                </a:solidFill>
                <a:latin typeface="Calibri"/>
                <a:ea typeface="Calibri"/>
                <a:cs typeface="Calibri"/>
                <a:sym typeface="Calibri"/>
              </a:rPr>
              <a:t>comparison</a:t>
            </a:r>
            <a:r>
              <a:rPr lang="da-DK" altLang="da-DK" sz="1100" b="0" i="0" u="none" strike="noStrike" cap="none" dirty="0" smtClean="0">
                <a:solidFill>
                  <a:schemeClr val="dk1"/>
                </a:solidFill>
                <a:latin typeface="Calibri"/>
                <a:ea typeface="Calibri"/>
                <a:cs typeface="Calibri"/>
                <a:sym typeface="Calibri"/>
              </a:rPr>
              <a:t> to 2015 the </a:t>
            </a:r>
            <a:r>
              <a:rPr lang="da-DK" altLang="da-DK" sz="1100" b="0" i="0" u="none" strike="noStrike" cap="none" dirty="0" err="1" smtClean="0">
                <a:solidFill>
                  <a:schemeClr val="dk1"/>
                </a:solidFill>
                <a:latin typeface="Calibri"/>
                <a:ea typeface="Calibri"/>
                <a:cs typeface="Calibri"/>
                <a:sym typeface="Calibri"/>
              </a:rPr>
              <a:t>decreasing</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number</a:t>
            </a:r>
            <a:r>
              <a:rPr lang="da-DK" altLang="da-DK" sz="1100" b="0" i="0" u="none" strike="noStrike" cap="none" dirty="0" smtClean="0">
                <a:solidFill>
                  <a:schemeClr val="dk1"/>
                </a:solidFill>
                <a:latin typeface="Calibri"/>
                <a:ea typeface="Calibri"/>
                <a:cs typeface="Calibri"/>
                <a:sym typeface="Calibri"/>
              </a:rPr>
              <a:t> of </a:t>
            </a:r>
            <a:r>
              <a:rPr lang="da-DK" altLang="da-DK" sz="1100" b="0" i="0" u="none" strike="noStrike" cap="none" dirty="0" err="1" smtClean="0">
                <a:solidFill>
                  <a:schemeClr val="dk1"/>
                </a:solidFill>
                <a:latin typeface="Calibri"/>
                <a:ea typeface="Calibri"/>
                <a:cs typeface="Calibri"/>
                <a:sym typeface="Calibri"/>
              </a:rPr>
              <a:t>foreign</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tourists</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should</a:t>
            </a:r>
            <a:r>
              <a:rPr lang="da-DK" altLang="da-DK" sz="1100" b="0" i="0" u="none" strike="noStrike" cap="none" dirty="0" smtClean="0">
                <a:solidFill>
                  <a:schemeClr val="dk1"/>
                </a:solidFill>
                <a:latin typeface="Calibri"/>
                <a:ea typeface="Calibri"/>
                <a:cs typeface="Calibri"/>
                <a:sym typeface="Calibri"/>
              </a:rPr>
              <a:t> not </a:t>
            </a:r>
            <a:r>
              <a:rPr lang="da-DK" altLang="da-DK" sz="1100" b="0" i="0" u="none" strike="noStrike" cap="none" dirty="0" err="1" smtClean="0">
                <a:solidFill>
                  <a:schemeClr val="dk1"/>
                </a:solidFill>
                <a:latin typeface="Calibri"/>
                <a:ea typeface="Calibri"/>
                <a:cs typeface="Calibri"/>
                <a:sym typeface="Calibri"/>
              </a:rPr>
              <a:t>necessarily</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be</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interpreted</a:t>
            </a:r>
            <a:r>
              <a:rPr lang="da-DK" altLang="da-DK" sz="1100" b="0" i="0" u="none" strike="noStrike" cap="none" dirty="0" smtClean="0">
                <a:solidFill>
                  <a:schemeClr val="dk1"/>
                </a:solidFill>
                <a:latin typeface="Calibri"/>
                <a:ea typeface="Calibri"/>
                <a:cs typeface="Calibri"/>
                <a:sym typeface="Calibri"/>
              </a:rPr>
              <a:t> as a negative sign. Small </a:t>
            </a:r>
            <a:r>
              <a:rPr lang="da-DK" altLang="da-DK" sz="1100" b="0" i="0" u="none" strike="noStrike" cap="none" dirty="0" err="1" smtClean="0">
                <a:solidFill>
                  <a:schemeClr val="dk1"/>
                </a:solidFill>
                <a:latin typeface="Calibri"/>
                <a:ea typeface="Calibri"/>
                <a:cs typeface="Calibri"/>
                <a:sym typeface="Calibri"/>
              </a:rPr>
              <a:t>discrepancies</a:t>
            </a:r>
            <a:r>
              <a:rPr lang="da-DK" altLang="da-DK" sz="1100" b="0" i="0" u="none" strike="noStrike" cap="none" dirty="0" smtClean="0">
                <a:solidFill>
                  <a:schemeClr val="dk1"/>
                </a:solidFill>
                <a:latin typeface="Calibri"/>
                <a:ea typeface="Calibri"/>
                <a:cs typeface="Calibri"/>
                <a:sym typeface="Calibri"/>
              </a:rPr>
              <a:t> in the data show </a:t>
            </a:r>
            <a:r>
              <a:rPr lang="da-DK" altLang="da-DK" sz="1100" b="0" i="0" u="none" strike="noStrike" cap="none" dirty="0" err="1" smtClean="0">
                <a:solidFill>
                  <a:schemeClr val="dk1"/>
                </a:solidFill>
                <a:latin typeface="Calibri"/>
                <a:ea typeface="Calibri"/>
                <a:cs typeface="Calibri"/>
                <a:sym typeface="Calibri"/>
              </a:rPr>
              <a:t>that</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they</a:t>
            </a:r>
            <a:r>
              <a:rPr lang="da-DK" altLang="da-DK" sz="1100" b="0" i="0" u="none" strike="noStrike" cap="none" dirty="0" smtClean="0">
                <a:solidFill>
                  <a:schemeClr val="dk1"/>
                </a:solidFill>
                <a:latin typeface="Calibri"/>
                <a:ea typeface="Calibri"/>
                <a:cs typeface="Calibri"/>
                <a:sym typeface="Calibri"/>
              </a:rPr>
              <a:t> </a:t>
            </a:r>
            <a:r>
              <a:rPr lang="da-DK" altLang="da-DK" sz="1100" b="0" i="0" u="none" strike="noStrike" cap="none" dirty="0" err="1" smtClean="0">
                <a:solidFill>
                  <a:schemeClr val="dk1"/>
                </a:solidFill>
                <a:latin typeface="Calibri"/>
                <a:ea typeface="Calibri"/>
                <a:cs typeface="Calibri"/>
                <a:sym typeface="Calibri"/>
              </a:rPr>
              <a:t>are</a:t>
            </a:r>
            <a:r>
              <a:rPr lang="da-DK" altLang="da-DK" sz="1100" b="0" i="0" u="none" strike="noStrike" cap="none" dirty="0" smtClean="0">
                <a:solidFill>
                  <a:schemeClr val="dk1"/>
                </a:solidFill>
                <a:latin typeface="Calibri"/>
                <a:ea typeface="Calibri"/>
                <a:cs typeface="Calibri"/>
                <a:sym typeface="Calibri"/>
              </a:rPr>
              <a:t> not </a:t>
            </a:r>
            <a:r>
              <a:rPr lang="da-DK" altLang="da-DK" sz="1100" b="0" i="0" u="none" strike="noStrike" cap="none" dirty="0" err="1" smtClean="0">
                <a:solidFill>
                  <a:schemeClr val="dk1"/>
                </a:solidFill>
                <a:latin typeface="Calibri"/>
                <a:ea typeface="Calibri"/>
                <a:cs typeface="Calibri"/>
                <a:sym typeface="Calibri"/>
              </a:rPr>
              <a:t>complete</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p:txBody>
      </p:sp>
      <p:pic>
        <p:nvPicPr>
          <p:cNvPr id="127" name="Shape 127"/>
          <p:cNvPicPr preferRelativeResize="0"/>
          <p:nvPr/>
        </p:nvPicPr>
        <p:blipFill>
          <a:blip r:embed="rId3">
            <a:extLst>
              <a:ext uri="{28A0092B-C50C-407E-A947-70E740481C1C}">
                <a14:useLocalDpi xmlns:a14="http://schemas.microsoft.com/office/drawing/2010/main" val="0"/>
              </a:ext>
            </a:extLst>
          </a:blip>
          <a:stretch>
            <a:fillRect/>
          </a:stretch>
        </p:blipFill>
        <p:spPr>
          <a:xfrm>
            <a:off x="657406" y="2256516"/>
            <a:ext cx="7377368" cy="4307688"/>
          </a:xfrm>
          <a:prstGeom prst="rect">
            <a:avLst/>
          </a:prstGeom>
          <a:noFill/>
          <a:ln w="9525" cap="flat" cmpd="sng">
            <a:solidFill>
              <a:schemeClr val="dk1"/>
            </a:solidFill>
            <a:prstDash val="solid"/>
            <a:round/>
            <a:headEnd type="none" w="med" len="med"/>
            <a:tailEnd type="none" w="med" len="med"/>
          </a:ln>
        </p:spPr>
      </p:pic>
      <p:pic>
        <p:nvPicPr>
          <p:cNvPr id="128" name="Shape 12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518375" y="906625"/>
            <a:ext cx="9412500" cy="1687199"/>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occupancy</a:t>
            </a:r>
            <a:r>
              <a:rPr lang="da-DK" altLang="da-DK" sz="1200" b="0" i="0" u="none" strike="noStrike" cap="none" dirty="0" smtClean="0">
                <a:solidFill>
                  <a:schemeClr val="dk1"/>
                </a:solidFill>
                <a:latin typeface="Calibri"/>
                <a:ea typeface="Calibri"/>
                <a:cs typeface="Calibri"/>
                <a:sym typeface="Calibri"/>
              </a:rPr>
              <a:t> rate is a measure of </a:t>
            </a:r>
            <a:r>
              <a:rPr lang="da-DK" altLang="da-DK" sz="1200" b="0" i="0" u="none" strike="noStrike" cap="none" dirty="0" err="1" smtClean="0">
                <a:solidFill>
                  <a:schemeClr val="dk1"/>
                </a:solidFill>
                <a:latin typeface="Calibri"/>
                <a:ea typeface="Calibri"/>
                <a:cs typeface="Calibri"/>
                <a:sym typeface="Calibri"/>
              </a:rPr>
              <a:t>how</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big</a:t>
            </a:r>
            <a:r>
              <a:rPr lang="da-DK" altLang="da-DK" sz="1200" b="0" i="0" u="none" strike="noStrike" cap="none" dirty="0" smtClean="0">
                <a:solidFill>
                  <a:schemeClr val="dk1"/>
                </a:solidFill>
                <a:latin typeface="Calibri"/>
                <a:ea typeface="Calibri"/>
                <a:cs typeface="Calibri"/>
                <a:sym typeface="Calibri"/>
              </a:rPr>
              <a:t> a part of the total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available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rooms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use</a:t>
            </a:r>
            <a:r>
              <a:rPr lang="da-DK" altLang="da-DK" sz="1200" b="0" i="0" u="none" strike="noStrike" cap="none" dirty="0" smtClean="0">
                <a:solidFill>
                  <a:schemeClr val="dk1"/>
                </a:solidFill>
                <a:latin typeface="Calibri"/>
                <a:ea typeface="Calibri"/>
                <a:cs typeface="Calibri"/>
                <a:sym typeface="Calibri"/>
              </a:rPr>
              <a:t> on average </a:t>
            </a:r>
            <a:r>
              <a:rPr lang="da-DK" altLang="da-DK" sz="1200" b="0" i="0" u="none" strike="noStrike" cap="none" dirty="0" err="1" smtClean="0">
                <a:solidFill>
                  <a:schemeClr val="dk1"/>
                </a:solidFill>
                <a:latin typeface="Calibri"/>
                <a:ea typeface="Calibri"/>
                <a:cs typeface="Calibri"/>
                <a:sym typeface="Calibri"/>
              </a:rPr>
              <a:t>during</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period</a:t>
            </a:r>
            <a:r>
              <a:rPr lang="da-DK" altLang="da-DK" sz="1200" b="0" i="0" u="none" strike="noStrike" cap="none" dirty="0" smtClean="0">
                <a:solidFill>
                  <a:schemeClr val="dk1"/>
                </a:solidFill>
                <a:latin typeface="Calibri"/>
                <a:ea typeface="Calibri"/>
                <a:cs typeface="Calibri"/>
                <a:sym typeface="Calibri"/>
              </a:rPr>
              <a:t> of time.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lvl="0">
              <a:buClr>
                <a:schemeClr val="lt1"/>
              </a:buClr>
              <a:buSzPct val="25000"/>
            </a:pPr>
            <a:r>
              <a:rPr lang="da-DK" altLang="da-DK" sz="1200" dirty="0">
                <a:solidFill>
                  <a:schemeClr val="dk1"/>
                </a:solidFill>
                <a:latin typeface="Calibri"/>
                <a:ea typeface="Calibri"/>
                <a:cs typeface="Calibri"/>
                <a:sym typeface="Calibri"/>
              </a:rPr>
              <a:t>T</a:t>
            </a:r>
            <a:r>
              <a:rPr lang="da-DK" altLang="da-DK" sz="1200" b="0" i="0" u="none" strike="noStrike" cap="none" dirty="0" smtClean="0">
                <a:solidFill>
                  <a:schemeClr val="dk1"/>
                </a:solidFill>
                <a:latin typeface="Calibri"/>
                <a:ea typeface="Calibri"/>
                <a:cs typeface="Calibri"/>
                <a:sym typeface="Calibri"/>
              </a:rPr>
              <a:t>he diagram </a:t>
            </a:r>
            <a:r>
              <a:rPr lang="da-DK" altLang="da-DK" sz="1200" b="0" i="0" u="none" strike="noStrike" cap="none" dirty="0" err="1" smtClean="0">
                <a:solidFill>
                  <a:schemeClr val="dk1"/>
                </a:solidFill>
                <a:latin typeface="Calibri"/>
                <a:ea typeface="Calibri"/>
                <a:cs typeface="Calibri"/>
                <a:sym typeface="Calibri"/>
              </a:rPr>
              <a:t>below</a:t>
            </a:r>
            <a:r>
              <a:rPr lang="da-DK" altLang="da-DK" sz="1200" b="0" i="0" u="none" strike="noStrike" cap="none" dirty="0" smtClean="0">
                <a:solidFill>
                  <a:schemeClr val="dk1"/>
                </a:solidFill>
                <a:latin typeface="Calibri"/>
                <a:ea typeface="Calibri"/>
                <a:cs typeface="Calibri"/>
                <a:sym typeface="Calibri"/>
              </a:rPr>
              <a:t> </a:t>
            </a:r>
            <a:r>
              <a:rPr lang="da-DK" altLang="da-DK" sz="1200" dirty="0" smtClean="0">
                <a:solidFill>
                  <a:schemeClr val="dk1"/>
                </a:solidFill>
                <a:latin typeface="Calibri"/>
                <a:ea typeface="Calibri"/>
                <a:cs typeface="Calibri"/>
                <a:sym typeface="Calibri"/>
              </a:rPr>
              <a:t>displays the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overnight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stays</a:t>
            </a:r>
            <a:r>
              <a:rPr lang="da-DK" altLang="da-DK" sz="1200" dirty="0" smtClean="0">
                <a:solidFill>
                  <a:schemeClr val="dk1"/>
                </a:solidFill>
                <a:latin typeface="Calibri"/>
                <a:ea typeface="Calibri"/>
                <a:cs typeface="Calibri"/>
                <a:sym typeface="Calibri"/>
              </a:rPr>
              <a:t> as a </a:t>
            </a:r>
            <a:r>
              <a:rPr lang="da-DK" altLang="da-DK" sz="1200" dirty="0" err="1" smtClean="0">
                <a:solidFill>
                  <a:schemeClr val="dk1"/>
                </a:solidFill>
                <a:latin typeface="Calibri"/>
                <a:ea typeface="Calibri"/>
                <a:cs typeface="Calibri"/>
                <a:sym typeface="Calibri"/>
              </a:rPr>
              <a:t>significant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improvement</a:t>
            </a:r>
            <a:r>
              <a:rPr lang="da-DK" altLang="da-DK" sz="1200" dirty="0" smtClean="0">
                <a:solidFill>
                  <a:schemeClr val="dk1"/>
                </a:solidFill>
                <a:latin typeface="Calibri"/>
                <a:ea typeface="Calibri"/>
                <a:cs typeface="Calibri"/>
                <a:sym typeface="Calibri"/>
              </a:rPr>
              <a:t> of the </a:t>
            </a:r>
            <a:r>
              <a:rPr lang="da-DK" altLang="da-DK" sz="1200" dirty="0" err="1" smtClean="0">
                <a:solidFill>
                  <a:schemeClr val="dk1"/>
                </a:solidFill>
                <a:latin typeface="Calibri"/>
                <a:ea typeface="Calibri"/>
                <a:cs typeface="Calibri"/>
                <a:sym typeface="Calibri"/>
              </a:rPr>
              <a:t>occupancy</a:t>
            </a:r>
            <a:r>
              <a:rPr lang="da-DK" altLang="da-DK" sz="1200" dirty="0" smtClean="0">
                <a:solidFill>
                  <a:schemeClr val="dk1"/>
                </a:solidFill>
                <a:latin typeface="Calibri"/>
                <a:ea typeface="Calibri"/>
                <a:cs typeface="Calibri"/>
                <a:sym typeface="Calibri"/>
              </a:rPr>
              <a:t> rates </a:t>
            </a:r>
            <a:r>
              <a:rPr lang="da-DK" altLang="da-DK" sz="1200" dirty="0" err="1" smtClean="0">
                <a:solidFill>
                  <a:schemeClr val="dk1"/>
                </a:solidFill>
                <a:latin typeface="Calibri"/>
                <a:ea typeface="Calibri"/>
                <a:cs typeface="Calibri"/>
                <a:sym typeface="Calibri"/>
              </a:rPr>
              <a:t>especially</a:t>
            </a:r>
            <a:r>
              <a:rPr lang="da-DK" altLang="da-DK" sz="1200" dirty="0" smtClean="0">
                <a:solidFill>
                  <a:schemeClr val="dk1"/>
                </a:solidFill>
                <a:latin typeface="Calibri"/>
                <a:ea typeface="Calibri"/>
                <a:cs typeface="Calibri"/>
                <a:sym typeface="Calibri"/>
              </a:rPr>
              <a:t> in </a:t>
            </a:r>
            <a:r>
              <a:rPr lang="da-DK" altLang="da-DK" sz="1200" dirty="0" err="1" smtClean="0">
                <a:solidFill>
                  <a:schemeClr val="dk1"/>
                </a:solidFill>
                <a:latin typeface="Calibri"/>
                <a:ea typeface="Calibri"/>
                <a:cs typeface="Calibri"/>
                <a:sym typeface="Calibri"/>
              </a:rPr>
              <a:t>July</a:t>
            </a:r>
            <a:r>
              <a:rPr lang="da-DK" altLang="da-DK" sz="1200" dirty="0" smtClean="0">
                <a:solidFill>
                  <a:schemeClr val="dk1"/>
                </a:solidFill>
                <a:latin typeface="Calibri"/>
                <a:ea typeface="Calibri"/>
                <a:cs typeface="Calibri"/>
                <a:sym typeface="Calibri"/>
              </a:rPr>
              <a:t> and August, but in June as </a:t>
            </a:r>
            <a:r>
              <a:rPr lang="da-DK" altLang="da-DK" sz="1200" dirty="0" err="1" smtClean="0">
                <a:solidFill>
                  <a:schemeClr val="dk1"/>
                </a:solidFill>
                <a:latin typeface="Calibri"/>
                <a:ea typeface="Calibri"/>
                <a:cs typeface="Calibri"/>
                <a:sym typeface="Calibri"/>
              </a:rPr>
              <a:t>well</a:t>
            </a:r>
            <a:r>
              <a:rPr lang="da-DK" altLang="da-DK" sz="1200" dirty="0" smtClean="0">
                <a:solidFill>
                  <a:schemeClr val="dk1"/>
                </a:solidFill>
                <a:latin typeface="Calibri"/>
                <a:ea typeface="Calibri"/>
                <a:cs typeface="Calibri"/>
                <a:sym typeface="Calibri"/>
              </a:rPr>
              <a:t>. </a:t>
            </a:r>
            <a:r>
              <a:rPr lang="da-DK" altLang="da-DK" sz="1200" b="0" i="0" u="none" strike="noStrike" cap="none" dirty="0" smtClean="0">
                <a:solidFill>
                  <a:schemeClr val="dk1"/>
                </a:solidFill>
                <a:latin typeface="Calibri" panose="020F0502020204030204" pitchFamily="34" charset="0"/>
                <a:ea typeface="Calibri"/>
                <a:cs typeface="Calibri"/>
                <a:sym typeface="Calibri"/>
              </a:rPr>
              <a:t>2015 </a:t>
            </a:r>
            <a:r>
              <a:rPr lang="da-DK" altLang="da-DK" sz="1200" b="0" i="0" u="none" strike="noStrike" cap="none" dirty="0" err="1" smtClean="0">
                <a:solidFill>
                  <a:schemeClr val="dk1"/>
                </a:solidFill>
                <a:latin typeface="Calibri" panose="020F0502020204030204" pitchFamily="34" charset="0"/>
                <a:ea typeface="Calibri"/>
                <a:cs typeface="Calibri"/>
                <a:sym typeface="Calibri"/>
              </a:rPr>
              <a:t>saw</a:t>
            </a:r>
            <a:r>
              <a:rPr lang="da-DK" altLang="da-DK" sz="1200" b="0" i="0" u="none" strike="noStrike" cap="none" dirty="0" smtClean="0">
                <a:solidFill>
                  <a:schemeClr val="dk1"/>
                </a:solidFill>
                <a:latin typeface="Calibri" panose="020F0502020204030204" pitchFamily="34" charset="0"/>
                <a:ea typeface="Calibri"/>
                <a:cs typeface="Calibri"/>
                <a:sym typeface="Calibri"/>
              </a:rPr>
              <a:t> a </a:t>
            </a:r>
            <a:r>
              <a:rPr lang="en-US" sz="1200" dirty="0" smtClean="0">
                <a:latin typeface="Calibri" panose="020F0502020204030204" pitchFamily="34" charset="0"/>
              </a:rPr>
              <a:t>generally low </a:t>
            </a:r>
            <a:r>
              <a:rPr lang="en-US" sz="1200" dirty="0">
                <a:latin typeface="Calibri" panose="020F0502020204030204" pitchFamily="34" charset="0"/>
              </a:rPr>
              <a:t>occupancy of </a:t>
            </a:r>
            <a:r>
              <a:rPr lang="en-US" sz="1200" dirty="0" smtClean="0">
                <a:latin typeface="Calibri" panose="020F0502020204030204" pitchFamily="34" charset="0"/>
              </a:rPr>
              <a:t>21 % </a:t>
            </a:r>
            <a:r>
              <a:rPr lang="en-US" sz="1200" dirty="0">
                <a:latin typeface="Calibri" panose="020F0502020204030204" pitchFamily="34" charset="0"/>
              </a:rPr>
              <a:t>throughout the year with a slight fluctuation in the summer months</a:t>
            </a:r>
            <a:r>
              <a:rPr lang="en-US" sz="1200" dirty="0" smtClean="0">
                <a:latin typeface="Calibri" panose="020F0502020204030204" pitchFamily="34" charset="0"/>
              </a:rPr>
              <a:t>.</a:t>
            </a:r>
            <a:r>
              <a:rPr lang="da-DK" altLang="da-DK" sz="1200" b="0" i="0" u="none" strike="noStrike" cap="none" dirty="0" smtClean="0">
                <a:solidFill>
                  <a:schemeClr val="dk1"/>
                </a:solidFill>
                <a:latin typeface="Calibri"/>
                <a:ea typeface="Calibri"/>
                <a:cs typeface="Calibri"/>
                <a:sym typeface="Calibri"/>
              </a:rPr>
              <a:t> 2016 on the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hand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was</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good</a:t>
            </a:r>
            <a:r>
              <a:rPr lang="da-DK" altLang="da-DK" sz="1200" b="0" i="0" u="none" strike="noStrike" cap="none" dirty="0" smtClean="0">
                <a:solidFill>
                  <a:schemeClr val="dk1"/>
                </a:solidFill>
                <a:latin typeface="Calibri"/>
                <a:ea typeface="Calibri"/>
                <a:cs typeface="Calibri"/>
                <a:sym typeface="Calibri"/>
              </a:rPr>
              <a:t> summer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saw</a:t>
            </a:r>
            <a:r>
              <a:rPr lang="da-DK" altLang="da-DK" sz="1200" b="0" i="0" u="none" strike="noStrike" cap="none" dirty="0" smtClean="0">
                <a:solidFill>
                  <a:schemeClr val="dk1"/>
                </a:solidFill>
                <a:latin typeface="Calibri"/>
                <a:ea typeface="Calibri"/>
                <a:cs typeface="Calibri"/>
                <a:sym typeface="Calibri"/>
              </a:rPr>
              <a:t> an </a:t>
            </a:r>
            <a:r>
              <a:rPr lang="da-DK" altLang="da-DK" sz="1200" b="0" i="0" u="none" strike="noStrike" cap="none" dirty="0" err="1" smtClean="0">
                <a:solidFill>
                  <a:schemeClr val="dk1"/>
                </a:solidFill>
                <a:latin typeface="Calibri"/>
                <a:ea typeface="Calibri"/>
                <a:cs typeface="Calibri"/>
                <a:sym typeface="Calibri"/>
              </a:rPr>
              <a:t>improved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occupancy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though</a:t>
            </a:r>
            <a:r>
              <a:rPr lang="da-DK" altLang="da-DK" sz="1200" b="0" i="0" u="none" strike="noStrike" cap="none" dirty="0" smtClean="0">
                <a:solidFill>
                  <a:schemeClr val="dk1"/>
                </a:solidFill>
                <a:latin typeface="Calibri"/>
                <a:ea typeface="Calibri"/>
                <a:cs typeface="Calibri"/>
                <a:sym typeface="Calibri"/>
              </a:rPr>
              <a:t> it </a:t>
            </a:r>
            <a:r>
              <a:rPr lang="da-DK" altLang="da-DK" sz="1200" b="0" i="0" u="none" strike="noStrike" cap="none" dirty="0" err="1" smtClean="0">
                <a:solidFill>
                  <a:schemeClr val="dk1"/>
                </a:solidFill>
                <a:latin typeface="Calibri"/>
                <a:ea typeface="Calibri"/>
                <a:cs typeface="Calibri"/>
                <a:sym typeface="Calibri"/>
              </a:rPr>
              <a:t>remains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relatively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low</a:t>
            </a:r>
            <a:r>
              <a:rPr lang="da-DK" altLang="da-DK" sz="1200" b="0" i="0" u="none" strike="noStrike" cap="none" dirty="0" smtClean="0">
                <a:solidFill>
                  <a:schemeClr val="dk1"/>
                </a:solidFill>
                <a:latin typeface="Calibri"/>
                <a:ea typeface="Calibri"/>
                <a:cs typeface="Calibri"/>
                <a:sym typeface="Calibri"/>
              </a:rPr>
              <a:t> with an average of 25 % </a:t>
            </a:r>
            <a:r>
              <a:rPr lang="da-DK" altLang="da-DK" sz="1200" b="0" i="0" u="none" strike="noStrike" cap="none" dirty="0" err="1" smtClean="0">
                <a:solidFill>
                  <a:schemeClr val="dk1"/>
                </a:solidFill>
                <a:latin typeface="Calibri"/>
                <a:ea typeface="Calibri"/>
                <a:cs typeface="Calibri"/>
                <a:sym typeface="Calibri"/>
              </a:rPr>
              <a:t>seen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across</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year</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lvl="0">
              <a:buClr>
                <a:schemeClr val="lt1"/>
              </a:buClr>
              <a:buSzPct val="25000"/>
            </a:pPr>
            <a:r>
              <a:rPr lang="da-DK" altLang="da-DK" sz="1200" b="0" i="0" u="none" strike="noStrike" cap="none" dirty="0" smtClean="0">
                <a:solidFill>
                  <a:schemeClr val="dk1"/>
                </a:solidFill>
                <a:latin typeface="Calibri"/>
                <a:ea typeface="Calibri"/>
                <a:cs typeface="Calibri"/>
                <a:sym typeface="Calibri"/>
              </a:rPr>
              <a:t>As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seen</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previous</a:t>
            </a:r>
            <a:r>
              <a:rPr lang="da-DK" altLang="da-DK" sz="1200" b="0" i="0" u="none" strike="noStrike" cap="none" dirty="0" smtClean="0">
                <a:solidFill>
                  <a:schemeClr val="dk1"/>
                </a:solidFill>
                <a:latin typeface="Calibri"/>
                <a:ea typeface="Calibri"/>
                <a:cs typeface="Calibri"/>
                <a:sym typeface="Calibri"/>
              </a:rPr>
              <a:t> pages the positive </a:t>
            </a:r>
            <a:r>
              <a:rPr lang="da-DK" altLang="da-DK" sz="1200" b="0" i="0" u="none" strike="noStrike" cap="none" dirty="0" err="1" smtClean="0">
                <a:solidFill>
                  <a:schemeClr val="dk1"/>
                </a:solidFill>
                <a:latin typeface="Calibri"/>
                <a:ea typeface="Calibri"/>
                <a:cs typeface="Calibri"/>
                <a:sym typeface="Calibri"/>
              </a:rPr>
              <a:t>delvelopment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during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is </a:t>
            </a:r>
            <a:r>
              <a:rPr lang="da-DK" altLang="da-DK" sz="1200" b="0" i="0" u="none" strike="noStrike" cap="none" dirty="0" err="1" smtClean="0">
                <a:solidFill>
                  <a:schemeClr val="dk1"/>
                </a:solidFill>
                <a:latin typeface="Calibri"/>
                <a:ea typeface="Calibri"/>
                <a:cs typeface="Calibri"/>
                <a:sym typeface="Calibri"/>
              </a:rPr>
              <a:t>carried</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primarily</a:t>
            </a:r>
            <a:r>
              <a:rPr lang="da-DK" altLang="da-DK" sz="1200" dirty="0" smtClean="0">
                <a:solidFill>
                  <a:schemeClr val="dk1"/>
                </a:solidFill>
                <a:latin typeface="Calibri"/>
                <a:ea typeface="Calibri"/>
                <a:cs typeface="Calibri"/>
                <a:sym typeface="Calibri"/>
              </a:rPr>
              <a:t> by the </a:t>
            </a:r>
            <a:r>
              <a:rPr lang="da-DK" altLang="da-DK" sz="1200" dirty="0" err="1" smtClean="0">
                <a:solidFill>
                  <a:schemeClr val="dk1"/>
                </a:solidFill>
                <a:latin typeface="Calibri"/>
                <a:ea typeface="Calibri"/>
                <a:cs typeface="Calibri"/>
                <a:sym typeface="Calibri"/>
              </a:rPr>
              <a:t>home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market</a:t>
            </a:r>
            <a:r>
              <a:rPr lang="da-DK" altLang="da-DK" sz="1200" dirty="0" smtClean="0">
                <a:solidFill>
                  <a:schemeClr val="dk1"/>
                </a:solidFill>
                <a:latin typeface="Calibri"/>
                <a:ea typeface="Calibri"/>
                <a:cs typeface="Calibri"/>
                <a:sym typeface="Calibri"/>
              </a:rPr>
              <a:t>. Thus </a:t>
            </a:r>
            <a:r>
              <a:rPr lang="da-DK" altLang="da-DK" sz="1200" dirty="0" err="1" smtClean="0">
                <a:solidFill>
                  <a:schemeClr val="dk1"/>
                </a:solidFill>
                <a:latin typeface="Calibri"/>
                <a:ea typeface="Calibri"/>
                <a:cs typeface="Calibri"/>
                <a:sym typeface="Calibri"/>
              </a:rPr>
              <a:t>there</a:t>
            </a:r>
            <a:r>
              <a:rPr lang="da-DK" altLang="da-DK" sz="1200" dirty="0" smtClean="0">
                <a:solidFill>
                  <a:schemeClr val="dk1"/>
                </a:solidFill>
                <a:latin typeface="Calibri"/>
                <a:ea typeface="Calibri"/>
                <a:cs typeface="Calibri"/>
                <a:sym typeface="Calibri"/>
              </a:rPr>
              <a:t> is a </a:t>
            </a:r>
            <a:r>
              <a:rPr lang="en-US" sz="1200" dirty="0" smtClean="0">
                <a:latin typeface="Calibri" panose="020F0502020204030204" pitchFamily="34" charset="0"/>
              </a:rPr>
              <a:t>need </a:t>
            </a:r>
            <a:r>
              <a:rPr lang="en-US" sz="1200" dirty="0">
                <a:latin typeface="Calibri" panose="020F0502020204030204" pitchFamily="34" charset="0"/>
              </a:rPr>
              <a:t>for a focused effort to attract more overnight tourists to the region.</a:t>
            </a:r>
            <a:endParaRPr lang="da-DK" altLang="da-DK" sz="1200" b="0" i="0" u="none" strike="noStrike" cap="none" dirty="0">
              <a:solidFill>
                <a:schemeClr val="dk1"/>
              </a:solidFill>
              <a:latin typeface="Calibri" panose="020F0502020204030204" pitchFamily="34" charset="0"/>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400" b="0" i="0" u="none" strike="noStrike" cap="none" dirty="0">
              <a:solidFill>
                <a:schemeClr val="dk1"/>
              </a:solidFill>
              <a:latin typeface="Arial"/>
              <a:ea typeface="Arial"/>
              <a:cs typeface="Arial"/>
              <a:sym typeface="Arial"/>
            </a:endParaRPr>
          </a:p>
        </p:txBody>
      </p:sp>
      <p:sp>
        <p:nvSpPr>
          <p:cNvPr id="135" name="Shape 13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OCCUPANCY RATE IN ACCOMMODATIONS IN SOUTH REGION </a:t>
            </a:r>
            <a:endParaRPr lang="da-DK" altLang="da-DK" sz="2400" b="0" i="0" u="none" strike="noStrike" cap="none" dirty="0">
              <a:solidFill>
                <a:srgbClr val="00B0F0"/>
              </a:solidFill>
              <a:latin typeface="Calibri"/>
              <a:ea typeface="Calibri"/>
              <a:cs typeface="Calibri"/>
              <a:sym typeface="Calibri"/>
            </a:endParaRPr>
          </a:p>
        </p:txBody>
      </p:sp>
      <p:sp>
        <p:nvSpPr>
          <p:cNvPr id="136" name="Shape 136"/>
          <p:cNvSpPr txBox="1"/>
          <p:nvPr/>
        </p:nvSpPr>
        <p:spPr>
          <a:xfrm>
            <a:off x="6180398" y="2703847"/>
            <a:ext cx="3612527" cy="3512458"/>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Tourism</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development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rarely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happens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evenly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throughout</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year</a:t>
            </a:r>
            <a:r>
              <a:rPr lang="da-DK" altLang="da-DK" sz="1200" b="0" i="0" u="none" strike="noStrike" cap="none" dirty="0" smtClean="0">
                <a:solidFill>
                  <a:schemeClr val="dk1"/>
                </a:solidFill>
                <a:latin typeface="Calibri"/>
                <a:ea typeface="Calibri"/>
                <a:cs typeface="Calibri"/>
                <a:sym typeface="Calibri"/>
              </a:rPr>
              <a:t>, but </a:t>
            </a:r>
            <a:r>
              <a:rPr lang="da-DK" altLang="da-DK" sz="1200" b="0" i="0" u="none" strike="noStrike" cap="none" dirty="0" err="1" smtClean="0">
                <a:solidFill>
                  <a:schemeClr val="dk1"/>
                </a:solidFill>
                <a:latin typeface="Calibri"/>
                <a:ea typeface="Calibri"/>
                <a:cs typeface="Calibri"/>
                <a:sym typeface="Calibri"/>
              </a:rPr>
              <a:t>usually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begins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around</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when</a:t>
            </a:r>
            <a:r>
              <a:rPr lang="da-DK" altLang="da-DK" sz="1200" b="0" i="0" u="none" strike="noStrike" cap="none" dirty="0" smtClean="0">
                <a:solidFill>
                  <a:schemeClr val="dk1"/>
                </a:solidFill>
                <a:latin typeface="Calibri"/>
                <a:ea typeface="Calibri"/>
                <a:cs typeface="Calibri"/>
                <a:sym typeface="Calibri"/>
              </a:rPr>
              <a:t> the destination holds a </a:t>
            </a:r>
            <a:r>
              <a:rPr lang="da-DK" altLang="da-DK" sz="1200" b="0" i="0" u="none" strike="noStrike" cap="none" dirty="0" err="1" smtClean="0">
                <a:solidFill>
                  <a:schemeClr val="dk1"/>
                </a:solidFill>
                <a:latin typeface="Calibri"/>
                <a:ea typeface="Calibri"/>
                <a:cs typeface="Calibri"/>
                <a:sym typeface="Calibri"/>
              </a:rPr>
              <a:t>special</a:t>
            </a:r>
            <a:r>
              <a:rPr lang="da-DK" altLang="da-DK" sz="1200" b="0" i="0" u="none" strike="noStrike" cap="none" dirty="0" smtClean="0">
                <a:solidFill>
                  <a:schemeClr val="dk1"/>
                </a:solidFill>
                <a:latin typeface="Calibri"/>
                <a:ea typeface="Calibri"/>
                <a:cs typeface="Calibri"/>
                <a:sym typeface="Calibri"/>
              </a:rPr>
              <a:t> power position. To </a:t>
            </a:r>
            <a:r>
              <a:rPr lang="da-DK" altLang="da-DK" sz="1200" b="0" i="0" u="none" strike="noStrike" cap="none" dirty="0" err="1" smtClean="0">
                <a:solidFill>
                  <a:schemeClr val="dk1"/>
                </a:solidFill>
                <a:latin typeface="Calibri"/>
                <a:ea typeface="Calibri"/>
                <a:cs typeface="Calibri"/>
                <a:sym typeface="Calibri"/>
              </a:rPr>
              <a:t>ensure</a:t>
            </a:r>
            <a:r>
              <a:rPr lang="da-DK" altLang="da-DK" sz="1200" b="0" i="0" u="none" strike="noStrike" cap="none" dirty="0" smtClean="0">
                <a:solidFill>
                  <a:schemeClr val="dk1"/>
                </a:solidFill>
                <a:latin typeface="Calibri"/>
                <a:ea typeface="Calibri"/>
                <a:cs typeface="Calibri"/>
                <a:sym typeface="Calibri"/>
              </a:rPr>
              <a:t> a </a:t>
            </a:r>
            <a:r>
              <a:rPr lang="da-DK" altLang="da-DK" sz="1200" b="0" i="0" u="none" strike="noStrike" cap="none" dirty="0" err="1" smtClean="0">
                <a:solidFill>
                  <a:schemeClr val="dk1"/>
                </a:solidFill>
                <a:latin typeface="Calibri"/>
                <a:ea typeface="Calibri"/>
                <a:cs typeface="Calibri"/>
                <a:sym typeface="Calibri"/>
              </a:rPr>
              <a:t>better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occupancy</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profitability</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tourism</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infrastructure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work</a:t>
            </a:r>
            <a:r>
              <a:rPr lang="da-DK" altLang="da-DK" sz="1200" b="0" i="0" u="none" strike="noStrike" cap="none" dirty="0" smtClean="0">
                <a:solidFill>
                  <a:schemeClr val="dk1"/>
                </a:solidFill>
                <a:latin typeface="Calibri"/>
                <a:ea typeface="Calibri"/>
                <a:cs typeface="Calibri"/>
                <a:sym typeface="Calibri"/>
              </a:rPr>
              <a:t> must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done to </a:t>
            </a:r>
            <a:r>
              <a:rPr lang="da-DK" altLang="da-DK" sz="1200" b="0" i="0" u="none" strike="noStrike" cap="none" dirty="0" err="1" smtClean="0">
                <a:solidFill>
                  <a:schemeClr val="dk1"/>
                </a:solidFill>
                <a:latin typeface="Calibri"/>
                <a:ea typeface="Calibri"/>
                <a:cs typeface="Calibri"/>
                <a:sym typeface="Calibri"/>
              </a:rPr>
              <a:t>further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strengthen</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initiate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shoulder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seasons</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Alongside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sheep</a:t>
            </a:r>
            <a:r>
              <a:rPr lang="da-DK" altLang="da-DK" sz="1200" b="0" i="0" u="none" strike="noStrike" cap="none" dirty="0" smtClean="0">
                <a:solidFill>
                  <a:schemeClr val="dk1"/>
                </a:solidFill>
                <a:latin typeface="Calibri"/>
                <a:ea typeface="Calibri"/>
                <a:cs typeface="Calibri"/>
                <a:sym typeface="Calibri"/>
              </a:rPr>
              <a:t> holders, the </a:t>
            </a:r>
            <a:r>
              <a:rPr lang="da-DK" altLang="da-DK" sz="1200" b="0" i="0" u="none" strike="noStrike" cap="none" dirty="0" err="1" smtClean="0">
                <a:solidFill>
                  <a:schemeClr val="dk1"/>
                </a:solidFill>
                <a:latin typeface="Calibri"/>
                <a:ea typeface="Calibri"/>
                <a:cs typeface="Calibri"/>
                <a:sym typeface="Calibri"/>
              </a:rPr>
              <a:t>Kujalleq</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Municipality</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Icelandic</a:t>
            </a:r>
            <a:r>
              <a:rPr lang="da-DK" altLang="da-DK" sz="1200" b="0" i="0" u="none" strike="noStrike" cap="none" dirty="0" smtClean="0">
                <a:solidFill>
                  <a:schemeClr val="dk1"/>
                </a:solidFill>
                <a:latin typeface="Calibri"/>
                <a:ea typeface="Calibri"/>
                <a:cs typeface="Calibri"/>
                <a:sym typeface="Calibri"/>
              </a:rPr>
              <a:t> operators, Visit Greenland has </a:t>
            </a:r>
            <a:r>
              <a:rPr lang="da-DK" altLang="da-DK" sz="1200" b="0" i="0" u="none" strike="noStrike" cap="none" dirty="0" err="1" smtClean="0">
                <a:solidFill>
                  <a:schemeClr val="dk1"/>
                </a:solidFill>
                <a:latin typeface="Calibri"/>
                <a:ea typeface="Calibri"/>
                <a:cs typeface="Calibri"/>
                <a:sym typeface="Calibri"/>
              </a:rPr>
              <a:t>worked</a:t>
            </a:r>
            <a:r>
              <a:rPr lang="da-DK" altLang="da-DK" sz="1200" b="0" i="0" u="none" strike="noStrike" cap="none" dirty="0" smtClean="0">
                <a:solidFill>
                  <a:schemeClr val="dk1"/>
                </a:solidFill>
                <a:latin typeface="Calibri"/>
                <a:ea typeface="Calibri"/>
                <a:cs typeface="Calibri"/>
                <a:sym typeface="Calibri"/>
              </a:rPr>
              <a:t> with the </a:t>
            </a:r>
            <a:r>
              <a:rPr lang="da-DK" altLang="da-DK" sz="1200" b="0" i="0" u="none" strike="noStrike" cap="none" dirty="0" err="1" smtClean="0">
                <a:solidFill>
                  <a:schemeClr val="dk1"/>
                </a:solidFill>
                <a:latin typeface="Calibri"/>
                <a:ea typeface="Calibri"/>
                <a:cs typeface="Calibri"/>
                <a:sym typeface="Calibri"/>
              </a:rPr>
              <a:t>development</a:t>
            </a:r>
            <a:r>
              <a:rPr lang="da-DK" altLang="da-DK" sz="1200" b="0" i="0" u="none" strike="noStrike" cap="none" dirty="0" smtClean="0">
                <a:solidFill>
                  <a:schemeClr val="dk1"/>
                </a:solidFill>
                <a:latin typeface="Calibri"/>
                <a:ea typeface="Calibri"/>
                <a:cs typeface="Calibri"/>
                <a:sym typeface="Calibri"/>
              </a:rPr>
              <a:t> of farm </a:t>
            </a:r>
            <a:r>
              <a:rPr lang="da-DK" altLang="da-DK" sz="1200" b="0" i="0" u="none" strike="noStrike" cap="none" dirty="0" err="1" smtClean="0">
                <a:solidFill>
                  <a:schemeClr val="dk1"/>
                </a:solidFill>
                <a:latin typeface="Calibri"/>
                <a:ea typeface="Calibri"/>
                <a:cs typeface="Calibri"/>
                <a:sym typeface="Calibri"/>
              </a:rPr>
              <a:t>tourism</a:t>
            </a:r>
            <a:r>
              <a:rPr lang="da-DK" altLang="da-DK" sz="1200" b="0" i="0" u="none" strike="noStrike" cap="none" dirty="0" smtClean="0">
                <a:solidFill>
                  <a:schemeClr val="dk1"/>
                </a:solidFill>
                <a:latin typeface="Calibri"/>
                <a:ea typeface="Calibri"/>
                <a:cs typeface="Calibri"/>
                <a:sym typeface="Calibri"/>
              </a:rPr>
              <a:t>. South Greenland has a </a:t>
            </a:r>
            <a:r>
              <a:rPr lang="da-DK" altLang="da-DK" sz="1200" b="0" i="0" u="none" strike="noStrike" cap="none" dirty="0" err="1" smtClean="0">
                <a:solidFill>
                  <a:schemeClr val="dk1"/>
                </a:solidFill>
                <a:latin typeface="Calibri"/>
                <a:ea typeface="Calibri"/>
                <a:cs typeface="Calibri"/>
                <a:sym typeface="Calibri"/>
              </a:rPr>
              <a:t>unique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opportunity</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develop</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this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special</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product</a:t>
            </a:r>
            <a:r>
              <a:rPr lang="da-DK" altLang="da-DK" sz="1200" dirty="0" smtClean="0">
                <a:solidFill>
                  <a:schemeClr val="dk1"/>
                </a:solidFill>
                <a:latin typeface="Calibri"/>
                <a:ea typeface="Calibri"/>
                <a:cs typeface="Calibri"/>
                <a:sym typeface="Calibri"/>
              </a:rPr>
              <a:t>, and </a:t>
            </a:r>
            <a:r>
              <a:rPr lang="da-DK" altLang="da-DK" sz="1200" dirty="0" err="1" smtClean="0">
                <a:solidFill>
                  <a:schemeClr val="dk1"/>
                </a:solidFill>
                <a:latin typeface="Calibri"/>
                <a:ea typeface="Calibri"/>
                <a:cs typeface="Calibri"/>
                <a:sym typeface="Calibri"/>
              </a:rPr>
              <a:t>we</a:t>
            </a:r>
            <a:r>
              <a:rPr lang="da-DK" altLang="da-DK" sz="1200" dirty="0" smtClean="0">
                <a:solidFill>
                  <a:schemeClr val="dk1"/>
                </a:solidFill>
                <a:latin typeface="Calibri"/>
                <a:ea typeface="Calibri"/>
                <a:cs typeface="Calibri"/>
                <a:sym typeface="Calibri"/>
              </a:rPr>
              <a:t> know from </a:t>
            </a:r>
            <a:r>
              <a:rPr lang="da-DK" altLang="da-DK" sz="1200" dirty="0" err="1" smtClean="0">
                <a:solidFill>
                  <a:schemeClr val="dk1"/>
                </a:solidFill>
                <a:latin typeface="Calibri"/>
                <a:ea typeface="Calibri"/>
                <a:cs typeface="Calibri"/>
                <a:sym typeface="Calibri"/>
              </a:rPr>
              <a:t>Iceland</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that</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demand</a:t>
            </a:r>
            <a:r>
              <a:rPr lang="da-DK" altLang="da-DK" sz="1200" dirty="0" smtClean="0">
                <a:solidFill>
                  <a:schemeClr val="dk1"/>
                </a:solidFill>
                <a:latin typeface="Calibri"/>
                <a:ea typeface="Calibri"/>
                <a:cs typeface="Calibri"/>
                <a:sym typeface="Calibri"/>
              </a:rPr>
              <a:t> is </a:t>
            </a:r>
            <a:r>
              <a:rPr lang="da-DK" altLang="da-DK" sz="1200" dirty="0" err="1" smtClean="0">
                <a:solidFill>
                  <a:schemeClr val="dk1"/>
                </a:solidFill>
                <a:latin typeface="Calibri"/>
                <a:ea typeface="Calibri"/>
                <a:cs typeface="Calibri"/>
                <a:sym typeface="Calibri"/>
              </a:rPr>
              <a:t>there</a:t>
            </a:r>
            <a:r>
              <a:rPr lang="da-DK" altLang="da-DK" sz="1200" dirty="0" smtClean="0">
                <a:solidFill>
                  <a:schemeClr val="dk1"/>
                </a:solidFill>
                <a:latin typeface="Calibri"/>
                <a:ea typeface="Calibri"/>
                <a:cs typeface="Calibri"/>
                <a:sym typeface="Calibri"/>
              </a:rPr>
              <a:t>. </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lvl="0">
              <a:buClr>
                <a:schemeClr val="lt1"/>
              </a:buClr>
              <a:buSzPct val="25000"/>
            </a:pPr>
            <a:r>
              <a:rPr lang="da-DK" altLang="da-DK" sz="1200" dirty="0" err="1" smtClean="0">
                <a:latin typeface="Calibri" panose="020F0502020204030204" pitchFamily="34" charset="0"/>
              </a:rPr>
              <a:t>Furthermore</a:t>
            </a:r>
            <a:r>
              <a:rPr lang="da-DK" altLang="da-DK" sz="1200" dirty="0" smtClean="0">
                <a:latin typeface="Calibri" panose="020F0502020204030204" pitchFamily="34" charset="0"/>
              </a:rPr>
              <a:t> </a:t>
            </a:r>
            <a:r>
              <a:rPr lang="da-DK" altLang="da-DK" sz="1200" dirty="0" err="1">
                <a:latin typeface="Calibri" panose="020F0502020204030204" pitchFamily="34" charset="0"/>
              </a:rPr>
              <a:t>several</a:t>
            </a:r>
            <a:r>
              <a:rPr lang="da-DK" altLang="da-DK" sz="1200" dirty="0">
                <a:latin typeface="Calibri" panose="020F0502020204030204" pitchFamily="34" charset="0"/>
              </a:rPr>
              <a:t> operators in the </a:t>
            </a:r>
            <a:r>
              <a:rPr lang="da-DK" altLang="da-DK" sz="1200" dirty="0" err="1">
                <a:latin typeface="Calibri" panose="020F0502020204030204" pitchFamily="34" charset="0"/>
              </a:rPr>
              <a:t>area</a:t>
            </a:r>
            <a:r>
              <a:rPr lang="da-DK" altLang="da-DK" sz="1200" dirty="0">
                <a:latin typeface="Calibri" panose="020F0502020204030204" pitchFamily="34" charset="0"/>
              </a:rPr>
              <a:t> </a:t>
            </a:r>
            <a:r>
              <a:rPr lang="da-DK" altLang="da-DK" sz="1200" dirty="0" err="1">
                <a:latin typeface="Calibri" panose="020F0502020204030204" pitchFamily="34" charset="0"/>
              </a:rPr>
              <a:t>are</a:t>
            </a:r>
            <a:r>
              <a:rPr lang="da-DK" altLang="da-DK" sz="1200" dirty="0">
                <a:latin typeface="Calibri" panose="020F0502020204030204" pitchFamily="34" charset="0"/>
              </a:rPr>
              <a:t> </a:t>
            </a:r>
            <a:r>
              <a:rPr lang="da-DK" altLang="da-DK" sz="1200" dirty="0" err="1">
                <a:latin typeface="Calibri" panose="020F0502020204030204" pitchFamily="34" charset="0"/>
              </a:rPr>
              <a:t>launching</a:t>
            </a:r>
            <a:r>
              <a:rPr lang="da-DK" altLang="da-DK" sz="1200" dirty="0">
                <a:latin typeface="Calibri" panose="020F0502020204030204" pitchFamily="34" charset="0"/>
              </a:rPr>
              <a:t> </a:t>
            </a:r>
            <a:r>
              <a:rPr lang="da-DK" altLang="da-DK" sz="1200" dirty="0" err="1">
                <a:latin typeface="Calibri" panose="020F0502020204030204" pitchFamily="34" charset="0"/>
              </a:rPr>
              <a:t>wilderness</a:t>
            </a:r>
            <a:r>
              <a:rPr lang="da-DK" altLang="da-DK" sz="1200" dirty="0">
                <a:latin typeface="Calibri" panose="020F0502020204030204" pitchFamily="34" charset="0"/>
              </a:rPr>
              <a:t> camps </a:t>
            </a:r>
            <a:r>
              <a:rPr lang="da-DK" altLang="da-DK" sz="1200" dirty="0" err="1">
                <a:latin typeface="Calibri" panose="020F0502020204030204" pitchFamily="34" charset="0"/>
              </a:rPr>
              <a:t>using</a:t>
            </a:r>
            <a:r>
              <a:rPr lang="da-DK" altLang="da-DK" sz="1200" dirty="0">
                <a:latin typeface="Calibri" panose="020F0502020204030204" pitchFamily="34" charset="0"/>
              </a:rPr>
              <a:t> </a:t>
            </a:r>
            <a:r>
              <a:rPr lang="da-DK" altLang="da-DK" sz="1200" dirty="0" err="1">
                <a:latin typeface="Calibri" panose="020F0502020204030204" pitchFamily="34" charset="0"/>
              </a:rPr>
              <a:t>tents</a:t>
            </a:r>
            <a:r>
              <a:rPr lang="da-DK" altLang="da-DK" sz="1200" dirty="0">
                <a:latin typeface="Calibri" panose="020F0502020204030204" pitchFamily="34" charset="0"/>
              </a:rPr>
              <a:t> and </a:t>
            </a:r>
            <a:r>
              <a:rPr lang="da-DK" altLang="da-DK" sz="1200" dirty="0" err="1">
                <a:latin typeface="Calibri" panose="020F0502020204030204" pitchFamily="34" charset="0"/>
              </a:rPr>
              <a:t>cabins</a:t>
            </a:r>
            <a:r>
              <a:rPr lang="da-DK" altLang="da-DK" sz="1200" dirty="0">
                <a:latin typeface="Calibri" panose="020F0502020204030204" pitchFamily="34" charset="0"/>
              </a:rPr>
              <a:t>. </a:t>
            </a:r>
            <a:r>
              <a:rPr lang="da-DK" altLang="da-DK" sz="1200" dirty="0" err="1">
                <a:latin typeface="Calibri" panose="020F0502020204030204" pitchFamily="34" charset="0"/>
              </a:rPr>
              <a:t>They</a:t>
            </a:r>
            <a:r>
              <a:rPr lang="da-DK" altLang="da-DK" sz="1200" dirty="0">
                <a:latin typeface="Calibri" panose="020F0502020204030204" pitchFamily="34" charset="0"/>
              </a:rPr>
              <a:t> </a:t>
            </a:r>
            <a:r>
              <a:rPr lang="da-DK" altLang="da-DK" sz="1200" dirty="0" err="1">
                <a:latin typeface="Calibri" panose="020F0502020204030204" pitchFamily="34" charset="0"/>
              </a:rPr>
              <a:t>make</a:t>
            </a:r>
            <a:r>
              <a:rPr lang="da-DK" altLang="da-DK" sz="1200" dirty="0">
                <a:latin typeface="Calibri" panose="020F0502020204030204" pitchFamily="34" charset="0"/>
              </a:rPr>
              <a:t> up new types of </a:t>
            </a:r>
            <a:r>
              <a:rPr lang="da-DK" altLang="da-DK" sz="1200" dirty="0" err="1">
                <a:latin typeface="Calibri" panose="020F0502020204030204" pitchFamily="34" charset="0"/>
              </a:rPr>
              <a:t>accommodations</a:t>
            </a:r>
            <a:r>
              <a:rPr lang="da-DK" altLang="da-DK" sz="1200" dirty="0">
                <a:latin typeface="Calibri" panose="020F0502020204030204" pitchFamily="34" charset="0"/>
              </a:rPr>
              <a:t> </a:t>
            </a:r>
            <a:r>
              <a:rPr lang="da-DK" altLang="da-DK" sz="1200" dirty="0" err="1">
                <a:latin typeface="Calibri" panose="020F0502020204030204" pitchFamily="34" charset="0"/>
              </a:rPr>
              <a:t>that</a:t>
            </a:r>
            <a:r>
              <a:rPr lang="da-DK" altLang="da-DK" sz="1200" dirty="0">
                <a:latin typeface="Calibri" panose="020F0502020204030204" pitchFamily="34" charset="0"/>
              </a:rPr>
              <a:t> </a:t>
            </a:r>
            <a:r>
              <a:rPr lang="da-DK" altLang="da-DK" sz="1200" dirty="0" err="1">
                <a:latin typeface="Calibri" panose="020F0502020204030204" pitchFamily="34" charset="0"/>
              </a:rPr>
              <a:t>extend</a:t>
            </a:r>
            <a:r>
              <a:rPr lang="da-DK" altLang="da-DK" sz="1200" dirty="0">
                <a:latin typeface="Calibri" panose="020F0502020204030204" pitchFamily="34" charset="0"/>
              </a:rPr>
              <a:t> the </a:t>
            </a:r>
            <a:r>
              <a:rPr lang="da-DK" altLang="da-DK" sz="1200" dirty="0" err="1">
                <a:latin typeface="Calibri" panose="020F0502020204030204" pitchFamily="34" charset="0"/>
              </a:rPr>
              <a:t>palette</a:t>
            </a:r>
            <a:r>
              <a:rPr lang="da-DK" altLang="da-DK" sz="1200" dirty="0">
                <a:latin typeface="Calibri" panose="020F0502020204030204" pitchFamily="34" charset="0"/>
              </a:rPr>
              <a:t> of </a:t>
            </a:r>
            <a:r>
              <a:rPr lang="da-DK" altLang="da-DK" sz="1200" dirty="0" smtClean="0">
                <a:latin typeface="Calibri" panose="020F0502020204030204" pitchFamily="34" charset="0"/>
              </a:rPr>
              <a:t>options for </a:t>
            </a:r>
            <a:r>
              <a:rPr lang="da-DK" altLang="da-DK" sz="1200" dirty="0" err="1" smtClean="0">
                <a:latin typeface="Calibri" panose="020F0502020204030204" pitchFamily="34" charset="0"/>
              </a:rPr>
              <a:t>overnight</a:t>
            </a:r>
            <a:r>
              <a:rPr lang="da-DK" altLang="da-DK" sz="1200" dirty="0" smtClean="0">
                <a:latin typeface="Calibri" panose="020F0502020204030204" pitchFamily="34" charset="0"/>
              </a:rPr>
              <a:t> </a:t>
            </a:r>
            <a:r>
              <a:rPr lang="da-DK" altLang="da-DK" sz="1200" dirty="0" err="1" smtClean="0">
                <a:latin typeface="Calibri" panose="020F0502020204030204" pitchFamily="34" charset="0"/>
              </a:rPr>
              <a:t>stays</a:t>
            </a:r>
            <a:r>
              <a:rPr lang="da-DK" altLang="da-DK" sz="1200" dirty="0" smtClean="0">
                <a:latin typeface="Calibri" panose="020F0502020204030204" pitchFamily="34" charset="0"/>
              </a:rPr>
              <a:t> </a:t>
            </a:r>
            <a:r>
              <a:rPr lang="da-DK" altLang="da-DK" sz="1200" dirty="0">
                <a:latin typeface="Calibri" panose="020F0502020204030204" pitchFamily="34" charset="0"/>
              </a:rPr>
              <a:t>and </a:t>
            </a:r>
            <a:r>
              <a:rPr lang="da-DK" altLang="da-DK" sz="1200" dirty="0" err="1">
                <a:latin typeface="Calibri" panose="020F0502020204030204" pitchFamily="34" charset="0"/>
              </a:rPr>
              <a:t>seem</a:t>
            </a:r>
            <a:r>
              <a:rPr lang="da-DK" altLang="da-DK" sz="1200" dirty="0">
                <a:latin typeface="Calibri" panose="020F0502020204030204" pitchFamily="34" charset="0"/>
              </a:rPr>
              <a:t> to </a:t>
            </a:r>
            <a:r>
              <a:rPr lang="da-DK" altLang="da-DK" sz="1200" dirty="0" err="1">
                <a:latin typeface="Calibri" panose="020F0502020204030204" pitchFamily="34" charset="0"/>
              </a:rPr>
              <a:t>increase</a:t>
            </a:r>
            <a:r>
              <a:rPr lang="da-DK" altLang="da-DK" sz="1200" dirty="0">
                <a:latin typeface="Calibri" panose="020F0502020204030204" pitchFamily="34" charset="0"/>
              </a:rPr>
              <a:t> the </a:t>
            </a:r>
            <a:r>
              <a:rPr lang="da-DK" altLang="da-DK" sz="1200" dirty="0" err="1">
                <a:latin typeface="Calibri" panose="020F0502020204030204" pitchFamily="34" charset="0"/>
              </a:rPr>
              <a:t>market</a:t>
            </a:r>
            <a:r>
              <a:rPr lang="da-DK" altLang="da-DK" sz="1200" dirty="0">
                <a:latin typeface="Calibri" panose="020F0502020204030204" pitchFamily="34" charset="0"/>
              </a:rPr>
              <a:t>.</a:t>
            </a:r>
            <a:endParaRPr sz="1200" b="0" i="0" u="none" strike="noStrike" cap="none" dirty="0">
              <a:solidFill>
                <a:schemeClr val="dk1"/>
              </a:solidFill>
              <a:latin typeface="Calibri" panose="020F0502020204030204" pitchFamily="34" charset="0"/>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400" b="0" i="0" u="none" strike="noStrike" cap="none" dirty="0">
              <a:solidFill>
                <a:schemeClr val="dk1"/>
              </a:solidFill>
              <a:latin typeface="Arial"/>
              <a:ea typeface="Arial"/>
              <a:cs typeface="Arial"/>
              <a:sym typeface="Arial"/>
            </a:endParaRPr>
          </a:p>
        </p:txBody>
      </p:sp>
      <p:pic>
        <p:nvPicPr>
          <p:cNvPr id="137" name="Shape 137"/>
          <p:cNvPicPr preferRelativeResize="0"/>
          <p:nvPr/>
        </p:nvPicPr>
        <p:blipFill>
          <a:blip r:embed="rId3">
            <a:extLst>
              <a:ext uri="{28A0092B-C50C-407E-A947-70E740481C1C}">
                <a14:useLocalDpi xmlns:a14="http://schemas.microsoft.com/office/drawing/2010/main" val="0"/>
              </a:ext>
            </a:extLst>
          </a:blip>
          <a:stretch>
            <a:fillRect/>
          </a:stretch>
        </p:blipFill>
        <p:spPr>
          <a:xfrm>
            <a:off x="625550" y="2795110"/>
            <a:ext cx="5185314" cy="3688336"/>
          </a:xfrm>
          <a:prstGeom prst="rect">
            <a:avLst/>
          </a:prstGeom>
          <a:noFill/>
          <a:ln w="9525" cap="flat" cmpd="sng">
            <a:solidFill>
              <a:schemeClr val="dk1"/>
            </a:solidFill>
            <a:prstDash val="solid"/>
            <a:round/>
            <a:headEnd type="none" w="med" len="med"/>
            <a:tailEnd type="none" w="med" len="med"/>
          </a:ln>
        </p:spPr>
      </p:pic>
      <p:pic>
        <p:nvPicPr>
          <p:cNvPr id="138" name="Shape 13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518366" y="1061998"/>
            <a:ext cx="9412442" cy="2492990"/>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2016 </a:t>
            </a:r>
            <a:r>
              <a:rPr lang="da-DK" altLang="da-DK" sz="1200" b="0" i="0" u="none" strike="noStrike" cap="none" dirty="0" err="1" smtClean="0">
                <a:solidFill>
                  <a:schemeClr val="dk1"/>
                </a:solidFill>
                <a:latin typeface="Calibri"/>
                <a:ea typeface="Calibri"/>
                <a:cs typeface="Calibri"/>
                <a:sym typeface="Calibri"/>
              </a:rPr>
              <a:t>saw</a:t>
            </a:r>
            <a:r>
              <a:rPr lang="da-DK" altLang="da-DK" sz="1200" b="0" i="0" u="none" strike="noStrike" cap="none" dirty="0" smtClean="0">
                <a:solidFill>
                  <a:schemeClr val="dk1"/>
                </a:solidFill>
                <a:latin typeface="Calibri"/>
                <a:ea typeface="Calibri"/>
                <a:cs typeface="Calibri"/>
                <a:sym typeface="Calibri"/>
              </a:rPr>
              <a:t> a 3.2 % </a:t>
            </a:r>
            <a:r>
              <a:rPr lang="da-DK" altLang="da-DK" sz="1200" b="0" i="0" u="none" strike="noStrike" cap="none" dirty="0" err="1" smtClean="0">
                <a:solidFill>
                  <a:schemeClr val="dk1"/>
                </a:solidFill>
                <a:latin typeface="Calibri"/>
                <a:ea typeface="Calibri"/>
                <a:cs typeface="Calibri"/>
                <a:sym typeface="Calibri"/>
              </a:rPr>
              <a:t>decrease</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in Greenland </a:t>
            </a:r>
            <a:r>
              <a:rPr lang="da-DK" altLang="da-DK" sz="1200" b="0" i="0" u="none" strike="noStrike" cap="none" dirty="0" err="1" smtClean="0">
                <a:solidFill>
                  <a:schemeClr val="dk1"/>
                </a:solidFill>
                <a:latin typeface="Calibri"/>
                <a:ea typeface="Calibri"/>
                <a:cs typeface="Calibri"/>
                <a:sym typeface="Calibri"/>
              </a:rPr>
              <a:t>compared</a:t>
            </a:r>
            <a:r>
              <a:rPr lang="da-DK" altLang="da-DK" sz="1200" b="0" i="0" u="none" strike="noStrike" cap="none" dirty="0" smtClean="0">
                <a:solidFill>
                  <a:schemeClr val="dk1"/>
                </a:solidFill>
                <a:latin typeface="Calibri"/>
                <a:ea typeface="Calibri"/>
                <a:cs typeface="Calibri"/>
                <a:sym typeface="Calibri"/>
              </a:rPr>
              <a:t> to 2015. </a:t>
            </a:r>
            <a:r>
              <a:rPr lang="da-DK" altLang="da-DK" sz="1200" b="0" i="0" u="none" strike="noStrike" cap="none" dirty="0" err="1" smtClean="0">
                <a:solidFill>
                  <a:schemeClr val="dk1"/>
                </a:solidFill>
                <a:latin typeface="Calibri"/>
                <a:ea typeface="Calibri"/>
                <a:cs typeface="Calibri"/>
                <a:sym typeface="Calibri"/>
              </a:rPr>
              <a:t>However</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called</a:t>
            </a:r>
            <a:r>
              <a:rPr lang="da-DK" altLang="da-DK" sz="1200" b="0" i="0" u="none" strike="noStrike" cap="none" dirty="0" smtClean="0">
                <a:solidFill>
                  <a:schemeClr val="dk1"/>
                </a:solidFill>
                <a:latin typeface="Calibri"/>
                <a:ea typeface="Calibri"/>
                <a:cs typeface="Calibri"/>
                <a:sym typeface="Calibri"/>
              </a:rPr>
              <a:t> on more ports </a:t>
            </a:r>
            <a:r>
              <a:rPr lang="da-DK" altLang="da-DK" sz="1200" b="0" i="0" u="none" strike="noStrike" cap="none" dirty="0" err="1" smtClean="0">
                <a:solidFill>
                  <a:schemeClr val="dk1"/>
                </a:solidFill>
                <a:latin typeface="Calibri"/>
                <a:ea typeface="Calibri"/>
                <a:cs typeface="Calibri"/>
                <a:sym typeface="Calibri"/>
              </a:rPr>
              <a:t>than</a:t>
            </a:r>
            <a:r>
              <a:rPr lang="da-DK" altLang="da-DK" sz="1200" b="0" i="0" u="none" strike="noStrike" cap="none" dirty="0" smtClean="0">
                <a:solidFill>
                  <a:schemeClr val="dk1"/>
                </a:solidFill>
                <a:latin typeface="Calibri"/>
                <a:ea typeface="Calibri"/>
                <a:cs typeface="Calibri"/>
                <a:sym typeface="Calibri"/>
              </a:rPr>
              <a:t> in 2015, so in </a:t>
            </a:r>
            <a:r>
              <a:rPr lang="da-DK" altLang="da-DK" sz="1200" b="0" i="0" u="none" strike="noStrike" cap="none" dirty="0" err="1" smtClean="0">
                <a:solidFill>
                  <a:schemeClr val="dk1"/>
                </a:solidFill>
                <a:latin typeface="Calibri"/>
                <a:ea typeface="Calibri"/>
                <a:cs typeface="Calibri"/>
                <a:sym typeface="Calibri"/>
              </a:rPr>
              <a:t>actuality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has </a:t>
            </a:r>
            <a:r>
              <a:rPr lang="da-DK" altLang="da-DK" sz="1200" b="0" i="0" u="none" strike="noStrike" cap="none" dirty="0" err="1" smtClean="0">
                <a:solidFill>
                  <a:schemeClr val="dk1"/>
                </a:solidFill>
                <a:latin typeface="Calibri"/>
                <a:ea typeface="Calibri"/>
                <a:cs typeface="Calibri"/>
                <a:sym typeface="Calibri"/>
              </a:rPr>
              <a:t>been</a:t>
            </a:r>
            <a:r>
              <a:rPr lang="da-DK" altLang="da-DK" sz="1200" b="0" i="0" u="none" strike="noStrike" cap="none" dirty="0" smtClean="0">
                <a:solidFill>
                  <a:schemeClr val="dk1"/>
                </a:solidFill>
                <a:latin typeface="Calibri"/>
                <a:ea typeface="Calibri"/>
                <a:cs typeface="Calibri"/>
                <a:sym typeface="Calibri"/>
              </a:rPr>
              <a:t> an </a:t>
            </a:r>
            <a:r>
              <a:rPr lang="da-DK" altLang="da-DK" sz="1200" b="0" i="0" u="none" strike="noStrike" cap="none" dirty="0" err="1" smtClean="0">
                <a:solidFill>
                  <a:schemeClr val="dk1"/>
                </a:solidFill>
                <a:latin typeface="Calibri"/>
                <a:ea typeface="Calibri"/>
                <a:cs typeface="Calibri"/>
                <a:sym typeface="Calibri"/>
              </a:rPr>
              <a:t>increase</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the destinations in Greenland in 2016 </a:t>
            </a:r>
            <a:r>
              <a:rPr lang="da-DK" altLang="da-DK" sz="1200" b="0" i="0" u="none" strike="noStrike" cap="none" dirty="0" err="1" smtClean="0">
                <a:solidFill>
                  <a:schemeClr val="dk1"/>
                </a:solidFill>
                <a:latin typeface="Calibri"/>
                <a:ea typeface="Calibri"/>
                <a:cs typeface="Calibri"/>
                <a:sym typeface="Calibri"/>
              </a:rPr>
              <a:t>compared</a:t>
            </a:r>
            <a:r>
              <a:rPr lang="da-DK" altLang="da-DK" sz="1200" b="0" i="0" u="none" strike="noStrike" cap="none" dirty="0" smtClean="0">
                <a:solidFill>
                  <a:schemeClr val="dk1"/>
                </a:solidFill>
                <a:latin typeface="Calibri"/>
                <a:ea typeface="Calibri"/>
                <a:cs typeface="Calibri"/>
                <a:sym typeface="Calibri"/>
              </a:rPr>
              <a:t> to 2015. In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words</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each</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ship</a:t>
            </a:r>
            <a:r>
              <a:rPr lang="da-DK" altLang="da-DK" sz="1200" dirty="0" smtClean="0">
                <a:solidFill>
                  <a:schemeClr val="dk1"/>
                </a:solidFill>
                <a:latin typeface="Calibri"/>
                <a:ea typeface="Calibri"/>
                <a:cs typeface="Calibri"/>
                <a:sym typeface="Calibri"/>
              </a:rPr>
              <a:t> has had more </a:t>
            </a:r>
            <a:r>
              <a:rPr lang="da-DK" altLang="da-DK" sz="1200" dirty="0" err="1" smtClean="0">
                <a:solidFill>
                  <a:schemeClr val="dk1"/>
                </a:solidFill>
                <a:latin typeface="Calibri"/>
                <a:ea typeface="Calibri"/>
                <a:cs typeface="Calibri"/>
                <a:sym typeface="Calibri"/>
              </a:rPr>
              <a:t>calls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year</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before</a:t>
            </a:r>
            <a:r>
              <a:rPr lang="da-DK" altLang="da-DK" sz="1200" dirty="0" smtClean="0">
                <a:solidFill>
                  <a:schemeClr val="dk1"/>
                </a:solidFill>
                <a:latin typeface="Calibri"/>
                <a:ea typeface="Calibri"/>
                <a:cs typeface="Calibri"/>
                <a:sym typeface="Calibri"/>
              </a:rPr>
              <a:t>. From the</a:t>
            </a:r>
            <a:r>
              <a:rPr lang="da-DK" altLang="da-DK" sz="1200" b="0" i="0" u="none" strike="noStrike" cap="none" dirty="0" smtClean="0">
                <a:solidFill>
                  <a:schemeClr val="dk1"/>
                </a:solidFill>
                <a:latin typeface="Calibri"/>
                <a:ea typeface="Calibri"/>
                <a:cs typeface="Calibri"/>
                <a:sym typeface="Calibri"/>
              </a:rPr>
              <a:t> </a:t>
            </a:r>
            <a:r>
              <a:rPr lang="da-DK" altLang="da-DK" sz="1200" b="0" i="0" u="sng" strike="noStrike" cap="none" dirty="0">
                <a:solidFill>
                  <a:schemeClr val="hlink"/>
                </a:solidFill>
                <a:latin typeface="Calibri"/>
                <a:ea typeface="Calibri"/>
                <a:cs typeface="Calibri"/>
                <a:sym typeface="Calibri"/>
                <a:hlinkClick r:id="rId3"/>
              </a:rPr>
              <a:t>cruise-</a:t>
            </a:r>
            <a:r>
              <a:rPr lang="da-DK" altLang="da-DK" sz="1200" b="0" i="0" u="sng" strike="noStrike" cap="none" dirty="0" err="1">
                <a:solidFill>
                  <a:schemeClr val="hlink"/>
                </a:solidFill>
                <a:latin typeface="Calibri"/>
                <a:ea typeface="Calibri"/>
                <a:cs typeface="Calibri"/>
                <a:sym typeface="Calibri"/>
                <a:hlinkClick r:id="rId3"/>
              </a:rPr>
              <a:t>survey</a:t>
            </a:r>
            <a:r>
              <a:rPr lang="da-DK" altLang="da-DK" sz="1200" b="0" i="0" u="sng" strike="noStrike" cap="none" dirty="0">
                <a:solidFill>
                  <a:schemeClr val="hlink"/>
                </a:solidFill>
                <a:latin typeface="Calibri"/>
                <a:ea typeface="Calibri"/>
                <a:cs typeface="Calibri"/>
                <a:sym typeface="Calibri"/>
                <a:hlinkClick r:id="rId3"/>
              </a:rPr>
              <a:t> </a:t>
            </a:r>
            <a:r>
              <a:rPr lang="da-DK" altLang="da-DK" sz="1200" u="sng" dirty="0" smtClean="0">
                <a:solidFill>
                  <a:schemeClr val="hlink"/>
                </a:solidFill>
                <a:latin typeface="Calibri"/>
                <a:ea typeface="Calibri"/>
                <a:cs typeface="Calibri"/>
                <a:sym typeface="Calibri"/>
                <a:hlinkClick r:id="rId3"/>
              </a:rPr>
              <a:t>in</a:t>
            </a:r>
            <a:r>
              <a:rPr lang="da-DK" altLang="da-DK" sz="1200" b="0" i="0" u="sng" strike="noStrike" cap="none" dirty="0" smtClean="0">
                <a:solidFill>
                  <a:schemeClr val="hlink"/>
                </a:solidFill>
                <a:latin typeface="Calibri"/>
                <a:ea typeface="Calibri"/>
                <a:cs typeface="Calibri"/>
                <a:sym typeface="Calibri"/>
                <a:hlinkClick r:id="rId3"/>
              </a:rPr>
              <a:t> </a:t>
            </a:r>
            <a:r>
              <a:rPr lang="da-DK" altLang="da-DK" sz="1200" b="0" i="0" u="sng" strike="noStrike" cap="none" dirty="0">
                <a:solidFill>
                  <a:schemeClr val="hlink"/>
                </a:solidFill>
                <a:latin typeface="Calibri"/>
                <a:ea typeface="Calibri"/>
                <a:cs typeface="Calibri"/>
                <a:sym typeface="Calibri"/>
                <a:hlinkClick r:id="rId3"/>
              </a:rPr>
              <a:t>2015</a:t>
            </a:r>
            <a:r>
              <a:rPr lang="da-DK" altLang="da-DK" sz="1200" b="0" i="0" u="none" strike="noStrike" cap="none" dirty="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we</a:t>
            </a:r>
            <a:r>
              <a:rPr lang="da-DK" altLang="da-DK" sz="1200" b="0" i="0" u="none" strike="noStrike" cap="none" dirty="0" smtClean="0">
                <a:solidFill>
                  <a:schemeClr val="dk1"/>
                </a:solidFill>
                <a:latin typeface="Calibri"/>
                <a:ea typeface="Calibri"/>
                <a:cs typeface="Calibri"/>
                <a:sym typeface="Calibri"/>
              </a:rPr>
              <a:t> know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98 % </a:t>
            </a:r>
            <a:r>
              <a:rPr lang="da-DK" altLang="da-DK" sz="1200" dirty="0">
                <a:solidFill>
                  <a:schemeClr val="dk1"/>
                </a:solidFill>
                <a:latin typeface="Calibri"/>
                <a:ea typeface="Calibri"/>
                <a:cs typeface="Calibri"/>
                <a:sym typeface="Calibri"/>
              </a:rPr>
              <a:t>o</a:t>
            </a:r>
            <a:r>
              <a:rPr lang="da-DK" altLang="da-DK" sz="1200" b="0" i="0" u="none" strike="noStrike" cap="none" dirty="0" smtClean="0">
                <a:solidFill>
                  <a:schemeClr val="dk1"/>
                </a:solidFill>
                <a:latin typeface="Calibri"/>
                <a:ea typeface="Calibri"/>
                <a:cs typeface="Calibri"/>
                <a:sym typeface="Calibri"/>
              </a:rPr>
              <a:t>f the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dirty="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went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ashore</a:t>
            </a:r>
            <a:r>
              <a:rPr lang="da-DK" altLang="da-DK" sz="1200" dirty="0" smtClean="0">
                <a:solidFill>
                  <a:schemeClr val="dk1"/>
                </a:solidFill>
                <a:latin typeface="Calibri"/>
                <a:ea typeface="Calibri"/>
                <a:cs typeface="Calibri"/>
                <a:sym typeface="Calibri"/>
              </a:rPr>
              <a:t> at </a:t>
            </a:r>
            <a:r>
              <a:rPr lang="da-DK" altLang="da-DK" sz="1200" dirty="0" err="1" smtClean="0">
                <a:solidFill>
                  <a:schemeClr val="dk1"/>
                </a:solidFill>
                <a:latin typeface="Calibri"/>
                <a:ea typeface="Calibri"/>
                <a:cs typeface="Calibri"/>
                <a:sym typeface="Calibri"/>
              </a:rPr>
              <a:t>least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once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during</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their</a:t>
            </a:r>
            <a:r>
              <a:rPr lang="da-DK" altLang="da-DK" sz="1200" dirty="0" smtClean="0">
                <a:solidFill>
                  <a:schemeClr val="dk1"/>
                </a:solidFill>
                <a:latin typeface="Calibri"/>
                <a:ea typeface="Calibri"/>
                <a:cs typeface="Calibri"/>
                <a:sym typeface="Calibri"/>
              </a:rPr>
              <a:t> cruise. </a:t>
            </a:r>
            <a:r>
              <a:rPr lang="da-DK" altLang="da-DK" sz="1200" dirty="0" err="1" smtClean="0">
                <a:solidFill>
                  <a:schemeClr val="dk1"/>
                </a:solidFill>
                <a:latin typeface="Calibri"/>
                <a:ea typeface="Calibri"/>
                <a:cs typeface="Calibri"/>
                <a:sym typeface="Calibri"/>
              </a:rPr>
              <a:t>Therefore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there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were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probably</a:t>
            </a:r>
            <a:r>
              <a:rPr lang="da-DK" altLang="da-DK" sz="1200" dirty="0" smtClean="0">
                <a:solidFill>
                  <a:schemeClr val="dk1"/>
                </a:solidFill>
                <a:latin typeface="Calibri"/>
                <a:ea typeface="Calibri"/>
                <a:cs typeface="Calibri"/>
                <a:sym typeface="Calibri"/>
              </a:rPr>
              <a:t> more </a:t>
            </a:r>
            <a:r>
              <a:rPr lang="da-DK" altLang="da-DK" sz="1200" dirty="0" err="1" smtClean="0">
                <a:solidFill>
                  <a:schemeClr val="dk1"/>
                </a:solidFill>
                <a:latin typeface="Calibri"/>
                <a:ea typeface="Calibri"/>
                <a:cs typeface="Calibri"/>
                <a:sym typeface="Calibri"/>
              </a:rPr>
              <a:t>guests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ashore</a:t>
            </a:r>
            <a:r>
              <a:rPr lang="da-DK" altLang="da-DK" sz="1200" dirty="0" smtClean="0">
                <a:solidFill>
                  <a:schemeClr val="dk1"/>
                </a:solidFill>
                <a:latin typeface="Calibri"/>
                <a:ea typeface="Calibri"/>
                <a:cs typeface="Calibri"/>
                <a:sym typeface="Calibri"/>
              </a:rPr>
              <a:t> in 2016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in 2015. </a:t>
            </a:r>
            <a:r>
              <a:rPr lang="da-DK" altLang="da-DK" sz="1200" b="0" i="0" u="none" strike="noStrike" cap="none" dirty="0" smtClean="0">
                <a:solidFill>
                  <a:schemeClr val="dk1"/>
                </a:solidFill>
                <a:latin typeface="Calibri"/>
                <a:ea typeface="Calibri"/>
                <a:cs typeface="Calibri"/>
                <a:sym typeface="Calibri"/>
              </a:rPr>
              <a:t>From a destination </a:t>
            </a:r>
            <a:r>
              <a:rPr lang="da-DK" altLang="da-DK" sz="1200" b="0" i="0" u="none" strike="noStrike" cap="none" dirty="0" err="1" smtClean="0">
                <a:solidFill>
                  <a:schemeClr val="dk1"/>
                </a:solidFill>
                <a:latin typeface="Calibri"/>
                <a:ea typeface="Calibri"/>
                <a:cs typeface="Calibri"/>
                <a:sym typeface="Calibri"/>
              </a:rPr>
              <a:t>perspective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this</a:t>
            </a:r>
            <a:r>
              <a:rPr lang="da-DK" altLang="da-DK" sz="1200" b="0" i="0" u="none" strike="noStrike" cap="none" dirty="0" smtClean="0">
                <a:solidFill>
                  <a:schemeClr val="dk1"/>
                </a:solidFill>
                <a:latin typeface="Calibri"/>
                <a:ea typeface="Calibri"/>
                <a:cs typeface="Calibri"/>
                <a:sym typeface="Calibri"/>
              </a:rPr>
              <a:t> is </a:t>
            </a:r>
            <a:r>
              <a:rPr lang="da-DK" altLang="da-DK" sz="1200" b="0" i="0" u="none" strike="noStrike" cap="none" dirty="0" err="1" smtClean="0">
                <a:solidFill>
                  <a:schemeClr val="dk1"/>
                </a:solidFill>
                <a:latin typeface="Calibri"/>
                <a:ea typeface="Calibri"/>
                <a:cs typeface="Calibri"/>
                <a:sym typeface="Calibri"/>
              </a:rPr>
              <a:t>even</a:t>
            </a:r>
            <a:r>
              <a:rPr lang="da-DK" altLang="da-DK" sz="1200" b="0" i="0" u="none" strike="noStrike" cap="none" dirty="0" smtClean="0">
                <a:solidFill>
                  <a:schemeClr val="dk1"/>
                </a:solidFill>
                <a:latin typeface="Calibri"/>
                <a:ea typeface="Calibri"/>
                <a:cs typeface="Calibri"/>
                <a:sym typeface="Calibri"/>
              </a:rPr>
              <a:t> more positive as more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ashore</a:t>
            </a:r>
            <a:r>
              <a:rPr lang="da-DK" altLang="da-DK" sz="1200" b="0" i="0" u="none" strike="noStrike" cap="none" dirty="0" smtClean="0">
                <a:solidFill>
                  <a:schemeClr val="dk1"/>
                </a:solidFill>
                <a:latin typeface="Calibri"/>
                <a:ea typeface="Calibri"/>
                <a:cs typeface="Calibri"/>
                <a:sym typeface="Calibri"/>
              </a:rPr>
              <a:t> in </a:t>
            </a:r>
            <a:r>
              <a:rPr lang="da-DK" altLang="da-DK" sz="1200" b="0" i="0" u="none" strike="noStrike" cap="none" dirty="0" err="1" smtClean="0">
                <a:solidFill>
                  <a:schemeClr val="dk1"/>
                </a:solidFill>
                <a:latin typeface="Calibri"/>
                <a:ea typeface="Calibri"/>
                <a:cs typeface="Calibri"/>
                <a:sym typeface="Calibri"/>
              </a:rPr>
              <a:t>several</a:t>
            </a:r>
            <a:r>
              <a:rPr lang="da-DK" altLang="da-DK" sz="1200" b="0" i="0" u="none" strike="noStrike" cap="none" dirty="0" smtClean="0">
                <a:solidFill>
                  <a:schemeClr val="dk1"/>
                </a:solidFill>
                <a:latin typeface="Calibri"/>
                <a:ea typeface="Calibri"/>
                <a:cs typeface="Calibri"/>
                <a:sym typeface="Calibri"/>
              </a:rPr>
              <a:t> destinations </a:t>
            </a:r>
            <a:r>
              <a:rPr lang="da-DK" altLang="da-DK" sz="1200" b="0" i="0" u="none" strike="noStrike" cap="none" dirty="0" err="1" smtClean="0">
                <a:solidFill>
                  <a:schemeClr val="dk1"/>
                </a:solidFill>
                <a:latin typeface="Calibri"/>
                <a:ea typeface="Calibri"/>
                <a:cs typeface="Calibri"/>
                <a:sym typeface="Calibri"/>
              </a:rPr>
              <a:t>increases</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probability</a:t>
            </a:r>
            <a:r>
              <a:rPr lang="da-DK" altLang="da-DK" sz="1200" b="0" i="0" u="none" strike="noStrike" cap="none" dirty="0" smtClean="0">
                <a:solidFill>
                  <a:schemeClr val="dk1"/>
                </a:solidFill>
                <a:latin typeface="Calibri"/>
                <a:ea typeface="Calibri"/>
                <a:cs typeface="Calibri"/>
                <a:sym typeface="Calibri"/>
              </a:rPr>
              <a:t> of an </a:t>
            </a:r>
            <a:r>
              <a:rPr lang="da-DK" altLang="da-DK" sz="1200" b="0" i="0" u="none" strike="noStrike" cap="none" dirty="0" err="1" smtClean="0">
                <a:solidFill>
                  <a:schemeClr val="dk1"/>
                </a:solidFill>
                <a:latin typeface="Calibri"/>
                <a:ea typeface="Calibri"/>
                <a:cs typeface="Calibri"/>
                <a:sym typeface="Calibri"/>
              </a:rPr>
              <a:t>increased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turnover</a:t>
            </a:r>
            <a:r>
              <a:rPr lang="da-DK" altLang="da-DK" sz="1200" b="0" i="0" u="none" strike="noStrike" cap="none" dirty="0" smtClean="0">
                <a:solidFill>
                  <a:schemeClr val="dk1"/>
                </a:solidFill>
                <a:latin typeface="Calibri"/>
                <a:ea typeface="Calibri"/>
                <a:cs typeface="Calibri"/>
                <a:sym typeface="Calibri"/>
              </a:rPr>
              <a:t> on </a:t>
            </a:r>
            <a:r>
              <a:rPr lang="da-DK" altLang="da-DK" sz="1200" b="0" i="0" u="none" strike="noStrike" cap="none" dirty="0" err="1" smtClean="0">
                <a:solidFill>
                  <a:schemeClr val="dk1"/>
                </a:solidFill>
                <a:latin typeface="Calibri"/>
                <a:ea typeface="Calibri"/>
                <a:cs typeface="Calibri"/>
                <a:sym typeface="Calibri"/>
              </a:rPr>
              <a:t>tourism</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related</a:t>
            </a:r>
            <a:r>
              <a:rPr lang="da-DK" altLang="da-DK" sz="1200" b="0" i="0" u="none" strike="noStrike" cap="none" dirty="0" smtClean="0">
                <a:solidFill>
                  <a:schemeClr val="dk1"/>
                </a:solidFill>
                <a:latin typeface="Calibri"/>
                <a:ea typeface="Calibri"/>
                <a:cs typeface="Calibri"/>
                <a:sym typeface="Calibri"/>
              </a:rPr>
              <a:t> products, souvenirs and </a:t>
            </a:r>
            <a:r>
              <a:rPr lang="da-DK" altLang="da-DK" sz="1200" b="0" i="0" u="none" strike="noStrike" cap="none" dirty="0" err="1" smtClean="0">
                <a:solidFill>
                  <a:schemeClr val="dk1"/>
                </a:solidFill>
                <a:latin typeface="Calibri"/>
                <a:ea typeface="Calibri"/>
                <a:cs typeface="Calibri"/>
                <a:sym typeface="Calibri"/>
              </a:rPr>
              <a:t>food</a:t>
            </a:r>
            <a:r>
              <a:rPr lang="da-DK" altLang="da-DK" sz="1200" b="0" i="0" u="none" strike="noStrike" cap="none" dirty="0" smtClean="0">
                <a:solidFill>
                  <a:schemeClr val="dk1"/>
                </a:solidFill>
                <a:latin typeface="Calibri"/>
                <a:ea typeface="Calibri"/>
                <a:cs typeface="Calibri"/>
                <a:sym typeface="Calibri"/>
              </a:rPr>
              <a:t> or snacks.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a:solidFill>
                  <a:schemeClr val="dk1"/>
                </a:solidFill>
                <a:latin typeface="Calibri"/>
                <a:ea typeface="Calibri"/>
                <a:cs typeface="Calibri"/>
                <a:sym typeface="Calibri"/>
              </a:rPr>
              <a:t>Kangerlussuaq </a:t>
            </a:r>
            <a:r>
              <a:rPr lang="da-DK" altLang="da-DK" sz="1200" b="0" i="0" u="none" strike="noStrike" cap="none" dirty="0" smtClean="0">
                <a:solidFill>
                  <a:schemeClr val="dk1"/>
                </a:solidFill>
                <a:latin typeface="Calibri"/>
                <a:ea typeface="Calibri"/>
                <a:cs typeface="Calibri"/>
                <a:sym typeface="Calibri"/>
              </a:rPr>
              <a:t>is the </a:t>
            </a:r>
            <a:r>
              <a:rPr lang="da-DK" altLang="da-DK" sz="1200" b="0" i="0" u="none" strike="noStrike" cap="none" dirty="0" err="1" smtClean="0">
                <a:solidFill>
                  <a:schemeClr val="dk1"/>
                </a:solidFill>
                <a:latin typeface="Calibri"/>
                <a:ea typeface="Calibri"/>
                <a:cs typeface="Calibri"/>
                <a:sym typeface="Calibri"/>
              </a:rPr>
              <a:t>biggest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exchange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airport</a:t>
            </a:r>
            <a:r>
              <a:rPr lang="da-DK" altLang="da-DK" sz="1200" b="0" i="0" u="none" strike="noStrike" cap="none" dirty="0" smtClean="0">
                <a:solidFill>
                  <a:schemeClr val="dk1"/>
                </a:solidFill>
                <a:latin typeface="Calibri"/>
                <a:ea typeface="Calibri"/>
                <a:cs typeface="Calibri"/>
                <a:sym typeface="Calibri"/>
              </a:rPr>
              <a:t> for cruise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either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arriving</a:t>
            </a:r>
            <a:r>
              <a:rPr lang="da-DK" altLang="da-DK" sz="1200" b="0" i="0" u="none" strike="noStrike" cap="none" dirty="0" smtClean="0">
                <a:solidFill>
                  <a:schemeClr val="dk1"/>
                </a:solidFill>
                <a:latin typeface="Calibri"/>
                <a:ea typeface="Calibri"/>
                <a:cs typeface="Calibri"/>
                <a:sym typeface="Calibri"/>
              </a:rPr>
              <a:t> or </a:t>
            </a:r>
            <a:r>
              <a:rPr lang="da-DK" altLang="da-DK" sz="1200" b="0" i="0" u="none" strike="noStrike" cap="none" dirty="0" err="1" smtClean="0">
                <a:solidFill>
                  <a:schemeClr val="dk1"/>
                </a:solidFill>
                <a:latin typeface="Calibri"/>
                <a:ea typeface="Calibri"/>
                <a:cs typeface="Calibri"/>
                <a:sym typeface="Calibri"/>
              </a:rPr>
              <a:t>leaving</a:t>
            </a:r>
            <a:r>
              <a:rPr lang="da-DK" altLang="da-DK" sz="1200" b="0" i="0" u="none" strike="noStrike" cap="none" dirty="0" smtClean="0">
                <a:solidFill>
                  <a:schemeClr val="dk1"/>
                </a:solidFill>
                <a:latin typeface="Calibri"/>
                <a:ea typeface="Calibri"/>
                <a:cs typeface="Calibri"/>
                <a:sym typeface="Calibri"/>
              </a:rPr>
              <a:t> the country by </a:t>
            </a:r>
            <a:r>
              <a:rPr lang="da-DK" altLang="da-DK" sz="1200" b="0" i="0" u="none" strike="noStrike" cap="none" dirty="0" err="1" smtClean="0">
                <a:solidFill>
                  <a:schemeClr val="dk1"/>
                </a:solidFill>
                <a:latin typeface="Calibri"/>
                <a:ea typeface="Calibri"/>
                <a:cs typeface="Calibri"/>
                <a:sym typeface="Calibri"/>
              </a:rPr>
              <a:t>airplane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However</a:t>
            </a:r>
            <a:r>
              <a:rPr lang="da-DK" altLang="da-DK" sz="1200" b="0" i="0" u="none" strike="noStrike" cap="none" dirty="0" smtClean="0">
                <a:solidFill>
                  <a:schemeClr val="dk1"/>
                </a:solidFill>
                <a:latin typeface="Calibri"/>
                <a:ea typeface="Calibri"/>
                <a:cs typeface="Calibri"/>
                <a:sym typeface="Calibri"/>
              </a:rPr>
              <a:t>, an </a:t>
            </a:r>
            <a:r>
              <a:rPr lang="da-DK" altLang="da-DK" sz="1200" dirty="0" err="1" smtClean="0">
                <a:solidFill>
                  <a:schemeClr val="dk1"/>
                </a:solidFill>
                <a:latin typeface="Calibri"/>
                <a:ea typeface="Calibri"/>
                <a:cs typeface="Calibri"/>
                <a:sym typeface="Calibri"/>
              </a:rPr>
              <a:t>increasing</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cruise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exchange</a:t>
            </a:r>
            <a:r>
              <a:rPr lang="da-DK" altLang="da-DK" sz="1200" dirty="0" smtClean="0">
                <a:solidFill>
                  <a:schemeClr val="dk1"/>
                </a:solidFill>
                <a:latin typeface="Calibri"/>
                <a:ea typeface="Calibri"/>
                <a:cs typeface="Calibri"/>
                <a:sym typeface="Calibri"/>
              </a:rPr>
              <a:t> in Nuuk,</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a:solidFill>
                  <a:schemeClr val="dk1"/>
                </a:solidFill>
                <a:latin typeface="Calibri"/>
                <a:ea typeface="Calibri"/>
                <a:cs typeface="Calibri"/>
                <a:sym typeface="Calibri"/>
              </a:rPr>
              <a:t>Ilulissat, Narsarsuaq </a:t>
            </a:r>
            <a:r>
              <a:rPr lang="da-DK" altLang="da-DK" sz="1200" dirty="0" smtClean="0">
                <a:solidFill>
                  <a:schemeClr val="dk1"/>
                </a:solidFill>
                <a:latin typeface="Calibri"/>
                <a:ea typeface="Calibri"/>
                <a:cs typeface="Calibri"/>
                <a:sym typeface="Calibri"/>
              </a:rPr>
              <a:t>and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a:solidFill>
                  <a:schemeClr val="dk1"/>
                </a:solidFill>
                <a:latin typeface="Calibri"/>
                <a:ea typeface="Calibri"/>
                <a:cs typeface="Calibri"/>
                <a:sym typeface="Calibri"/>
              </a:rPr>
              <a:t>Aasiaat. </a:t>
            </a:r>
            <a:r>
              <a:rPr lang="da-DK" altLang="da-DK" sz="1200" b="0" i="0" u="none" strike="noStrike" cap="none" dirty="0" smtClean="0">
                <a:solidFill>
                  <a:schemeClr val="dk1"/>
                </a:solidFill>
                <a:latin typeface="Calibri"/>
                <a:ea typeface="Calibri"/>
                <a:cs typeface="Calibri"/>
                <a:sym typeface="Calibri"/>
              </a:rPr>
              <a:t>If/</a:t>
            </a:r>
            <a:r>
              <a:rPr lang="da-DK" altLang="da-DK" sz="1200" b="0" i="0" u="none" strike="noStrike" cap="none" dirty="0" err="1" smtClean="0">
                <a:solidFill>
                  <a:schemeClr val="dk1"/>
                </a:solidFill>
                <a:latin typeface="Calibri"/>
                <a:ea typeface="Calibri"/>
                <a:cs typeface="Calibri"/>
                <a:sym typeface="Calibri"/>
              </a:rPr>
              <a:t>when</a:t>
            </a:r>
            <a:r>
              <a:rPr lang="da-DK" altLang="da-DK" sz="1200" b="0" i="0" u="none" strike="noStrike" cap="none" dirty="0" smtClean="0">
                <a:solidFill>
                  <a:schemeClr val="dk1"/>
                </a:solidFill>
                <a:latin typeface="Calibri"/>
                <a:ea typeface="Calibri"/>
                <a:cs typeface="Calibri"/>
                <a:sym typeface="Calibri"/>
              </a:rPr>
              <a:t> a new </a:t>
            </a:r>
            <a:r>
              <a:rPr lang="da-DK" altLang="da-DK" sz="1200" b="0" i="0" u="none" strike="noStrike" cap="none" dirty="0" err="1" smtClean="0">
                <a:solidFill>
                  <a:schemeClr val="dk1"/>
                </a:solidFill>
                <a:latin typeface="Calibri"/>
                <a:ea typeface="Calibri"/>
                <a:cs typeface="Calibri"/>
                <a:sym typeface="Calibri"/>
              </a:rPr>
              <a:t>airport</a:t>
            </a:r>
            <a:r>
              <a:rPr lang="da-DK" altLang="da-DK" sz="1200" b="0" i="0" u="none" strike="noStrike" cap="none" dirty="0" smtClean="0">
                <a:solidFill>
                  <a:schemeClr val="dk1"/>
                </a:solidFill>
                <a:latin typeface="Calibri"/>
                <a:ea typeface="Calibri"/>
                <a:cs typeface="Calibri"/>
                <a:sym typeface="Calibri"/>
              </a:rPr>
              <a:t> in Qaqortoq is </a:t>
            </a:r>
            <a:r>
              <a:rPr lang="da-DK" altLang="da-DK" sz="1200" b="0" i="0" u="none" strike="noStrike" cap="none" dirty="0" err="1" smtClean="0">
                <a:solidFill>
                  <a:schemeClr val="dk1"/>
                </a:solidFill>
                <a:latin typeface="Calibri"/>
                <a:ea typeface="Calibri"/>
                <a:cs typeface="Calibri"/>
                <a:sym typeface="Calibri"/>
              </a:rPr>
              <a:t>realized</a:t>
            </a:r>
            <a:r>
              <a:rPr lang="da-DK" altLang="da-DK" sz="1200" b="0" i="0" u="none" strike="noStrike" cap="none" dirty="0" smtClean="0">
                <a:solidFill>
                  <a:schemeClr val="dk1"/>
                </a:solidFill>
                <a:latin typeface="Calibri"/>
                <a:ea typeface="Calibri"/>
                <a:cs typeface="Calibri"/>
                <a:sym typeface="Calibri"/>
              </a:rPr>
              <a:t> it </a:t>
            </a:r>
            <a:r>
              <a:rPr lang="da-DK" altLang="da-DK" sz="1200" b="0" i="0" u="none" strike="noStrike" cap="none" dirty="0" err="1" smtClean="0">
                <a:solidFill>
                  <a:schemeClr val="dk1"/>
                </a:solidFill>
                <a:latin typeface="Calibri"/>
                <a:ea typeface="Calibri"/>
                <a:cs typeface="Calibri"/>
                <a:sym typeface="Calibri"/>
              </a:rPr>
              <a:t>will</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increase</a:t>
            </a:r>
            <a:r>
              <a:rPr lang="da-DK" altLang="da-DK" sz="1200" b="0" i="0" u="none" strike="noStrike" cap="none" dirty="0" smtClean="0">
                <a:solidFill>
                  <a:schemeClr val="dk1"/>
                </a:solidFill>
                <a:latin typeface="Calibri"/>
                <a:ea typeface="Calibri"/>
                <a:cs typeface="Calibri"/>
                <a:sym typeface="Calibri"/>
              </a:rPr>
              <a:t> the </a:t>
            </a:r>
            <a:r>
              <a:rPr lang="da-DK" altLang="da-DK" sz="1200" b="0" i="0" u="none" strike="noStrike" cap="none" dirty="0" err="1" smtClean="0">
                <a:solidFill>
                  <a:schemeClr val="dk1"/>
                </a:solidFill>
                <a:latin typeface="Calibri"/>
                <a:ea typeface="Calibri"/>
                <a:cs typeface="Calibri"/>
                <a:sym typeface="Calibri"/>
              </a:rPr>
              <a:t>opportunity</a:t>
            </a:r>
            <a:r>
              <a:rPr lang="da-DK" altLang="da-DK" sz="1200" b="0" i="0" u="none" strike="noStrike" cap="none" dirty="0" smtClean="0">
                <a:solidFill>
                  <a:schemeClr val="dk1"/>
                </a:solidFill>
                <a:latin typeface="Calibri"/>
                <a:ea typeface="Calibri"/>
                <a:cs typeface="Calibri"/>
                <a:sym typeface="Calibri"/>
              </a:rPr>
              <a:t> for cruise </a:t>
            </a:r>
            <a:r>
              <a:rPr lang="da-DK" altLang="da-DK" sz="1200" b="0" i="0" u="none" strike="noStrike" cap="none" dirty="0" err="1" smtClean="0">
                <a:solidFill>
                  <a:schemeClr val="dk1"/>
                </a:solidFill>
                <a:latin typeface="Calibri"/>
                <a:ea typeface="Calibri"/>
                <a:cs typeface="Calibri"/>
                <a:sym typeface="Calibri"/>
              </a:rPr>
              <a:t>passenger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exchange</a:t>
            </a:r>
            <a:r>
              <a:rPr lang="da-DK" altLang="da-DK" sz="1200" b="0" i="0" u="none" strike="noStrike" cap="none" dirty="0" smtClean="0">
                <a:solidFill>
                  <a:schemeClr val="dk1"/>
                </a:solidFill>
                <a:latin typeface="Calibri"/>
                <a:ea typeface="Calibri"/>
                <a:cs typeface="Calibri"/>
                <a:sym typeface="Calibri"/>
              </a:rPr>
              <a:t> in the city.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Measured</a:t>
            </a:r>
            <a:r>
              <a:rPr lang="da-DK" altLang="da-DK" sz="1200" b="0" i="0" u="none" strike="noStrike" cap="none" dirty="0" smtClean="0">
                <a:solidFill>
                  <a:schemeClr val="dk1"/>
                </a:solidFill>
                <a:latin typeface="Calibri"/>
                <a:ea typeface="Calibri"/>
                <a:cs typeface="Calibri"/>
                <a:sym typeface="Calibri"/>
              </a:rPr>
              <a:t> by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Kujalleq</a:t>
            </a:r>
            <a:r>
              <a:rPr lang="da-DK" altLang="da-DK" sz="1200" b="0" i="0" u="none" strike="noStrike" cap="none" dirty="0" smtClean="0">
                <a:solidFill>
                  <a:schemeClr val="dk1"/>
                </a:solidFill>
                <a:latin typeface="Calibri"/>
                <a:ea typeface="Calibri"/>
                <a:cs typeface="Calibri"/>
                <a:sym typeface="Calibri"/>
              </a:rPr>
              <a:t> is the </a:t>
            </a:r>
            <a:r>
              <a:rPr lang="da-DK" altLang="da-DK" sz="1200" b="0" i="0" u="none" strike="noStrike" cap="none" dirty="0" err="1" smtClean="0">
                <a:solidFill>
                  <a:schemeClr val="dk1"/>
                </a:solidFill>
                <a:latin typeface="Calibri"/>
                <a:ea typeface="Calibri"/>
                <a:cs typeface="Calibri"/>
                <a:sym typeface="Calibri"/>
              </a:rPr>
              <a:t>second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largest</a:t>
            </a:r>
            <a:r>
              <a:rPr lang="da-DK" altLang="da-DK" sz="1200" b="0" i="0" u="none" strike="noStrike" cap="none" dirty="0" smtClean="0">
                <a:solidFill>
                  <a:schemeClr val="dk1"/>
                </a:solidFill>
                <a:latin typeface="Calibri"/>
                <a:ea typeface="Calibri"/>
                <a:cs typeface="Calibri"/>
                <a:sym typeface="Calibri"/>
              </a:rPr>
              <a:t> cruise region in Greenland with a total of 22,771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arriving</a:t>
            </a:r>
            <a:r>
              <a:rPr lang="da-DK" altLang="da-DK" sz="1200" b="0" i="0" u="none" strike="noStrike" cap="none" dirty="0" smtClean="0">
                <a:solidFill>
                  <a:schemeClr val="dk1"/>
                </a:solidFill>
                <a:latin typeface="Calibri"/>
                <a:ea typeface="Calibri"/>
                <a:cs typeface="Calibri"/>
                <a:sym typeface="Calibri"/>
              </a:rPr>
              <a:t> at ports in the region in 2016. 2015 </a:t>
            </a:r>
            <a:r>
              <a:rPr lang="da-DK" altLang="da-DK" sz="1200" b="0" i="0" u="none" strike="noStrike" cap="none" dirty="0" err="1" smtClean="0">
                <a:solidFill>
                  <a:schemeClr val="dk1"/>
                </a:solidFill>
                <a:latin typeface="Calibri"/>
                <a:ea typeface="Calibri"/>
                <a:cs typeface="Calibri"/>
                <a:sym typeface="Calibri"/>
              </a:rPr>
              <a:t>saw</a:t>
            </a:r>
            <a:r>
              <a:rPr lang="da-DK" altLang="da-DK" sz="1200" b="0" i="0" u="none" strike="noStrike" cap="none" dirty="0" smtClean="0">
                <a:solidFill>
                  <a:schemeClr val="dk1"/>
                </a:solidFill>
                <a:latin typeface="Calibri"/>
                <a:ea typeface="Calibri"/>
                <a:cs typeface="Calibri"/>
                <a:sym typeface="Calibri"/>
              </a:rPr>
              <a:t> 21,434 </a:t>
            </a:r>
            <a:r>
              <a:rPr lang="da-DK" altLang="da-DK" sz="1200" b="0" i="0" u="none" strike="noStrike" cap="none" dirty="0" err="1" smtClean="0">
                <a:solidFill>
                  <a:schemeClr val="dk1"/>
                </a:solidFill>
                <a:latin typeface="Calibri"/>
                <a:ea typeface="Calibri"/>
                <a:cs typeface="Calibri"/>
                <a:sym typeface="Calibri"/>
              </a:rPr>
              <a:t>guests</a:t>
            </a:r>
            <a:r>
              <a:rPr lang="da-DK" altLang="da-DK" sz="1200" b="0" i="0" u="none" strike="noStrike" cap="none" dirty="0" smtClean="0">
                <a:solidFill>
                  <a:schemeClr val="dk1"/>
                </a:solidFill>
                <a:latin typeface="Calibri"/>
                <a:ea typeface="Calibri"/>
                <a:cs typeface="Calibri"/>
                <a:sym typeface="Calibri"/>
              </a:rPr>
              <a:t> on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in the region, </a:t>
            </a:r>
            <a:r>
              <a:rPr lang="da-DK" altLang="da-DK" sz="1200" b="0" i="0" u="none" strike="noStrike" cap="none" dirty="0" err="1" smtClean="0">
                <a:solidFill>
                  <a:schemeClr val="dk1"/>
                </a:solidFill>
                <a:latin typeface="Calibri"/>
                <a:ea typeface="Calibri"/>
                <a:cs typeface="Calibri"/>
                <a:sym typeface="Calibri"/>
              </a:rPr>
              <a:t>leaving</a:t>
            </a:r>
            <a:r>
              <a:rPr lang="da-DK" altLang="da-DK" sz="1200" b="0" i="0" u="none" strike="noStrike" cap="none" dirty="0" smtClean="0">
                <a:solidFill>
                  <a:schemeClr val="dk1"/>
                </a:solidFill>
                <a:latin typeface="Calibri"/>
                <a:ea typeface="Calibri"/>
                <a:cs typeface="Calibri"/>
                <a:sym typeface="Calibri"/>
              </a:rPr>
              <a:t> 2016 with a </a:t>
            </a:r>
            <a:r>
              <a:rPr lang="da-DK" altLang="da-DK" sz="1200" b="0" i="0" u="none" strike="noStrike" cap="none" dirty="0" err="1" smtClean="0">
                <a:solidFill>
                  <a:schemeClr val="dk1"/>
                </a:solidFill>
                <a:latin typeface="Calibri"/>
                <a:ea typeface="Calibri"/>
                <a:cs typeface="Calibri"/>
                <a:sym typeface="Calibri"/>
              </a:rPr>
              <a:t>growth</a:t>
            </a:r>
            <a:r>
              <a:rPr lang="da-DK" altLang="da-DK" sz="1200" b="0" i="0" u="none" strike="noStrike" cap="none" dirty="0" smtClean="0">
                <a:solidFill>
                  <a:schemeClr val="dk1"/>
                </a:solidFill>
                <a:latin typeface="Calibri"/>
                <a:ea typeface="Calibri"/>
                <a:cs typeface="Calibri"/>
                <a:sym typeface="Calibri"/>
              </a:rPr>
              <a:t> of 6.2 %.</a:t>
            </a:r>
            <a:endParaRPr lang="da-DK" altLang="da-DK" sz="1200" b="0" i="0" u="none" strike="noStrike" cap="none" dirty="0">
              <a:solidFill>
                <a:schemeClr val="dk1"/>
              </a:solidFill>
              <a:latin typeface="Calibri"/>
              <a:ea typeface="Calibri"/>
              <a:cs typeface="Calibri"/>
              <a:sym typeface="Calibri"/>
            </a:endParaRPr>
          </a:p>
        </p:txBody>
      </p:sp>
      <p:sp>
        <p:nvSpPr>
          <p:cNvPr id="145" name="Shape 14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CRUISE TOURISM IN </a:t>
            </a:r>
            <a:r>
              <a:rPr lang="da-DK" altLang="da-DK" sz="2400" dirty="0" smtClean="0">
                <a:solidFill>
                  <a:srgbClr val="00B0F0"/>
                </a:solidFill>
                <a:latin typeface="Calibri"/>
                <a:ea typeface="Calibri"/>
                <a:cs typeface="Calibri"/>
                <a:sym typeface="Calibri"/>
              </a:rPr>
              <a:t>SOUTH REGION</a:t>
            </a:r>
            <a:endParaRPr lang="da-DK" altLang="da-DK" sz="2400" b="0" i="0" u="none" strike="noStrike" cap="none" dirty="0">
              <a:solidFill>
                <a:srgbClr val="00B0F0"/>
              </a:solidFill>
              <a:latin typeface="Calibri"/>
              <a:ea typeface="Calibri"/>
              <a:cs typeface="Calibri"/>
              <a:sym typeface="Calibri"/>
            </a:endParaRPr>
          </a:p>
        </p:txBody>
      </p:sp>
      <p:sp>
        <p:nvSpPr>
          <p:cNvPr id="147" name="Shape 147"/>
          <p:cNvSpPr txBox="1"/>
          <p:nvPr/>
        </p:nvSpPr>
        <p:spPr>
          <a:xfrm>
            <a:off x="7865806" y="3709084"/>
            <a:ext cx="2065003" cy="2308323"/>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In 2015 the Greenlan</a:t>
            </a:r>
            <a:r>
              <a:rPr lang="da-DK" altLang="da-DK" sz="1200" dirty="0" smtClean="0">
                <a:solidFill>
                  <a:schemeClr val="dk1"/>
                </a:solidFill>
                <a:latin typeface="Calibri"/>
                <a:ea typeface="Calibri"/>
                <a:cs typeface="Calibri"/>
                <a:sym typeface="Calibri"/>
              </a:rPr>
              <a:t>d </a:t>
            </a:r>
            <a:r>
              <a:rPr lang="da-DK" altLang="da-DK" sz="1200" dirty="0" err="1" smtClean="0">
                <a:solidFill>
                  <a:schemeClr val="dk1"/>
                </a:solidFill>
                <a:latin typeface="Calibri"/>
                <a:ea typeface="Calibri"/>
                <a:cs typeface="Calibri"/>
                <a:sym typeface="Calibri"/>
              </a:rPr>
              <a:t>self-government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decreased</a:t>
            </a:r>
            <a:r>
              <a:rPr lang="da-DK" altLang="da-DK" sz="1200" dirty="0" smtClean="0">
                <a:solidFill>
                  <a:schemeClr val="dk1"/>
                </a:solidFill>
                <a:latin typeface="Calibri"/>
                <a:ea typeface="Calibri"/>
                <a:cs typeface="Calibri"/>
                <a:sym typeface="Calibri"/>
              </a:rPr>
              <a:t> the port </a:t>
            </a:r>
            <a:r>
              <a:rPr lang="da-DK" altLang="da-DK" sz="1200" dirty="0" err="1" smtClean="0">
                <a:solidFill>
                  <a:schemeClr val="dk1"/>
                </a:solidFill>
                <a:latin typeface="Calibri"/>
                <a:ea typeface="Calibri"/>
                <a:cs typeface="Calibri"/>
                <a:sym typeface="Calibri"/>
              </a:rPr>
              <a:t>call</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taxes</a:t>
            </a:r>
            <a:r>
              <a:rPr lang="da-DK" altLang="da-DK" sz="1200" dirty="0" smtClean="0">
                <a:solidFill>
                  <a:schemeClr val="dk1"/>
                </a:solidFill>
                <a:latin typeface="Calibri"/>
                <a:ea typeface="Calibri"/>
                <a:cs typeface="Calibri"/>
                <a:sym typeface="Calibri"/>
              </a:rPr>
              <a:t> for the </a:t>
            </a:r>
            <a:r>
              <a:rPr lang="da-DK" altLang="da-DK" sz="1200" dirty="0" err="1" smtClean="0">
                <a:solidFill>
                  <a:schemeClr val="dk1"/>
                </a:solidFill>
                <a:latin typeface="Calibri"/>
                <a:ea typeface="Calibri"/>
                <a:cs typeface="Calibri"/>
                <a:sym typeface="Calibri"/>
              </a:rPr>
              <a:t>ships</a:t>
            </a:r>
            <a:r>
              <a:rPr lang="da-DK" altLang="da-DK" sz="1200" b="0" i="0" u="none" strike="noStrike" cap="none" dirty="0" smtClean="0">
                <a:solidFill>
                  <a:srgbClr val="FF0000"/>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that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now</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pay</a:t>
            </a:r>
            <a:r>
              <a:rPr lang="da-DK" altLang="da-DK" sz="1200" b="0" i="0" u="none" strike="noStrike" cap="none" dirty="0" smtClean="0">
                <a:solidFill>
                  <a:schemeClr val="dk1"/>
                </a:solidFill>
                <a:latin typeface="Calibri"/>
                <a:ea typeface="Calibri"/>
                <a:cs typeface="Calibri"/>
                <a:sym typeface="Calibri"/>
              </a:rPr>
              <a:t> per </a:t>
            </a:r>
            <a:r>
              <a:rPr lang="da-DK" altLang="da-DK" sz="1200" b="0" i="0" u="none" strike="noStrike" cap="none" dirty="0" err="1" smtClean="0">
                <a:solidFill>
                  <a:schemeClr val="dk1"/>
                </a:solidFill>
                <a:latin typeface="Calibri"/>
                <a:ea typeface="Calibri"/>
                <a:cs typeface="Calibri"/>
                <a:sym typeface="Calibri"/>
              </a:rPr>
              <a:t>gross</a:t>
            </a:r>
            <a:r>
              <a:rPr lang="da-DK" altLang="da-DK" sz="1200" b="0" i="0" u="none" strike="noStrike" cap="none" dirty="0" smtClean="0">
                <a:solidFill>
                  <a:schemeClr val="dk1"/>
                </a:solidFill>
                <a:latin typeface="Calibri"/>
                <a:ea typeface="Calibri"/>
                <a:cs typeface="Calibri"/>
                <a:sym typeface="Calibri"/>
              </a:rPr>
              <a:t> tonnage </a:t>
            </a:r>
            <a:r>
              <a:rPr lang="da-DK" altLang="da-DK" sz="1200" b="0" i="0" u="none" strike="noStrike" cap="none" dirty="0" err="1" smtClean="0">
                <a:solidFill>
                  <a:schemeClr val="dk1"/>
                </a:solidFill>
                <a:latin typeface="Calibri"/>
                <a:ea typeface="Calibri"/>
                <a:cs typeface="Calibri"/>
                <a:sym typeface="Calibri"/>
              </a:rPr>
              <a:t>instead</a:t>
            </a:r>
            <a:r>
              <a:rPr lang="da-DK" altLang="da-DK" sz="1200" b="0" i="0" u="none" strike="noStrike" cap="none" dirty="0" smtClean="0">
                <a:solidFill>
                  <a:schemeClr val="dk1"/>
                </a:solidFill>
                <a:latin typeface="Calibri"/>
                <a:ea typeface="Calibri"/>
                <a:cs typeface="Calibri"/>
                <a:sym typeface="Calibri"/>
              </a:rPr>
              <a:t> of per </a:t>
            </a:r>
            <a:r>
              <a:rPr lang="da-DK" altLang="da-DK" sz="1200" b="0" i="0" u="none" strike="noStrike" cap="none" dirty="0" err="1" smtClean="0">
                <a:solidFill>
                  <a:schemeClr val="dk1"/>
                </a:solidFill>
                <a:latin typeface="Calibri"/>
                <a:ea typeface="Calibri"/>
                <a:cs typeface="Calibri"/>
                <a:sym typeface="Calibri"/>
              </a:rPr>
              <a:t>passenger</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previously</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high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passenger</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taxe</a:t>
            </a:r>
            <a:r>
              <a:rPr lang="da-DK" altLang="da-DK" sz="1200" b="0" i="0" u="none" strike="noStrike" cap="none" dirty="0" err="1" smtClean="0">
                <a:solidFill>
                  <a:schemeClr val="dk1"/>
                </a:solidFill>
                <a:latin typeface="Calibri"/>
                <a:ea typeface="Calibri"/>
                <a:cs typeface="Calibri"/>
                <a:sym typeface="Calibri"/>
              </a:rPr>
              <a:t>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thus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no</a:t>
            </a:r>
            <a:r>
              <a:rPr lang="da-DK" altLang="da-DK" sz="1200" b="0" i="0" u="none" strike="noStrike" cap="none" dirty="0" smtClean="0">
                <a:solidFill>
                  <a:schemeClr val="dk1"/>
                </a:solidFill>
                <a:latin typeface="Calibri"/>
                <a:ea typeface="Calibri"/>
                <a:cs typeface="Calibri"/>
                <a:sym typeface="Calibri"/>
              </a:rPr>
              <a:t> longer an </a:t>
            </a:r>
            <a:r>
              <a:rPr lang="da-DK" altLang="da-DK" sz="1200" b="0" i="0" u="none" strike="noStrike" cap="none" dirty="0" err="1" smtClean="0">
                <a:solidFill>
                  <a:schemeClr val="dk1"/>
                </a:solidFill>
                <a:latin typeface="Calibri"/>
                <a:ea typeface="Calibri"/>
                <a:cs typeface="Calibri"/>
                <a:sym typeface="Calibri"/>
              </a:rPr>
              <a:t>economic</a:t>
            </a:r>
            <a:r>
              <a:rPr lang="da-DK" altLang="da-DK" sz="1200" b="0" i="0" u="none" strike="noStrike" cap="none" dirty="0" smtClean="0">
                <a:solidFill>
                  <a:schemeClr val="dk1"/>
                </a:solidFill>
                <a:latin typeface="Calibri"/>
                <a:ea typeface="Calibri"/>
                <a:cs typeface="Calibri"/>
                <a:sym typeface="Calibri"/>
              </a:rPr>
              <a:t> barrier </a:t>
            </a:r>
            <a:r>
              <a:rPr lang="da-DK" altLang="da-DK" sz="1200" b="0" i="0" u="none" strike="noStrike" cap="none" dirty="0" err="1" smtClean="0">
                <a:solidFill>
                  <a:schemeClr val="dk1"/>
                </a:solidFill>
                <a:latin typeface="Calibri"/>
                <a:ea typeface="Calibri"/>
                <a:cs typeface="Calibri"/>
                <a:sym typeface="Calibri"/>
              </a:rPr>
              <a:t>when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planning</a:t>
            </a:r>
            <a:r>
              <a:rPr lang="da-DK" altLang="da-DK" sz="1200" b="0" i="0" u="none" strike="noStrike" cap="none" dirty="0" smtClean="0">
                <a:solidFill>
                  <a:schemeClr val="dk1"/>
                </a:solidFill>
                <a:latin typeface="Calibri"/>
                <a:ea typeface="Calibri"/>
                <a:cs typeface="Calibri"/>
                <a:sym typeface="Calibri"/>
              </a:rPr>
              <a:t> port </a:t>
            </a:r>
            <a:r>
              <a:rPr lang="da-DK" altLang="da-DK" sz="1200" b="0" i="0" u="none" strike="noStrike" cap="none" dirty="0" err="1" smtClean="0">
                <a:solidFill>
                  <a:schemeClr val="dk1"/>
                </a:solidFill>
                <a:latin typeface="Calibri"/>
                <a:ea typeface="Calibri"/>
                <a:cs typeface="Calibri"/>
                <a:sym typeface="Calibri"/>
              </a:rPr>
              <a:t>calls</a:t>
            </a:r>
            <a:r>
              <a:rPr lang="da-DK" altLang="da-DK" sz="1200" b="0" i="0" u="none" strike="noStrike" cap="none" dirty="0" smtClean="0">
                <a:solidFill>
                  <a:schemeClr val="dk1"/>
                </a:solidFill>
                <a:latin typeface="Calibri"/>
                <a:ea typeface="Calibri"/>
                <a:cs typeface="Calibri"/>
                <a:sym typeface="Calibri"/>
              </a:rPr>
              <a:t> in Greenland. </a:t>
            </a:r>
            <a:endParaRPr lang="da-DK" altLang="da-DK" sz="1200" b="0" i="0" u="none" strike="noStrike" cap="none" dirty="0">
              <a:solidFill>
                <a:schemeClr val="dk1"/>
              </a:solidFill>
              <a:latin typeface="Calibri"/>
              <a:ea typeface="Calibri"/>
              <a:cs typeface="Calibri"/>
              <a:sym typeface="Calibri"/>
            </a:endParaRPr>
          </a:p>
        </p:txBody>
      </p:sp>
      <p:pic>
        <p:nvPicPr>
          <p:cNvPr id="148" name="Shape 148"/>
          <p:cNvPicPr preferRelativeResize="0"/>
          <p:nvPr/>
        </p:nvPicPr>
        <p:blipFill rotWithShape="1">
          <a:blip r:embed="rId4">
            <a:alphaModFix/>
          </a:blip>
          <a:srcRect/>
          <a:stretch/>
        </p:blipFill>
        <p:spPr>
          <a:xfrm>
            <a:off x="9094838" y="6216305"/>
            <a:ext cx="1113503" cy="625715"/>
          </a:xfrm>
          <a:prstGeom prst="rect">
            <a:avLst/>
          </a:prstGeom>
          <a:noFill/>
          <a:ln>
            <a:noFill/>
          </a:ln>
        </p:spPr>
      </p:pic>
      <p:pic>
        <p:nvPicPr>
          <p:cNvPr id="9" name="Shape 146"/>
          <p:cNvPicPr preferRelativeResize="0"/>
          <p:nvPr/>
        </p:nvPicPr>
        <p:blipFill>
          <a:blip r:embed="rId5">
            <a:extLst>
              <a:ext uri="{28A0092B-C50C-407E-A947-70E740481C1C}">
                <a14:useLocalDpi xmlns:a14="http://schemas.microsoft.com/office/drawing/2010/main" val="0"/>
              </a:ext>
            </a:extLst>
          </a:blip>
          <a:stretch>
            <a:fillRect/>
          </a:stretch>
        </p:blipFill>
        <p:spPr>
          <a:xfrm>
            <a:off x="626118" y="3729632"/>
            <a:ext cx="6816052" cy="2587114"/>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518366" y="1061998"/>
            <a:ext cx="9412442" cy="1938991"/>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err="1" smtClean="0">
                <a:solidFill>
                  <a:schemeClr val="dk1"/>
                </a:solidFill>
                <a:latin typeface="Calibri"/>
                <a:ea typeface="Calibri"/>
                <a:cs typeface="Calibri"/>
                <a:sym typeface="Calibri"/>
              </a:rPr>
              <a:t>We</a:t>
            </a:r>
            <a:r>
              <a:rPr lang="da-DK" altLang="da-DK" sz="1200" b="0" i="0" u="none" strike="noStrike" cap="none"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divide</a:t>
            </a:r>
            <a:r>
              <a:rPr lang="da-DK" altLang="da-DK" sz="1200" dirty="0" smtClean="0">
                <a:solidFill>
                  <a:schemeClr val="dk1"/>
                </a:solidFill>
                <a:latin typeface="Calibri"/>
                <a:ea typeface="Calibri"/>
                <a:cs typeface="Calibri"/>
                <a:sym typeface="Calibri"/>
              </a:rPr>
              <a:t> the cruise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in 4 </a:t>
            </a:r>
            <a:r>
              <a:rPr lang="da-DK" altLang="da-DK" sz="1200" dirty="0" err="1" smtClean="0">
                <a:solidFill>
                  <a:schemeClr val="dk1"/>
                </a:solidFill>
                <a:latin typeface="Calibri"/>
                <a:ea typeface="Calibri"/>
                <a:cs typeface="Calibri"/>
                <a:sym typeface="Calibri"/>
              </a:rPr>
              <a:t>categories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according</a:t>
            </a:r>
            <a:r>
              <a:rPr lang="da-DK" altLang="da-DK" sz="1200" dirty="0" smtClean="0">
                <a:solidFill>
                  <a:schemeClr val="dk1"/>
                </a:solidFill>
                <a:latin typeface="Calibri"/>
                <a:ea typeface="Calibri"/>
                <a:cs typeface="Calibri"/>
                <a:sym typeface="Calibri"/>
              </a:rPr>
              <a:t> to </a:t>
            </a:r>
            <a:r>
              <a:rPr lang="da-DK" altLang="da-DK" sz="1200" dirty="0" err="1" smtClean="0">
                <a:solidFill>
                  <a:schemeClr val="dk1"/>
                </a:solidFill>
                <a:latin typeface="Calibri"/>
                <a:ea typeface="Calibri"/>
                <a:cs typeface="Calibri"/>
                <a:sym typeface="Calibri"/>
              </a:rPr>
              <a:t>size</a:t>
            </a:r>
            <a:r>
              <a:rPr lang="da-DK" altLang="da-DK" sz="1200" dirty="0" smtClean="0">
                <a:solidFill>
                  <a:schemeClr val="dk1"/>
                </a:solidFill>
                <a:latin typeface="Calibri"/>
                <a:ea typeface="Calibri"/>
                <a:cs typeface="Calibri"/>
                <a:sym typeface="Calibri"/>
              </a:rPr>
              <a:t>: Small, </a:t>
            </a:r>
            <a:r>
              <a:rPr lang="da-DK" altLang="da-DK" sz="1200" dirty="0" err="1" smtClean="0">
                <a:solidFill>
                  <a:schemeClr val="dk1"/>
                </a:solidFill>
                <a:latin typeface="Calibri"/>
                <a:ea typeface="Calibri"/>
                <a:cs typeface="Calibri"/>
                <a:sym typeface="Calibri"/>
              </a:rPr>
              <a:t>primarily</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expedition</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with 1-250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smaller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with 251-500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midsize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with 501-1,200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and </a:t>
            </a:r>
            <a:r>
              <a:rPr lang="da-DK" altLang="da-DK" sz="1200" dirty="0" err="1" smtClean="0">
                <a:solidFill>
                  <a:schemeClr val="dk1"/>
                </a:solidFill>
                <a:latin typeface="Calibri"/>
                <a:ea typeface="Calibri"/>
                <a:cs typeface="Calibri"/>
                <a:sym typeface="Calibri"/>
              </a:rPr>
              <a:t>lastly</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big</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resort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carrying</a:t>
            </a:r>
            <a:r>
              <a:rPr lang="da-DK" altLang="da-DK" sz="1200" dirty="0" smtClean="0">
                <a:solidFill>
                  <a:schemeClr val="dk1"/>
                </a:solidFill>
                <a:latin typeface="Calibri"/>
                <a:ea typeface="Calibri"/>
                <a:cs typeface="Calibri"/>
                <a:sym typeface="Calibri"/>
              </a:rPr>
              <a:t> more </a:t>
            </a:r>
            <a:r>
              <a:rPr lang="da-DK" altLang="da-DK" sz="1200" dirty="0" err="1" smtClean="0">
                <a:solidFill>
                  <a:schemeClr val="dk1"/>
                </a:solidFill>
                <a:latin typeface="Calibri"/>
                <a:ea typeface="Calibri"/>
                <a:cs typeface="Calibri"/>
                <a:sym typeface="Calibri"/>
              </a:rPr>
              <a:t>than</a:t>
            </a:r>
            <a:r>
              <a:rPr lang="da-DK" altLang="da-DK" sz="1200" dirty="0" smtClean="0">
                <a:solidFill>
                  <a:schemeClr val="dk1"/>
                </a:solidFill>
                <a:latin typeface="Calibri"/>
                <a:ea typeface="Calibri"/>
                <a:cs typeface="Calibri"/>
                <a:sym typeface="Calibri"/>
              </a:rPr>
              <a:t> 1,200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The </a:t>
            </a:r>
            <a:r>
              <a:rPr lang="da-DK" altLang="da-DK" sz="1200" b="0" i="0" u="none" strike="noStrike" cap="none" dirty="0" err="1" smtClean="0">
                <a:solidFill>
                  <a:schemeClr val="dk1"/>
                </a:solidFill>
                <a:latin typeface="Calibri"/>
                <a:ea typeface="Calibri"/>
                <a:cs typeface="Calibri"/>
                <a:sym typeface="Calibri"/>
              </a:rPr>
              <a:t>chart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below</a:t>
            </a:r>
            <a:r>
              <a:rPr lang="da-DK" altLang="da-DK" sz="1200" b="0" i="0" u="none" strike="noStrike" cap="none" dirty="0" smtClean="0">
                <a:solidFill>
                  <a:schemeClr val="dk1"/>
                </a:solidFill>
                <a:latin typeface="Calibri"/>
                <a:ea typeface="Calibri"/>
                <a:cs typeface="Calibri"/>
                <a:sym typeface="Calibri"/>
              </a:rPr>
              <a:t> shows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port </a:t>
            </a:r>
            <a:r>
              <a:rPr lang="da-DK" altLang="da-DK" sz="1200" b="0" i="0" u="none" strike="noStrike" cap="none" dirty="0" err="1" smtClean="0">
                <a:solidFill>
                  <a:schemeClr val="dk1"/>
                </a:solidFill>
                <a:latin typeface="Calibri"/>
                <a:ea typeface="Calibri"/>
                <a:cs typeface="Calibri"/>
                <a:sym typeface="Calibri"/>
              </a:rPr>
              <a:t>calls</a:t>
            </a:r>
            <a:r>
              <a:rPr lang="da-DK" altLang="da-DK" sz="1200" b="0" i="0" u="none" strike="noStrike" cap="none" dirty="0" smtClean="0">
                <a:solidFill>
                  <a:schemeClr val="dk1"/>
                </a:solidFill>
                <a:latin typeface="Calibri"/>
                <a:ea typeface="Calibri"/>
                <a:cs typeface="Calibri"/>
                <a:sym typeface="Calibri"/>
              </a:rPr>
              <a:t> per </a:t>
            </a:r>
            <a:r>
              <a:rPr lang="da-DK" altLang="da-DK" sz="1200" b="0" i="0" u="none" strike="noStrike" cap="none" dirty="0" err="1" smtClean="0">
                <a:solidFill>
                  <a:schemeClr val="dk1"/>
                </a:solidFill>
                <a:latin typeface="Calibri"/>
                <a:ea typeface="Calibri"/>
                <a:cs typeface="Calibri"/>
                <a:sym typeface="Calibri"/>
              </a:rPr>
              <a:t>ship</a:t>
            </a:r>
            <a:r>
              <a:rPr lang="da-DK" altLang="da-DK" sz="1200" b="0" i="0" u="none" strike="noStrike" cap="none" dirty="0" smtClean="0">
                <a:solidFill>
                  <a:schemeClr val="dk1"/>
                </a:solidFill>
                <a:latin typeface="Calibri"/>
                <a:ea typeface="Calibri"/>
                <a:cs typeface="Calibri"/>
                <a:sym typeface="Calibri"/>
              </a:rPr>
              <a:t> type in 2015 and 2016. The </a:t>
            </a:r>
            <a:r>
              <a:rPr lang="da-DK" altLang="da-DK" sz="1200" b="0" i="0" u="none" strike="noStrike" cap="none" dirty="0" err="1" smtClean="0">
                <a:solidFill>
                  <a:schemeClr val="dk1"/>
                </a:solidFill>
                <a:latin typeface="Calibri"/>
                <a:ea typeface="Calibri"/>
                <a:cs typeface="Calibri"/>
                <a:sym typeface="Calibri"/>
              </a:rPr>
              <a:t>chart</a:t>
            </a:r>
            <a:r>
              <a:rPr lang="da-DK" altLang="da-DK" sz="1200" b="0" i="0" u="none" strike="noStrike" cap="none" dirty="0" smtClean="0">
                <a:solidFill>
                  <a:schemeClr val="dk1"/>
                </a:solidFill>
                <a:latin typeface="Calibri"/>
                <a:ea typeface="Calibri"/>
                <a:cs typeface="Calibri"/>
                <a:sym typeface="Calibri"/>
              </a:rPr>
              <a:t> </a:t>
            </a:r>
            <a:r>
              <a:rPr lang="da-DK" altLang="da-DK" sz="1200" dirty="0" smtClean="0">
                <a:solidFill>
                  <a:schemeClr val="dk1"/>
                </a:solidFill>
                <a:latin typeface="Calibri"/>
                <a:ea typeface="Calibri"/>
                <a:cs typeface="Calibri"/>
                <a:sym typeface="Calibri"/>
              </a:rPr>
              <a:t>shows a </a:t>
            </a:r>
            <a:r>
              <a:rPr lang="da-DK" altLang="da-DK" sz="1200" dirty="0" err="1" smtClean="0">
                <a:solidFill>
                  <a:schemeClr val="dk1"/>
                </a:solidFill>
                <a:latin typeface="Calibri"/>
                <a:ea typeface="Calibri"/>
                <a:cs typeface="Calibri"/>
                <a:sym typeface="Calibri"/>
              </a:rPr>
              <a:t>growth</a:t>
            </a:r>
            <a:r>
              <a:rPr lang="da-DK" altLang="da-DK" sz="1200" dirty="0" smtClean="0">
                <a:solidFill>
                  <a:schemeClr val="dk1"/>
                </a:solidFill>
                <a:latin typeface="Calibri"/>
                <a:ea typeface="Calibri"/>
                <a:cs typeface="Calibri"/>
                <a:sym typeface="Calibri"/>
              </a:rPr>
              <a:t> in the </a:t>
            </a:r>
            <a:r>
              <a:rPr lang="da-DK" altLang="da-DK" sz="1200" dirty="0" err="1" smtClean="0">
                <a:solidFill>
                  <a:schemeClr val="dk1"/>
                </a:solidFill>
                <a:latin typeface="Calibri"/>
                <a:ea typeface="Calibri"/>
                <a:cs typeface="Calibri"/>
                <a:sym typeface="Calibri"/>
              </a:rPr>
              <a:t>number</a:t>
            </a:r>
            <a:r>
              <a:rPr lang="da-DK" altLang="da-DK" sz="1200" dirty="0" smtClean="0">
                <a:solidFill>
                  <a:schemeClr val="dk1"/>
                </a:solidFill>
                <a:latin typeface="Calibri"/>
                <a:ea typeface="Calibri"/>
                <a:cs typeface="Calibri"/>
                <a:sym typeface="Calibri"/>
              </a:rPr>
              <a:t> of port </a:t>
            </a:r>
            <a:r>
              <a:rPr lang="da-DK" altLang="da-DK" sz="1200" dirty="0" err="1" smtClean="0">
                <a:solidFill>
                  <a:schemeClr val="dk1"/>
                </a:solidFill>
                <a:latin typeface="Calibri"/>
                <a:ea typeface="Calibri"/>
                <a:cs typeface="Calibri"/>
                <a:sym typeface="Calibri"/>
              </a:rPr>
              <a:t>calls</a:t>
            </a:r>
            <a:r>
              <a:rPr lang="da-DK" altLang="da-DK" sz="1200" dirty="0" smtClean="0">
                <a:solidFill>
                  <a:schemeClr val="dk1"/>
                </a:solidFill>
                <a:latin typeface="Calibri"/>
                <a:ea typeface="Calibri"/>
                <a:cs typeface="Calibri"/>
                <a:sym typeface="Calibri"/>
              </a:rPr>
              <a:t> for all types, </a:t>
            </a:r>
            <a:r>
              <a:rPr lang="da-DK" altLang="da-DK" sz="1200" dirty="0" err="1" smtClean="0">
                <a:solidFill>
                  <a:schemeClr val="dk1"/>
                </a:solidFill>
                <a:latin typeface="Calibri"/>
                <a:ea typeface="Calibri"/>
                <a:cs typeface="Calibri"/>
                <a:sym typeface="Calibri"/>
              </a:rPr>
              <a:t>except</a:t>
            </a:r>
            <a:r>
              <a:rPr lang="da-DK" altLang="da-DK" sz="1200" dirty="0" smtClean="0">
                <a:solidFill>
                  <a:schemeClr val="dk1"/>
                </a:solidFill>
                <a:latin typeface="Calibri"/>
                <a:ea typeface="Calibri"/>
                <a:cs typeface="Calibri"/>
                <a:sym typeface="Calibri"/>
              </a:rPr>
              <a:t> for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carrying</a:t>
            </a:r>
            <a:r>
              <a:rPr lang="da-DK" altLang="da-DK" sz="1200" dirty="0" smtClean="0">
                <a:solidFill>
                  <a:schemeClr val="dk1"/>
                </a:solidFill>
                <a:latin typeface="Calibri"/>
                <a:ea typeface="Calibri"/>
                <a:cs typeface="Calibri"/>
                <a:sym typeface="Calibri"/>
              </a:rPr>
              <a:t> 251-500 </a:t>
            </a:r>
            <a:r>
              <a:rPr lang="da-DK" altLang="da-DK" sz="1200" dirty="0" err="1" smtClean="0">
                <a:solidFill>
                  <a:schemeClr val="dk1"/>
                </a:solidFill>
                <a:latin typeface="Calibri"/>
                <a:ea typeface="Calibri"/>
                <a:cs typeface="Calibri"/>
                <a:sym typeface="Calibri"/>
              </a:rPr>
              <a:t>passengers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that</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saw</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no</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change</a:t>
            </a:r>
            <a:r>
              <a:rPr lang="da-DK" altLang="da-DK" sz="1200" dirty="0">
                <a:solidFill>
                  <a:schemeClr val="dk1"/>
                </a:solidFill>
                <a:latin typeface="Calibri"/>
                <a:ea typeface="Calibri"/>
                <a:cs typeface="Calibri"/>
                <a:sym typeface="Calibri"/>
              </a:rPr>
              <a:t>.</a:t>
            </a:r>
            <a:r>
              <a:rPr lang="da-DK" altLang="da-DK" sz="1200" dirty="0" smtClean="0">
                <a:solidFill>
                  <a:schemeClr val="dk1"/>
                </a:solidFill>
                <a:latin typeface="Calibri"/>
                <a:ea typeface="Calibri"/>
                <a:cs typeface="Calibri"/>
                <a:sym typeface="Calibri"/>
              </a:rPr>
              <a:t> T</a:t>
            </a:r>
            <a:r>
              <a:rPr lang="da-DK" altLang="da-DK" sz="1200" b="0" i="0" u="none" strike="noStrike" cap="none" dirty="0" smtClean="0">
                <a:solidFill>
                  <a:schemeClr val="dk1"/>
                </a:solidFill>
                <a:latin typeface="Calibri"/>
                <a:ea typeface="Calibri"/>
                <a:cs typeface="Calibri"/>
                <a:sym typeface="Calibri"/>
              </a:rPr>
              <a:t>he region </a:t>
            </a:r>
            <a:r>
              <a:rPr lang="da-DK" altLang="da-DK" sz="1200" b="0" i="0" u="none" strike="noStrike" cap="none" dirty="0" err="1" smtClean="0">
                <a:solidFill>
                  <a:schemeClr val="dk1"/>
                </a:solidFill>
                <a:latin typeface="Calibri"/>
                <a:ea typeface="Calibri"/>
                <a:cs typeface="Calibri"/>
                <a:sym typeface="Calibri"/>
              </a:rPr>
              <a:t>differs</a:t>
            </a:r>
            <a:r>
              <a:rPr lang="da-DK" altLang="da-DK" sz="1200" b="0" i="0" u="none" strike="noStrike" cap="none" dirty="0" smtClean="0">
                <a:solidFill>
                  <a:schemeClr val="dk1"/>
                </a:solidFill>
                <a:latin typeface="Calibri"/>
                <a:ea typeface="Calibri"/>
                <a:cs typeface="Calibri"/>
                <a:sym typeface="Calibri"/>
              </a:rPr>
              <a:t> from the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regions in the </a:t>
            </a:r>
            <a:r>
              <a:rPr lang="da-DK" altLang="da-DK" sz="1200" b="0" i="0" u="none" strike="noStrike" cap="none" dirty="0" err="1" smtClean="0">
                <a:solidFill>
                  <a:schemeClr val="dk1"/>
                </a:solidFill>
                <a:latin typeface="Calibri"/>
                <a:ea typeface="Calibri"/>
                <a:cs typeface="Calibri"/>
                <a:sym typeface="Calibri"/>
              </a:rPr>
              <a:t>relatively</a:t>
            </a:r>
            <a:r>
              <a:rPr lang="da-DK" altLang="da-DK" sz="1200" b="0" i="0" u="none" strike="noStrike" cap="none" dirty="0" smtClean="0">
                <a:solidFill>
                  <a:schemeClr val="dk1"/>
                </a:solidFill>
                <a:latin typeface="Calibri"/>
                <a:ea typeface="Calibri"/>
                <a:cs typeface="Calibri"/>
                <a:sym typeface="Calibri"/>
              </a:rPr>
              <a:t> large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a:t>
            </a:r>
            <a:r>
              <a:rPr lang="da-DK" altLang="da-DK" sz="1200" b="0" i="0" u="none" strike="noStrike" cap="none" dirty="0" err="1" smtClean="0">
                <a:solidFill>
                  <a:schemeClr val="dk1"/>
                </a:solidFill>
                <a:latin typeface="Calibri"/>
                <a:ea typeface="Calibri"/>
                <a:cs typeface="Calibri"/>
                <a:sym typeface="Calibri"/>
              </a:rPr>
              <a:t>big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resort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with a </a:t>
            </a:r>
            <a:r>
              <a:rPr lang="da-DK" altLang="da-DK" sz="1200" dirty="0" err="1" smtClean="0">
                <a:solidFill>
                  <a:schemeClr val="dk1"/>
                </a:solidFill>
                <a:latin typeface="Calibri"/>
                <a:ea typeface="Calibri"/>
                <a:cs typeface="Calibri"/>
                <a:sym typeface="Calibri"/>
              </a:rPr>
              <a:t>high</a:t>
            </a:r>
            <a:r>
              <a:rPr lang="da-DK" altLang="da-DK" sz="1200"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passenger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volume</a:t>
            </a:r>
            <a:r>
              <a:rPr lang="da-DK" altLang="da-DK" sz="1200" b="0" i="0" u="none" strike="noStrike" cap="none" dirty="0" smtClean="0">
                <a:solidFill>
                  <a:schemeClr val="dk1"/>
                </a:solidFill>
                <a:latin typeface="Calibri"/>
                <a:ea typeface="Calibri"/>
                <a:cs typeface="Calibri"/>
                <a:sym typeface="Calibri"/>
              </a:rPr>
              <a:t> and </a:t>
            </a:r>
            <a:r>
              <a:rPr lang="da-DK" altLang="da-DK" sz="1200" b="0" i="0" u="none" strike="noStrike" cap="none" dirty="0" err="1" smtClean="0">
                <a:solidFill>
                  <a:schemeClr val="dk1"/>
                </a:solidFill>
                <a:latin typeface="Calibri"/>
                <a:ea typeface="Calibri"/>
                <a:cs typeface="Calibri"/>
                <a:sym typeface="Calibri"/>
              </a:rPr>
              <a:t>thus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good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opportunities</a:t>
            </a:r>
            <a:r>
              <a:rPr lang="da-DK" altLang="da-DK" sz="1200" b="0" i="0" u="none" strike="noStrike" cap="none" dirty="0" smtClean="0">
                <a:solidFill>
                  <a:schemeClr val="dk1"/>
                </a:solidFill>
                <a:latin typeface="Calibri"/>
                <a:ea typeface="Calibri"/>
                <a:cs typeface="Calibri"/>
                <a:sym typeface="Calibri"/>
              </a:rPr>
              <a:t> for </a:t>
            </a:r>
            <a:r>
              <a:rPr lang="da-DK" altLang="da-DK" sz="1200" b="0" i="0" u="none" strike="noStrike" cap="none" dirty="0" err="1" smtClean="0">
                <a:solidFill>
                  <a:schemeClr val="dk1"/>
                </a:solidFill>
                <a:latin typeface="Calibri"/>
                <a:ea typeface="Calibri"/>
                <a:cs typeface="Calibri"/>
                <a:sym typeface="Calibri"/>
              </a:rPr>
              <a:t>selling</a:t>
            </a:r>
            <a:r>
              <a:rPr lang="da-DK" altLang="da-DK" sz="1200" b="0" i="0" u="none" strike="noStrike" cap="none" dirty="0" smtClean="0">
                <a:solidFill>
                  <a:schemeClr val="dk1"/>
                </a:solidFill>
                <a:latin typeface="Calibri"/>
                <a:ea typeface="Calibri"/>
                <a:cs typeface="Calibri"/>
                <a:sym typeface="Calibri"/>
              </a:rPr>
              <a:t> souvenirs and </a:t>
            </a:r>
            <a:r>
              <a:rPr lang="da-DK" altLang="da-DK" sz="1200" b="0" i="0" u="none" strike="noStrike" cap="none" dirty="0" err="1" smtClean="0">
                <a:solidFill>
                  <a:schemeClr val="dk1"/>
                </a:solidFill>
                <a:latin typeface="Calibri"/>
                <a:ea typeface="Calibri"/>
                <a:cs typeface="Calibri"/>
                <a:sym typeface="Calibri"/>
              </a:rPr>
              <a:t>group</a:t>
            </a:r>
            <a:r>
              <a:rPr lang="da-DK" altLang="da-DK" sz="1200" b="0" i="0" u="none" strike="noStrike" cap="none" dirty="0" smtClean="0">
                <a:solidFill>
                  <a:schemeClr val="dk1"/>
                </a:solidFill>
                <a:latin typeface="Calibri"/>
                <a:ea typeface="Calibri"/>
                <a:cs typeface="Calibri"/>
                <a:sym typeface="Calibri"/>
              </a:rPr>
              <a:t> products.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For </a:t>
            </a:r>
            <a:r>
              <a:rPr lang="da-DK" altLang="da-DK" sz="1200" b="0" i="0" u="none" strike="noStrike" cap="none" dirty="0" err="1" smtClean="0">
                <a:solidFill>
                  <a:schemeClr val="dk1"/>
                </a:solidFill>
                <a:latin typeface="Calibri"/>
                <a:ea typeface="Calibri"/>
                <a:cs typeface="Calibri"/>
                <a:sym typeface="Calibri"/>
              </a:rPr>
              <a:t>local</a:t>
            </a:r>
            <a:r>
              <a:rPr lang="da-DK" altLang="da-DK" sz="1200" b="0" i="0" u="none" strike="noStrike" cap="none" dirty="0" smtClean="0">
                <a:solidFill>
                  <a:schemeClr val="dk1"/>
                </a:solidFill>
                <a:latin typeface="Calibri"/>
                <a:ea typeface="Calibri"/>
                <a:cs typeface="Calibri"/>
                <a:sym typeface="Calibri"/>
              </a:rPr>
              <a:t> operators </a:t>
            </a:r>
            <a:r>
              <a:rPr lang="da-DK" altLang="da-DK" sz="1200" b="0" i="0" u="none" strike="noStrike" cap="none" dirty="0" err="1" smtClean="0">
                <a:solidFill>
                  <a:schemeClr val="dk1"/>
                </a:solidFill>
                <a:latin typeface="Calibri"/>
                <a:ea typeface="Calibri"/>
                <a:cs typeface="Calibri"/>
                <a:sym typeface="Calibri"/>
              </a:rPr>
              <a:t>offering</a:t>
            </a:r>
            <a:r>
              <a:rPr lang="da-DK" altLang="da-DK" sz="1200" b="0" i="0" u="none" strike="noStrike" cap="none" dirty="0" smtClean="0">
                <a:solidFill>
                  <a:schemeClr val="dk1"/>
                </a:solidFill>
                <a:latin typeface="Calibri"/>
                <a:ea typeface="Calibri"/>
                <a:cs typeface="Calibri"/>
                <a:sym typeface="Calibri"/>
              </a:rPr>
              <a:t> and </a:t>
            </a:r>
            <a:r>
              <a:rPr lang="da-DK" altLang="da-DK" sz="1200" dirty="0" err="1" smtClean="0">
                <a:solidFill>
                  <a:schemeClr val="dk1"/>
                </a:solidFill>
                <a:latin typeface="Calibri"/>
                <a:ea typeface="Calibri"/>
                <a:cs typeface="Calibri"/>
                <a:sym typeface="Calibri"/>
              </a:rPr>
              <a:t>developing</a:t>
            </a:r>
            <a:r>
              <a:rPr lang="da-DK" altLang="da-DK" sz="1200" dirty="0" smtClean="0">
                <a:solidFill>
                  <a:schemeClr val="dk1"/>
                </a:solidFill>
                <a:latin typeface="Calibri"/>
                <a:ea typeface="Calibri"/>
                <a:cs typeface="Calibri"/>
                <a:sym typeface="Calibri"/>
              </a:rPr>
              <a:t> products </a:t>
            </a:r>
            <a:r>
              <a:rPr lang="da-DK" altLang="da-DK" sz="1200" dirty="0" err="1" smtClean="0">
                <a:solidFill>
                  <a:schemeClr val="dk1"/>
                </a:solidFill>
                <a:latin typeface="Calibri"/>
                <a:ea typeface="Calibri"/>
                <a:cs typeface="Calibri"/>
                <a:sym typeface="Calibri"/>
              </a:rPr>
              <a:t>aimed</a:t>
            </a:r>
            <a:r>
              <a:rPr lang="da-DK" altLang="da-DK" sz="1200" dirty="0" smtClean="0">
                <a:solidFill>
                  <a:schemeClr val="dk1"/>
                </a:solidFill>
                <a:latin typeface="Calibri"/>
                <a:ea typeface="Calibri"/>
                <a:cs typeface="Calibri"/>
                <a:sym typeface="Calibri"/>
              </a:rPr>
              <a:t> at the cruise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t</a:t>
            </a:r>
            <a:r>
              <a:rPr lang="da-DK" altLang="da-DK" sz="1200" b="0" i="0" u="none" strike="noStrike" cap="none" dirty="0" err="1" smtClean="0">
                <a:solidFill>
                  <a:schemeClr val="dk1"/>
                </a:solidFill>
                <a:latin typeface="Calibri"/>
                <a:ea typeface="Calibri"/>
                <a:cs typeface="Calibri"/>
                <a:sym typeface="Calibri"/>
              </a:rPr>
              <a:t>hese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tendencies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worth</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following</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closely</a:t>
            </a:r>
            <a:r>
              <a:rPr lang="da-DK" altLang="da-DK" sz="1200" b="0" i="0" u="none" strike="noStrike" cap="none" dirty="0" smtClean="0">
                <a:solidFill>
                  <a:schemeClr val="dk1"/>
                </a:solidFill>
                <a:latin typeface="Calibri"/>
                <a:ea typeface="Calibri"/>
                <a:cs typeface="Calibri"/>
                <a:sym typeface="Calibri"/>
              </a:rPr>
              <a:t> as </a:t>
            </a: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is a difference in </a:t>
            </a:r>
            <a:r>
              <a:rPr lang="da-DK" altLang="da-DK" sz="1200" b="0" i="0" u="none" strike="noStrike" cap="none" dirty="0" err="1" smtClean="0">
                <a:solidFill>
                  <a:schemeClr val="dk1"/>
                </a:solidFill>
                <a:latin typeface="Calibri"/>
                <a:ea typeface="Calibri"/>
                <a:cs typeface="Calibri"/>
                <a:sym typeface="Calibri"/>
              </a:rPr>
              <a:t>what</a:t>
            </a:r>
            <a:r>
              <a:rPr lang="da-DK" altLang="da-DK" sz="1200" b="0" i="0" u="none" strike="noStrike" cap="none" dirty="0" smtClean="0">
                <a:solidFill>
                  <a:schemeClr val="dk1"/>
                </a:solidFill>
                <a:latin typeface="Calibri"/>
                <a:ea typeface="Calibri"/>
                <a:cs typeface="Calibri"/>
                <a:sym typeface="Calibri"/>
              </a:rPr>
              <a:t> products </a:t>
            </a:r>
            <a:r>
              <a:rPr lang="da-DK" altLang="da-DK" sz="1200" b="0" i="0" u="none" strike="noStrike" cap="none" dirty="0" err="1" smtClean="0">
                <a:solidFill>
                  <a:schemeClr val="dk1"/>
                </a:solidFill>
                <a:latin typeface="Calibri"/>
                <a:ea typeface="Calibri"/>
                <a:cs typeface="Calibri"/>
                <a:sym typeface="Calibri"/>
              </a:rPr>
              <a:t>are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sought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after</a:t>
            </a:r>
            <a:r>
              <a:rPr lang="da-DK" altLang="da-DK" sz="1200" b="0" i="0" u="none" strike="noStrike" cap="none" dirty="0" smtClean="0">
                <a:solidFill>
                  <a:schemeClr val="dk1"/>
                </a:solidFill>
                <a:latin typeface="Calibri"/>
                <a:ea typeface="Calibri"/>
                <a:cs typeface="Calibri"/>
                <a:sym typeface="Calibri"/>
              </a:rPr>
              <a:t> by the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on the </a:t>
            </a:r>
            <a:r>
              <a:rPr lang="da-DK" altLang="da-DK" sz="1200" b="0" i="0" u="none" strike="noStrike" cap="none" dirty="0" err="1" smtClean="0">
                <a:solidFill>
                  <a:schemeClr val="dk1"/>
                </a:solidFill>
                <a:latin typeface="Calibri"/>
                <a:ea typeface="Calibri"/>
                <a:cs typeface="Calibri"/>
                <a:sym typeface="Calibri"/>
              </a:rPr>
              <a:t>different</a:t>
            </a:r>
            <a:r>
              <a:rPr lang="da-DK" altLang="da-DK" sz="1200" b="0" i="0" u="none" strike="noStrike" cap="none" dirty="0" smtClean="0">
                <a:solidFill>
                  <a:schemeClr val="dk1"/>
                </a:solidFill>
                <a:latin typeface="Calibri"/>
                <a:ea typeface="Calibri"/>
                <a:cs typeface="Calibri"/>
                <a:sym typeface="Calibri"/>
              </a:rPr>
              <a:t> types of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55" name="Shape 155"/>
          <p:cNvSpPr txBox="1"/>
          <p:nvPr/>
        </p:nvSpPr>
        <p:spPr>
          <a:xfrm>
            <a:off x="518366" y="343480"/>
            <a:ext cx="8537142" cy="461664"/>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rgbClr val="00B0F0"/>
              </a:buClr>
              <a:buSzPct val="25000"/>
              <a:buFont typeface="Calibri"/>
              <a:buNone/>
            </a:pPr>
            <a:r>
              <a:rPr lang="da-DK" altLang="da-DK" sz="2400" b="0" i="0" u="none" strike="noStrike" cap="none" dirty="0" smtClean="0">
                <a:solidFill>
                  <a:srgbClr val="00B0F0"/>
                </a:solidFill>
                <a:latin typeface="Calibri"/>
                <a:ea typeface="Calibri"/>
                <a:cs typeface="Calibri"/>
                <a:sym typeface="Calibri"/>
              </a:rPr>
              <a:t>CRUISE TOURISM – </a:t>
            </a:r>
            <a:r>
              <a:rPr lang="da-DK" altLang="da-DK" sz="2400" b="0" i="0" u="none" strike="noStrike" cap="none" dirty="0">
                <a:solidFill>
                  <a:srgbClr val="00B0F0"/>
                </a:solidFill>
                <a:latin typeface="Calibri"/>
                <a:ea typeface="Calibri"/>
                <a:cs typeface="Calibri"/>
                <a:sym typeface="Calibri"/>
              </a:rPr>
              <a:t>PAX </a:t>
            </a:r>
            <a:r>
              <a:rPr lang="da-DK" altLang="da-DK" sz="2400" b="0" i="0" u="none" strike="noStrike" cap="none" dirty="0" smtClean="0">
                <a:solidFill>
                  <a:srgbClr val="00B0F0"/>
                </a:solidFill>
                <a:latin typeface="Calibri"/>
                <a:ea typeface="Calibri"/>
                <a:cs typeface="Calibri"/>
                <a:sym typeface="Calibri"/>
              </a:rPr>
              <a:t>SIZE AND NUMBER OF PORT CALLS</a:t>
            </a:r>
            <a:endParaRPr lang="da-DK" altLang="da-DK" sz="2400" b="0" i="0" u="none" strike="noStrike" cap="none" dirty="0">
              <a:solidFill>
                <a:srgbClr val="00B0F0"/>
              </a:solidFill>
              <a:latin typeface="Calibri"/>
              <a:ea typeface="Calibri"/>
              <a:cs typeface="Calibri"/>
              <a:sym typeface="Calibri"/>
            </a:endParaRPr>
          </a:p>
        </p:txBody>
      </p:sp>
      <p:pic>
        <p:nvPicPr>
          <p:cNvPr id="156" name="Shape 156"/>
          <p:cNvPicPr preferRelativeResize="0"/>
          <p:nvPr/>
        </p:nvPicPr>
        <p:blipFill>
          <a:blip r:embed="rId3">
            <a:extLst>
              <a:ext uri="{28A0092B-C50C-407E-A947-70E740481C1C}">
                <a14:useLocalDpi xmlns:a14="http://schemas.microsoft.com/office/drawing/2010/main" val="0"/>
              </a:ext>
            </a:extLst>
          </a:blip>
          <a:stretch>
            <a:fillRect/>
          </a:stretch>
        </p:blipFill>
        <p:spPr>
          <a:xfrm>
            <a:off x="621826" y="3079976"/>
            <a:ext cx="4818509" cy="3288920"/>
          </a:xfrm>
          <a:prstGeom prst="rect">
            <a:avLst/>
          </a:prstGeom>
          <a:noFill/>
          <a:ln w="9525" cap="flat" cmpd="sng">
            <a:solidFill>
              <a:schemeClr val="dk1"/>
            </a:solidFill>
            <a:prstDash val="solid"/>
            <a:round/>
            <a:headEnd type="none" w="med" len="med"/>
            <a:tailEnd type="none" w="med" len="med"/>
          </a:ln>
        </p:spPr>
      </p:pic>
      <p:sp>
        <p:nvSpPr>
          <p:cNvPr id="157" name="Shape 157"/>
          <p:cNvSpPr txBox="1"/>
          <p:nvPr/>
        </p:nvSpPr>
        <p:spPr>
          <a:xfrm>
            <a:off x="5722376" y="3020652"/>
            <a:ext cx="4031223" cy="3046988"/>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At a national </a:t>
            </a:r>
            <a:r>
              <a:rPr lang="da-DK" altLang="da-DK" sz="1200" b="0" i="0" u="none" strike="noStrike" cap="none" dirty="0" err="1" smtClean="0">
                <a:solidFill>
                  <a:schemeClr val="dk1"/>
                </a:solidFill>
                <a:latin typeface="Calibri"/>
                <a:ea typeface="Calibri"/>
                <a:cs typeface="Calibri"/>
                <a:sym typeface="Calibri"/>
              </a:rPr>
              <a:t>level</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there</a:t>
            </a:r>
            <a:r>
              <a:rPr lang="da-DK" altLang="da-DK" sz="1200" b="0" i="0" u="none" strike="noStrike" cap="none" dirty="0" smtClean="0">
                <a:solidFill>
                  <a:schemeClr val="dk1"/>
                </a:solidFill>
                <a:latin typeface="Calibri"/>
                <a:ea typeface="Calibri"/>
                <a:cs typeface="Calibri"/>
                <a:sym typeface="Calibri"/>
              </a:rPr>
              <a:t> is a </a:t>
            </a:r>
            <a:r>
              <a:rPr lang="da-DK" altLang="da-DK" sz="1200" b="0" i="0" u="none" strike="noStrike" cap="none" dirty="0" err="1" smtClean="0">
                <a:solidFill>
                  <a:schemeClr val="dk1"/>
                </a:solidFill>
                <a:latin typeface="Calibri"/>
                <a:ea typeface="Calibri"/>
                <a:cs typeface="Calibri"/>
                <a:sym typeface="Calibri"/>
              </a:rPr>
              <a:t>significant</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increase</a:t>
            </a:r>
            <a:r>
              <a:rPr lang="da-DK" altLang="da-DK" sz="1200" b="0" i="0" u="none" strike="noStrike" cap="none" dirty="0" smtClean="0">
                <a:solidFill>
                  <a:schemeClr val="dk1"/>
                </a:solidFill>
                <a:latin typeface="Calibri"/>
                <a:ea typeface="Calibri"/>
                <a:cs typeface="Calibri"/>
                <a:sym typeface="Calibri"/>
              </a:rPr>
              <a:t> in the </a:t>
            </a:r>
            <a:r>
              <a:rPr lang="da-DK" altLang="da-DK" sz="1200" b="0" i="0" u="none" strike="noStrike" cap="none" dirty="0" err="1" smtClean="0">
                <a:solidFill>
                  <a:schemeClr val="dk1"/>
                </a:solidFill>
                <a:latin typeface="Calibri"/>
                <a:ea typeface="Calibri"/>
                <a:cs typeface="Calibri"/>
                <a:sym typeface="Calibri"/>
              </a:rPr>
              <a:t>number</a:t>
            </a:r>
            <a:r>
              <a:rPr lang="da-DK" altLang="da-DK" sz="1200" b="0" i="0" u="none" strike="noStrike" cap="none" dirty="0" smtClean="0">
                <a:solidFill>
                  <a:schemeClr val="dk1"/>
                </a:solidFill>
                <a:latin typeface="Calibri"/>
                <a:ea typeface="Calibri"/>
                <a:cs typeface="Calibri"/>
                <a:sym typeface="Calibri"/>
              </a:rPr>
              <a:t> of cruises </a:t>
            </a:r>
            <a:r>
              <a:rPr lang="da-DK" altLang="da-DK" sz="1200" b="0" i="0" u="none" strike="noStrike" cap="none" dirty="0" err="1" smtClean="0">
                <a:solidFill>
                  <a:schemeClr val="dk1"/>
                </a:solidFill>
                <a:latin typeface="Calibri"/>
                <a:ea typeface="Calibri"/>
                <a:cs typeface="Calibri"/>
                <a:sym typeface="Calibri"/>
              </a:rPr>
              <a:t>among</a:t>
            </a:r>
            <a:r>
              <a:rPr lang="da-DK" altLang="da-DK" sz="1200" b="0" i="0" u="none" strike="noStrike" cap="none" dirty="0" smtClean="0">
                <a:solidFill>
                  <a:schemeClr val="dk1"/>
                </a:solidFill>
                <a:latin typeface="Calibri"/>
                <a:ea typeface="Calibri"/>
                <a:cs typeface="Calibri"/>
                <a:sym typeface="Calibri"/>
              </a:rPr>
              <a:t> the small </a:t>
            </a:r>
            <a:r>
              <a:rPr lang="da-DK" altLang="da-DK" sz="1200" b="0" i="0" u="none" strike="noStrike" cap="none" dirty="0" err="1" smtClean="0">
                <a:solidFill>
                  <a:schemeClr val="dk1"/>
                </a:solidFill>
                <a:latin typeface="Calibri"/>
                <a:ea typeface="Calibri"/>
                <a:cs typeface="Calibri"/>
                <a:sym typeface="Calibri"/>
              </a:rPr>
              <a:t>expedition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I South Greenland the same trend </a:t>
            </a:r>
            <a:r>
              <a:rPr lang="da-DK" altLang="da-DK" sz="1200" b="0" i="0" u="none" strike="noStrike" cap="none" dirty="0" err="1" smtClean="0">
                <a:solidFill>
                  <a:schemeClr val="dk1"/>
                </a:solidFill>
                <a:latin typeface="Calibri"/>
                <a:ea typeface="Calibri"/>
                <a:cs typeface="Calibri"/>
                <a:sym typeface="Calibri"/>
              </a:rPr>
              <a:t>can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be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seen</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though</a:t>
            </a:r>
            <a:r>
              <a:rPr lang="da-DK" altLang="da-DK" sz="1200" b="0" i="0" u="none" strike="noStrike" cap="none" dirty="0" smtClean="0">
                <a:solidFill>
                  <a:schemeClr val="dk1"/>
                </a:solidFill>
                <a:latin typeface="Calibri"/>
                <a:ea typeface="Calibri"/>
                <a:cs typeface="Calibri"/>
                <a:sym typeface="Calibri"/>
              </a:rPr>
              <a:t> not as </a:t>
            </a:r>
            <a:r>
              <a:rPr lang="da-DK" altLang="da-DK" sz="1200" b="0" i="0" u="none" strike="noStrike" cap="none" dirty="0" err="1" smtClean="0">
                <a:solidFill>
                  <a:schemeClr val="dk1"/>
                </a:solidFill>
                <a:latin typeface="Calibri"/>
                <a:ea typeface="Calibri"/>
                <a:cs typeface="Calibri"/>
                <a:sym typeface="Calibri"/>
              </a:rPr>
              <a:t>significantly</a:t>
            </a:r>
            <a:r>
              <a:rPr lang="da-DK" altLang="da-DK" sz="12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lt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On the </a:t>
            </a:r>
            <a:r>
              <a:rPr lang="da-DK" altLang="da-DK" sz="1200" b="0" i="0" u="none" strike="noStrike" cap="none" dirty="0" err="1" smtClean="0">
                <a:solidFill>
                  <a:schemeClr val="dk1"/>
                </a:solidFill>
                <a:latin typeface="Calibri"/>
                <a:ea typeface="Calibri"/>
                <a:cs typeface="Calibri"/>
                <a:sym typeface="Calibri"/>
              </a:rPr>
              <a:t>other</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hand</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because</a:t>
            </a:r>
            <a:r>
              <a:rPr lang="da-DK" altLang="da-DK" sz="1200" dirty="0" smtClean="0">
                <a:solidFill>
                  <a:schemeClr val="dk1"/>
                </a:solidFill>
                <a:latin typeface="Calibri"/>
                <a:ea typeface="Calibri"/>
                <a:cs typeface="Calibri"/>
                <a:sym typeface="Calibri"/>
              </a:rPr>
              <a:t> of </a:t>
            </a:r>
            <a:r>
              <a:rPr lang="da-DK" altLang="da-DK" sz="1200" dirty="0" err="1" smtClean="0">
                <a:solidFill>
                  <a:schemeClr val="dk1"/>
                </a:solidFill>
                <a:latin typeface="Calibri"/>
                <a:ea typeface="Calibri"/>
                <a:cs typeface="Calibri"/>
                <a:sym typeface="Calibri"/>
              </a:rPr>
              <a:t>its</a:t>
            </a:r>
            <a:r>
              <a:rPr lang="da-DK" altLang="da-DK" sz="1200" dirty="0" smtClean="0">
                <a:solidFill>
                  <a:schemeClr val="dk1"/>
                </a:solidFill>
                <a:latin typeface="Calibri"/>
                <a:ea typeface="Calibri"/>
                <a:cs typeface="Calibri"/>
                <a:sym typeface="Calibri"/>
              </a:rPr>
              <a:t> location, the region has a </a:t>
            </a:r>
            <a:r>
              <a:rPr lang="da-DK" altLang="da-DK" sz="1200" dirty="0" err="1" smtClean="0">
                <a:solidFill>
                  <a:schemeClr val="dk1"/>
                </a:solidFill>
                <a:latin typeface="Calibri"/>
                <a:ea typeface="Calibri"/>
                <a:cs typeface="Calibri"/>
                <a:sym typeface="Calibri"/>
              </a:rPr>
              <a:t>strong</a:t>
            </a:r>
            <a:r>
              <a:rPr lang="da-DK" altLang="da-DK" sz="1200" dirty="0" smtClean="0">
                <a:solidFill>
                  <a:schemeClr val="dk1"/>
                </a:solidFill>
                <a:latin typeface="Calibri"/>
                <a:ea typeface="Calibri"/>
                <a:cs typeface="Calibri"/>
                <a:sym typeface="Calibri"/>
              </a:rPr>
              <a:t> position </a:t>
            </a:r>
            <a:r>
              <a:rPr lang="da-DK" altLang="da-DK" sz="1200" dirty="0" err="1" smtClean="0">
                <a:solidFill>
                  <a:schemeClr val="dk1"/>
                </a:solidFill>
                <a:latin typeface="Calibri"/>
                <a:ea typeface="Calibri"/>
                <a:cs typeface="Calibri"/>
                <a:sym typeface="Calibri"/>
              </a:rPr>
              <a:t>when</a:t>
            </a:r>
            <a:r>
              <a:rPr lang="da-DK" altLang="da-DK" sz="1200" dirty="0" smtClean="0">
                <a:solidFill>
                  <a:schemeClr val="dk1"/>
                </a:solidFill>
                <a:latin typeface="Calibri"/>
                <a:ea typeface="Calibri"/>
                <a:cs typeface="Calibri"/>
                <a:sym typeface="Calibri"/>
              </a:rPr>
              <a:t> it </a:t>
            </a:r>
            <a:r>
              <a:rPr lang="da-DK" altLang="da-DK" sz="1200" dirty="0" err="1" smtClean="0">
                <a:solidFill>
                  <a:schemeClr val="dk1"/>
                </a:solidFill>
                <a:latin typeface="Calibri"/>
                <a:ea typeface="Calibri"/>
                <a:cs typeface="Calibri"/>
                <a:sym typeface="Calibri"/>
              </a:rPr>
              <a:t>comes</a:t>
            </a:r>
            <a:r>
              <a:rPr lang="da-DK" altLang="da-DK" sz="1200" dirty="0" smtClean="0">
                <a:solidFill>
                  <a:schemeClr val="dk1"/>
                </a:solidFill>
                <a:latin typeface="Calibri"/>
                <a:ea typeface="Calibri"/>
                <a:cs typeface="Calibri"/>
                <a:sym typeface="Calibri"/>
              </a:rPr>
              <a:t> to the </a:t>
            </a:r>
            <a:r>
              <a:rPr lang="da-DK" altLang="da-DK" sz="1200" dirty="0" err="1" smtClean="0">
                <a:solidFill>
                  <a:schemeClr val="dk1"/>
                </a:solidFill>
                <a:latin typeface="Calibri"/>
                <a:ea typeface="Calibri"/>
                <a:cs typeface="Calibri"/>
                <a:sym typeface="Calibri"/>
              </a:rPr>
              <a:t>larger</a:t>
            </a:r>
            <a:r>
              <a:rPr lang="da-DK" altLang="da-DK" sz="1200" dirty="0" smtClean="0">
                <a:solidFill>
                  <a:schemeClr val="dk1"/>
                </a:solidFill>
                <a:latin typeface="Calibri"/>
                <a:ea typeface="Calibri"/>
                <a:cs typeface="Calibri"/>
                <a:sym typeface="Calibri"/>
              </a:rPr>
              <a:t> transnational cruises with large and </a:t>
            </a:r>
            <a:r>
              <a:rPr lang="da-DK" altLang="da-DK" sz="1200" dirty="0" err="1" smtClean="0">
                <a:solidFill>
                  <a:schemeClr val="dk1"/>
                </a:solidFill>
                <a:latin typeface="Calibri"/>
                <a:ea typeface="Calibri"/>
                <a:cs typeface="Calibri"/>
                <a:sym typeface="Calibri"/>
              </a:rPr>
              <a:t>midsize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ships</a:t>
            </a:r>
            <a:r>
              <a:rPr lang="da-DK" altLang="da-DK" sz="1200" dirty="0" smtClean="0">
                <a:solidFill>
                  <a:schemeClr val="dk1"/>
                </a:solidFill>
                <a:latin typeface="Calibri"/>
                <a:ea typeface="Calibri"/>
                <a:cs typeface="Calibri"/>
                <a:sym typeface="Calibri"/>
              </a:rPr>
              <a:t> as </a:t>
            </a:r>
            <a:r>
              <a:rPr lang="da-DK" altLang="da-DK" sz="1200" dirty="0" err="1" smtClean="0">
                <a:solidFill>
                  <a:schemeClr val="dk1"/>
                </a:solidFill>
                <a:latin typeface="Calibri"/>
                <a:ea typeface="Calibri"/>
                <a:cs typeface="Calibri"/>
                <a:sym typeface="Calibri"/>
              </a:rPr>
              <a:t>their</a:t>
            </a:r>
            <a:r>
              <a:rPr lang="da-DK" altLang="da-DK" sz="1200" dirty="0" smtClean="0">
                <a:solidFill>
                  <a:schemeClr val="dk1"/>
                </a:solidFill>
                <a:latin typeface="Calibri"/>
                <a:ea typeface="Calibri"/>
                <a:cs typeface="Calibri"/>
                <a:sym typeface="Calibri"/>
              </a:rPr>
              <a:t> port </a:t>
            </a:r>
            <a:r>
              <a:rPr lang="da-DK" altLang="da-DK" sz="1200" dirty="0" err="1" smtClean="0">
                <a:solidFill>
                  <a:schemeClr val="dk1"/>
                </a:solidFill>
                <a:latin typeface="Calibri"/>
                <a:ea typeface="Calibri"/>
                <a:cs typeface="Calibri"/>
                <a:sym typeface="Calibri"/>
              </a:rPr>
              <a:t>calls</a:t>
            </a:r>
            <a:r>
              <a:rPr lang="da-DK" altLang="da-DK" sz="1200" dirty="0" smtClean="0">
                <a:solidFill>
                  <a:schemeClr val="dk1"/>
                </a:solidFill>
                <a:latin typeface="Calibri"/>
                <a:ea typeface="Calibri"/>
                <a:cs typeface="Calibri"/>
                <a:sym typeface="Calibri"/>
              </a:rPr>
              <a:t> in South Greenland </a:t>
            </a:r>
            <a:r>
              <a:rPr lang="da-DK" altLang="da-DK" sz="1200" dirty="0" err="1" smtClean="0">
                <a:solidFill>
                  <a:schemeClr val="dk1"/>
                </a:solidFill>
                <a:latin typeface="Calibri"/>
                <a:ea typeface="Calibri"/>
                <a:cs typeface="Calibri"/>
                <a:sym typeface="Calibri"/>
              </a:rPr>
              <a:t>are</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often</a:t>
            </a:r>
            <a:r>
              <a:rPr lang="da-DK" altLang="da-DK" sz="1200" dirty="0" smtClean="0">
                <a:solidFill>
                  <a:schemeClr val="dk1"/>
                </a:solidFill>
                <a:latin typeface="Calibri"/>
                <a:ea typeface="Calibri"/>
                <a:cs typeface="Calibri"/>
                <a:sym typeface="Calibri"/>
              </a:rPr>
              <a:t> the </a:t>
            </a:r>
            <a:r>
              <a:rPr lang="da-DK" altLang="da-DK" sz="1200" dirty="0" err="1" smtClean="0">
                <a:solidFill>
                  <a:schemeClr val="dk1"/>
                </a:solidFill>
                <a:latin typeface="Calibri"/>
                <a:ea typeface="Calibri"/>
                <a:cs typeface="Calibri"/>
                <a:sym typeface="Calibri"/>
              </a:rPr>
              <a:t>first</a:t>
            </a:r>
            <a:r>
              <a:rPr lang="da-DK" altLang="da-DK" sz="1200" dirty="0" smtClean="0">
                <a:solidFill>
                  <a:schemeClr val="dk1"/>
                </a:solidFill>
                <a:latin typeface="Calibri"/>
                <a:ea typeface="Calibri"/>
                <a:cs typeface="Calibri"/>
                <a:sym typeface="Calibri"/>
              </a:rPr>
              <a:t> and </a:t>
            </a:r>
            <a:r>
              <a:rPr lang="da-DK" altLang="da-DK" sz="1200" dirty="0" err="1" smtClean="0">
                <a:solidFill>
                  <a:schemeClr val="dk1"/>
                </a:solidFill>
                <a:latin typeface="Calibri"/>
                <a:ea typeface="Calibri"/>
                <a:cs typeface="Calibri"/>
                <a:sym typeface="Calibri"/>
              </a:rPr>
              <a:t>only</a:t>
            </a:r>
            <a:r>
              <a:rPr lang="da-DK" altLang="da-DK" sz="1200" dirty="0" smtClean="0">
                <a:solidFill>
                  <a:schemeClr val="dk1"/>
                </a:solidFill>
                <a:latin typeface="Calibri"/>
                <a:ea typeface="Calibri"/>
                <a:cs typeface="Calibri"/>
                <a:sym typeface="Calibri"/>
              </a:rPr>
              <a:t> </a:t>
            </a:r>
            <a:r>
              <a:rPr lang="da-DK" altLang="da-DK" sz="1200" dirty="0" err="1" smtClean="0">
                <a:solidFill>
                  <a:schemeClr val="dk1"/>
                </a:solidFill>
                <a:latin typeface="Calibri"/>
                <a:ea typeface="Calibri"/>
                <a:cs typeface="Calibri"/>
                <a:sym typeface="Calibri"/>
              </a:rPr>
              <a:t>calls</a:t>
            </a:r>
            <a:r>
              <a:rPr lang="da-DK" altLang="da-DK" sz="1200" dirty="0" smtClean="0">
                <a:solidFill>
                  <a:schemeClr val="dk1"/>
                </a:solidFill>
                <a:latin typeface="Calibri"/>
                <a:ea typeface="Calibri"/>
                <a:cs typeface="Calibri"/>
                <a:sym typeface="Calibri"/>
              </a:rPr>
              <a:t> in Greenland. </a:t>
            </a:r>
            <a:r>
              <a:rPr lang="da-DK" altLang="da-DK" sz="1200" b="0" i="0" u="none" strike="noStrike" cap="none" dirty="0" smtClean="0">
                <a:solidFill>
                  <a:schemeClr val="dk1"/>
                </a:solidFill>
                <a:latin typeface="Calibri"/>
                <a:ea typeface="Calibri"/>
                <a:cs typeface="Calibri"/>
                <a:sym typeface="Calibri"/>
              </a:rPr>
              <a:t> </a:t>
            </a:r>
            <a:endParaRPr lang="da-DK" altLang="da-DK"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Calibri"/>
              <a:buNone/>
            </a:pPr>
            <a:r>
              <a:rPr lang="da-DK" altLang="da-DK" sz="1200" b="0" i="0" u="none" strike="noStrike" cap="none" dirty="0" smtClean="0">
                <a:solidFill>
                  <a:schemeClr val="dk1"/>
                </a:solidFill>
                <a:latin typeface="Calibri"/>
                <a:ea typeface="Calibri"/>
                <a:cs typeface="Calibri"/>
                <a:sym typeface="Calibri"/>
              </a:rPr>
              <a:t>For the operators of the region </a:t>
            </a:r>
            <a:r>
              <a:rPr lang="da-DK" altLang="da-DK" sz="1200" b="0" i="0" u="none" strike="noStrike" cap="none" dirty="0" err="1" smtClean="0">
                <a:solidFill>
                  <a:schemeClr val="dk1"/>
                </a:solidFill>
                <a:latin typeface="Calibri"/>
                <a:ea typeface="Calibri"/>
                <a:cs typeface="Calibri"/>
                <a:sym typeface="Calibri"/>
              </a:rPr>
              <a:t>this</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geographic</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advantage</a:t>
            </a:r>
            <a:r>
              <a:rPr lang="da-DK" altLang="da-DK" sz="1200" b="0" i="0" u="none" strike="noStrike" cap="none" dirty="0" smtClean="0">
                <a:solidFill>
                  <a:schemeClr val="dk1"/>
                </a:solidFill>
                <a:latin typeface="Calibri"/>
                <a:ea typeface="Calibri"/>
                <a:cs typeface="Calibri"/>
                <a:sym typeface="Calibri"/>
              </a:rPr>
              <a:t> offers a </a:t>
            </a:r>
            <a:r>
              <a:rPr lang="da-DK" altLang="da-DK" sz="1200" b="0" i="0" u="none" strike="noStrike" cap="none" dirty="0" err="1" smtClean="0">
                <a:solidFill>
                  <a:schemeClr val="dk1"/>
                </a:solidFill>
                <a:latin typeface="Calibri"/>
                <a:ea typeface="Calibri"/>
                <a:cs typeface="Calibri"/>
                <a:sym typeface="Calibri"/>
              </a:rPr>
              <a:t>unique</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opportunity</a:t>
            </a:r>
            <a:r>
              <a:rPr lang="da-DK" altLang="da-DK" sz="1200" b="0" i="0" u="none" strike="noStrike" cap="none" dirty="0" smtClean="0">
                <a:solidFill>
                  <a:schemeClr val="dk1"/>
                </a:solidFill>
                <a:latin typeface="Calibri"/>
                <a:ea typeface="Calibri"/>
                <a:cs typeface="Calibri"/>
                <a:sym typeface="Calibri"/>
              </a:rPr>
              <a:t> to </a:t>
            </a:r>
            <a:r>
              <a:rPr lang="da-DK" altLang="da-DK" sz="1200" b="0" i="0" u="none" strike="noStrike" cap="none" dirty="0" err="1" smtClean="0">
                <a:solidFill>
                  <a:schemeClr val="dk1"/>
                </a:solidFill>
                <a:latin typeface="Calibri"/>
                <a:ea typeface="Calibri"/>
                <a:cs typeface="Calibri"/>
                <a:sym typeface="Calibri"/>
              </a:rPr>
              <a:t>develop</a:t>
            </a:r>
            <a:r>
              <a:rPr lang="da-DK" altLang="da-DK" sz="1200" b="0" i="0" u="none" strike="noStrike" cap="none" dirty="0" smtClean="0">
                <a:solidFill>
                  <a:schemeClr val="dk1"/>
                </a:solidFill>
                <a:latin typeface="Calibri"/>
                <a:ea typeface="Calibri"/>
                <a:cs typeface="Calibri"/>
                <a:sym typeface="Calibri"/>
              </a:rPr>
              <a:t> souvenir sales and products </a:t>
            </a:r>
            <a:r>
              <a:rPr lang="da-DK" altLang="da-DK" sz="1200" b="0" i="0" u="none" strike="noStrike" cap="none" dirty="0" err="1" smtClean="0">
                <a:solidFill>
                  <a:schemeClr val="dk1"/>
                </a:solidFill>
                <a:latin typeface="Calibri"/>
                <a:ea typeface="Calibri"/>
                <a:cs typeface="Calibri"/>
                <a:sym typeface="Calibri"/>
              </a:rPr>
              <a:t>aimed</a:t>
            </a:r>
            <a:r>
              <a:rPr lang="da-DK" altLang="da-DK" sz="1200" b="0" i="0" u="none" strike="noStrike" cap="none" dirty="0" smtClean="0">
                <a:solidFill>
                  <a:schemeClr val="dk1"/>
                </a:solidFill>
                <a:latin typeface="Calibri"/>
                <a:ea typeface="Calibri"/>
                <a:cs typeface="Calibri"/>
                <a:sym typeface="Calibri"/>
              </a:rPr>
              <a:t> </a:t>
            </a:r>
            <a:r>
              <a:rPr lang="da-DK" altLang="da-DK" sz="1200" b="0" i="0" u="none" strike="noStrike" cap="none" dirty="0" err="1" smtClean="0">
                <a:solidFill>
                  <a:schemeClr val="dk1"/>
                </a:solidFill>
                <a:latin typeface="Calibri"/>
                <a:ea typeface="Calibri"/>
                <a:cs typeface="Calibri"/>
                <a:sym typeface="Calibri"/>
              </a:rPr>
              <a:t>specifically</a:t>
            </a:r>
            <a:r>
              <a:rPr lang="da-DK" altLang="da-DK" sz="1200" b="0" i="0" u="none" strike="noStrike" cap="none" dirty="0" smtClean="0">
                <a:solidFill>
                  <a:schemeClr val="dk1"/>
                </a:solidFill>
                <a:latin typeface="Calibri"/>
                <a:ea typeface="Calibri"/>
                <a:cs typeface="Calibri"/>
                <a:sym typeface="Calibri"/>
              </a:rPr>
              <a:t> at the </a:t>
            </a:r>
            <a:r>
              <a:rPr lang="da-DK" altLang="da-DK" sz="1200" b="0" i="0" u="none" strike="noStrike" cap="none" dirty="0" err="1" smtClean="0">
                <a:solidFill>
                  <a:schemeClr val="dk1"/>
                </a:solidFill>
                <a:latin typeface="Calibri"/>
                <a:ea typeface="Calibri"/>
                <a:cs typeface="Calibri"/>
                <a:sym typeface="Calibri"/>
              </a:rPr>
              <a:t>passengers</a:t>
            </a:r>
            <a:r>
              <a:rPr lang="da-DK" altLang="da-DK" sz="1200" b="0" i="0" u="none" strike="noStrike" cap="none" dirty="0" smtClean="0">
                <a:solidFill>
                  <a:schemeClr val="dk1"/>
                </a:solidFill>
                <a:latin typeface="Calibri"/>
                <a:ea typeface="Calibri"/>
                <a:cs typeface="Calibri"/>
                <a:sym typeface="Calibri"/>
              </a:rPr>
              <a:t> on the large </a:t>
            </a:r>
            <a:r>
              <a:rPr lang="da-DK" altLang="da-DK" sz="1200" b="0" i="0" u="none" strike="noStrike" cap="none" dirty="0" err="1" smtClean="0">
                <a:solidFill>
                  <a:schemeClr val="dk1"/>
                </a:solidFill>
                <a:latin typeface="Calibri"/>
                <a:ea typeface="Calibri"/>
                <a:cs typeface="Calibri"/>
                <a:sym typeface="Calibri"/>
              </a:rPr>
              <a:t>ships</a:t>
            </a:r>
            <a:r>
              <a:rPr lang="da-DK" altLang="da-DK"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Font typeface="Calibri"/>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200" b="0" i="0" u="none" strike="noStrike" cap="none" dirty="0">
              <a:solidFill>
                <a:schemeClr val="dk1"/>
              </a:solidFill>
              <a:latin typeface="Calibri"/>
              <a:ea typeface="Calibri"/>
              <a:cs typeface="Calibri"/>
              <a:sym typeface="Calibri"/>
            </a:endParaRPr>
          </a:p>
        </p:txBody>
      </p:sp>
      <p:pic>
        <p:nvPicPr>
          <p:cNvPr id="158" name="Shape 158"/>
          <p:cNvPicPr preferRelativeResize="0"/>
          <p:nvPr/>
        </p:nvPicPr>
        <p:blipFill rotWithShape="1">
          <a:blip r:embed="rId4">
            <a:alphaModFix/>
          </a:blip>
          <a:srcRect/>
          <a:stretch/>
        </p:blipFill>
        <p:spPr>
          <a:xfrm>
            <a:off x="9094838" y="6216305"/>
            <a:ext cx="1113503" cy="625715"/>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3290</Words>
  <Application>Microsoft Macintosh PowerPoint</Application>
  <PresentationFormat>35 mm slides</PresentationFormat>
  <Paragraphs>197</Paragraphs>
  <Slides>11</Slides>
  <Notes>11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11</vt:i4>
      </vt:variant>
    </vt:vector>
  </HeadingPairs>
  <TitlesOfParts>
    <vt:vector size="14" baseType="lpstr">
      <vt:lpstr>Calibri</vt:lpstr>
      <vt:lpstr>Arial</vt:lpstr>
      <vt:lpstr>Kontortema</vt:lpstr>
      <vt:lpstr>TOURISM STATISTICS  REPORT 2016  KUJALLEQ/SOUTH REGION  VISIT GREENLAND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TURISMESTATISTIK  RAPPORT 2016  KUJALLEQ  VISIT GREENLAND</dc:title>
  <dc:creator>Signe</dc:creator>
  <cp:lastModifiedBy>Mads Lumholt</cp:lastModifiedBy>
  <cp:revision>121</cp:revision>
  <dcterms:modified xsi:type="dcterms:W3CDTF">2017-05-30T08:36:19Z</dcterms:modified>
</cp:coreProperties>
</file>