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Lato" panose="020F0502020204030203" pitchFamily="34" charset="0"/>
      <p:regular r:id="rId16"/>
      <p:bold r:id="rId17"/>
      <p:italic r:id="rId18"/>
      <p:boldItalic r:id="rId19"/>
    </p:embeddedFont>
    <p:embeddedFont>
      <p:font typeface="Source Sans Pro" panose="020B0503030403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91"/>
    <p:restoredTop sz="96525"/>
  </p:normalViewPr>
  <p:slideViewPr>
    <p:cSldViewPr snapToGrid="0" snapToObjects="1">
      <p:cViewPr varScale="1">
        <p:scale>
          <a:sx n="128" d="100"/>
          <a:sy n="128" d="100"/>
        </p:scale>
        <p:origin x="2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numCol="1"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numCol="1"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numCol="1"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a" altLang="da"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6" name="Shape 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2" name="Shape 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7" name="Shape 1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27" name="Shape 1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ctr" anchorCtr="0">
            <a:noAutofit/>
          </a:bodyPr>
          <a:lstStyle/>
          <a:p>
            <a:pPr marL="0" lvl="0" indent="0">
              <a:spcBef>
                <a:spcPts val="0"/>
              </a:spcBef>
              <a:spcAft>
                <a:spcPts val="0"/>
              </a:spcAft>
              <a:buNone/>
            </a:pPr>
            <a:endParaRPr/>
          </a:p>
        </p:txBody>
      </p:sp>
      <p:sp>
        <p:nvSpPr>
          <p:cNvPr id="218" name="Shape 2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6347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427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5" name="Shape 1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numCol="1"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numCol="1"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ret titel og teks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numCol="1"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numCol="1"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fsnitsoverskrift"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numCol="1"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numCol="1"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 indholdsobjekter"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numCol="1"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numCol="1"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numCol="1"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numCol="1"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numCol="1"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numCol="1"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numCol="1"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numCol="1"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numCol="1"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dhold med billedtekst"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numCol="1"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numCol="1"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numCol="1"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lede med billedtekst"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numCol="1"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numCol="1"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numCol="1"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og lodret teks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numCol="1"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numCol="1"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numCol="1"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numCol="1"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numCol="1"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numCol="1"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 altLang="da"/>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airbnb.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lum/>
          </a:blip>
          <a:srcRect/>
          <a:stretch>
            <a:fillRect t="-9000" b="-9000"/>
          </a:stretch>
        </a:blipFill>
        <a:effectLst/>
      </p:bgPr>
    </p:bg>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452951" y="2925949"/>
            <a:ext cx="3169600" cy="1738750"/>
          </a:xfrm>
          <a:prstGeom prst="rect">
            <a:avLst/>
          </a:prstGeom>
          <a:noFill/>
          <a:ln>
            <a:noFill/>
          </a:ln>
        </p:spPr>
      </p:pic>
      <p:sp>
        <p:nvSpPr>
          <p:cNvPr id="89" name="Shape 89"/>
          <p:cNvSpPr txBox="1"/>
          <p:nvPr/>
        </p:nvSpPr>
        <p:spPr>
          <a:xfrm>
            <a:off x="749559" y="699846"/>
            <a:ext cx="9501551" cy="190868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GB" altLang="da" sz="2800" dirty="0">
                <a:solidFill>
                  <a:schemeClr val="bg1"/>
                </a:solidFill>
                <a:latin typeface="Lato" panose="020F0502020204030203" pitchFamily="34" charset="0"/>
                <a:ea typeface="Lato" panose="020F0502020204030203" pitchFamily="34" charset="0"/>
                <a:cs typeface="Lato" panose="020F0502020204030203" pitchFamily="34" charset="0"/>
                <a:sym typeface="Century Gothic"/>
              </a:rPr>
              <a:t>Tourism Statistics </a:t>
            </a:r>
            <a:r>
              <a:rPr lang="da-DK" altLang="da" sz="2800" dirty="0">
                <a:solidFill>
                  <a:schemeClr val="bg1"/>
                </a:solidFill>
                <a:latin typeface="Lato" panose="020F0502020204030203" pitchFamily="34" charset="0"/>
                <a:ea typeface="Lato" panose="020F0502020204030203" pitchFamily="34" charset="0"/>
                <a:cs typeface="Lato" panose="020F0502020204030203" pitchFamily="34" charset="0"/>
                <a:sym typeface="Century Gothic"/>
              </a:rPr>
              <a:t>Report</a:t>
            </a:r>
            <a:r>
              <a:rPr lang="da" altLang="da" sz="2800" dirty="0">
                <a:solidFill>
                  <a:schemeClr val="bg1"/>
                </a:solidFill>
                <a:latin typeface="Lato" panose="020F0502020204030203" pitchFamily="34" charset="0"/>
                <a:ea typeface="Lato" panose="020F0502020204030203" pitchFamily="34" charset="0"/>
                <a:cs typeface="Lato" panose="020F0502020204030203" pitchFamily="34" charset="0"/>
                <a:sym typeface="Century Gothic"/>
              </a:rPr>
              <a:t> </a:t>
            </a:r>
          </a:p>
          <a:p>
            <a:pPr marL="0" marR="0" lvl="0" indent="0" algn="l" rtl="0">
              <a:lnSpc>
                <a:spcPct val="100000"/>
              </a:lnSpc>
              <a:spcBef>
                <a:spcPts val="0"/>
              </a:spcBef>
              <a:spcAft>
                <a:spcPts val="0"/>
              </a:spcAft>
              <a:buClr>
                <a:srgbClr val="000000"/>
              </a:buClr>
              <a:buSzPts val="5000"/>
              <a:buFont typeface="Arial"/>
              <a:buNone/>
            </a:pPr>
            <a:r>
              <a:rPr lang="da" altLang="da" sz="2800" dirty="0">
                <a:solidFill>
                  <a:schemeClr val="bg1"/>
                </a:solidFill>
                <a:latin typeface="Lato" panose="020F0502020204030203" pitchFamily="34" charset="0"/>
                <a:ea typeface="Lato" panose="020F0502020204030203" pitchFamily="34" charset="0"/>
                <a:cs typeface="Lato" panose="020F0502020204030203" pitchFamily="34" charset="0"/>
                <a:sym typeface="Century Gothic"/>
              </a:rPr>
              <a:t>2019</a:t>
            </a:r>
            <a:endParaRPr lang="da-DK" sz="28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marR="0" lvl="0" indent="0" algn="l" rtl="0">
              <a:lnSpc>
                <a:spcPct val="100000"/>
              </a:lnSpc>
              <a:spcBef>
                <a:spcPts val="0"/>
              </a:spcBef>
              <a:spcAft>
                <a:spcPts val="0"/>
              </a:spcAft>
              <a:buNone/>
            </a:pPr>
            <a:r>
              <a:rPr lang="da-DK" sz="2800" dirty="0">
                <a:solidFill>
                  <a:schemeClr val="bg1"/>
                </a:solidFill>
                <a:latin typeface="Lato" panose="020F0502020204030203" pitchFamily="34" charset="0"/>
                <a:ea typeface="Lato" panose="020F0502020204030203" pitchFamily="34" charset="0"/>
                <a:cs typeface="Lato" panose="020F0502020204030203" pitchFamily="34" charset="0"/>
                <a:sym typeface="Century Gothic"/>
              </a:rPr>
              <a:t>South Greenland</a:t>
            </a:r>
            <a:endParaRPr lang="da-DK" sz="28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marR="0" lvl="0" indent="0" algn="l" rtl="0">
              <a:lnSpc>
                <a:spcPct val="100000"/>
              </a:lnSpc>
              <a:spcBef>
                <a:spcPts val="0"/>
              </a:spcBef>
              <a:spcAft>
                <a:spcPts val="0"/>
              </a:spcAft>
              <a:buClr>
                <a:srgbClr val="000000"/>
              </a:buClr>
              <a:buSzPts val="5000"/>
              <a:buFont typeface="Arial"/>
              <a:buNone/>
            </a:pPr>
            <a:endParaRPr sz="2800" dirty="0">
              <a:latin typeface="Lato" panose="020F0502020204030203" pitchFamily="34" charset="0"/>
              <a:ea typeface="Lato" panose="020F0502020204030203" pitchFamily="34" charset="0"/>
              <a:cs typeface="Lato" panose="020F0502020204030203" pitchFamily="34" charset="0"/>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960100" y="101600"/>
            <a:ext cx="1219200" cy="667512"/>
          </a:xfrm>
          <a:prstGeom prst="rect">
            <a:avLst/>
          </a:prstGeom>
          <a:noFill/>
          <a:ln>
            <a:noFill/>
          </a:ln>
        </p:spPr>
      </p:pic>
      <p:sp>
        <p:nvSpPr>
          <p:cNvPr id="95" name="Shape 95"/>
          <p:cNvSpPr txBox="1"/>
          <p:nvPr/>
        </p:nvSpPr>
        <p:spPr>
          <a:xfrm>
            <a:off x="520700" y="204525"/>
            <a:ext cx="4378800" cy="4617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altLang="da" sz="2400" b="1" i="0" u="none" strike="noStrike" cap="none" dirty="0">
                <a:solidFill>
                  <a:schemeClr val="dk1"/>
                </a:solidFill>
                <a:latin typeface="Lato"/>
                <a:ea typeface="Lato"/>
                <a:cs typeface="Lato"/>
                <a:sym typeface="Lato"/>
              </a:rPr>
              <a:t>Introduction</a:t>
            </a:r>
            <a:endParaRPr lang="en-GB" sz="1400" b="1" i="0" u="none" strike="noStrike" cap="none" dirty="0">
              <a:solidFill>
                <a:srgbClr val="000000"/>
              </a:solidFill>
              <a:latin typeface="Arial"/>
              <a:ea typeface="Arial"/>
              <a:cs typeface="Arial"/>
              <a:sym typeface="Arial"/>
            </a:endParaRPr>
          </a:p>
        </p:txBody>
      </p:sp>
      <p:sp>
        <p:nvSpPr>
          <p:cNvPr id="96" name="Shape 96"/>
          <p:cNvSpPr txBox="1"/>
          <p:nvPr/>
        </p:nvSpPr>
        <p:spPr>
          <a:xfrm>
            <a:off x="510972" y="1083274"/>
            <a:ext cx="10825500" cy="5229977"/>
          </a:xfrm>
          <a:prstGeom prst="rect">
            <a:avLst/>
          </a:prstGeom>
          <a:noFill/>
          <a:ln>
            <a:noFill/>
          </a:ln>
        </p:spPr>
        <p:txBody>
          <a:bodyPr spcFirstLastPara="1" wrap="square" lIns="91425" tIns="45700" rIns="91425" bIns="45700" numCol="1" anchor="t" anchorCtr="0">
            <a:noAutofit/>
          </a:bodyPr>
          <a:lstStyle/>
          <a:p>
            <a:pPr lvl="0"/>
            <a:r>
              <a:rPr lang="en-GB" altLang="da-DK" sz="1200" dirty="0">
                <a:latin typeface="Lato" panose="020F0502020204030203" pitchFamily="34" charset="0"/>
                <a:ea typeface="Lato" panose="020F0502020204030203" pitchFamily="34" charset="0"/>
                <a:cs typeface="Lato" panose="020F0502020204030203" pitchFamily="34" charset="0"/>
              </a:rPr>
              <a:t>2019 was a year with a quite positive development for the region </a:t>
            </a:r>
            <a:r>
              <a:rPr lang="en-GB" altLang="da-DK" sz="1200" dirty="0" err="1">
                <a:latin typeface="Lato" panose="020F0502020204030203" pitchFamily="34" charset="0"/>
                <a:ea typeface="Lato" panose="020F0502020204030203" pitchFamily="34" charset="0"/>
                <a:cs typeface="Lato" panose="020F0502020204030203" pitchFamily="34" charset="0"/>
              </a:rPr>
              <a:t>South Greenland</a:t>
            </a:r>
            <a:r>
              <a:rPr lang="en-GB" altLang="da-DK" sz="1200" dirty="0">
                <a:latin typeface="Lato" panose="020F0502020204030203" pitchFamily="34" charset="0"/>
                <a:ea typeface="Lato" panose="020F0502020204030203" pitchFamily="34" charset="0"/>
                <a:cs typeface="Lato" panose="020F0502020204030203" pitchFamily="34" charset="0"/>
              </a:rPr>
              <a:t>. The number of international flight passengers (incl. The DK segment) increased by 2.9 %. The number of international overnight stays went up by 1.1 %. However, there was a small decline in the number of international guests (incl. DK) of -0.7 %. </a:t>
            </a:r>
          </a:p>
          <a:p>
            <a:pPr lvl="0"/>
            <a:endParaRPr lang="en-GB" altLang="da-DK" sz="1200" dirty="0">
              <a:latin typeface="Lato" panose="020F0502020204030203" pitchFamily="34" charset="0"/>
              <a:ea typeface="Lato" panose="020F0502020204030203" pitchFamily="34" charset="0"/>
              <a:cs typeface="Lato" panose="020F0502020204030203" pitchFamily="34" charset="0"/>
            </a:endParaRPr>
          </a:p>
          <a:p>
            <a:pPr lvl="0"/>
            <a:r>
              <a:rPr lang="en-GB" altLang="da-DK" sz="1200" dirty="0">
                <a:latin typeface="Lato" panose="020F0502020204030203" pitchFamily="34" charset="0"/>
                <a:ea typeface="Lato" panose="020F0502020204030203" pitchFamily="34" charset="0"/>
                <a:cs typeface="Lato" panose="020F0502020204030203" pitchFamily="34" charset="0"/>
              </a:rPr>
              <a:t>In regard to cruises there has been a growth in the number of cruise passengers, which had the opportunity to come ashore and purchase services and goods in 2019, the equivalent of 17.9 %, which is significant especially since the growth on a national level was a ‘mere’ 2.0 %. </a:t>
            </a:r>
          </a:p>
          <a:p>
            <a:pPr lvl="0"/>
            <a:endParaRPr lang="en-GB" altLang="da-DK" sz="1200" dirty="0">
              <a:latin typeface="Lato" panose="020F0502020204030203" pitchFamily="34" charset="0"/>
              <a:ea typeface="Lato" panose="020F0502020204030203" pitchFamily="34" charset="0"/>
              <a:cs typeface="Lato" panose="020F0502020204030203" pitchFamily="34" charset="0"/>
            </a:endParaRPr>
          </a:p>
          <a:p>
            <a:pPr lvl="0"/>
            <a:r>
              <a:rPr lang="en-GB" altLang="da-DK" sz="1200" dirty="0">
                <a:latin typeface="Lato" panose="020F0502020204030203" pitchFamily="34" charset="0"/>
                <a:ea typeface="Lato" panose="020F0502020204030203" pitchFamily="34" charset="0"/>
                <a:cs typeface="Lato" panose="020F0502020204030203" pitchFamily="34" charset="0"/>
              </a:rPr>
              <a:t>The increase in the number of cruise passengers visiting </a:t>
            </a:r>
            <a:r>
              <a:rPr lang="en-GB" altLang="da-DK" sz="1200" dirty="0" err="1">
                <a:latin typeface="Lato" panose="020F0502020204030203" pitchFamily="34" charset="0"/>
                <a:ea typeface="Lato" panose="020F0502020204030203" pitchFamily="34" charset="0"/>
                <a:cs typeface="Lato" panose="020F0502020204030203" pitchFamily="34" charset="0"/>
              </a:rPr>
              <a:t>South Greenland</a:t>
            </a:r>
            <a:r>
              <a:rPr lang="en-GB" altLang="da-DK" sz="1200" dirty="0">
                <a:latin typeface="Lato" panose="020F0502020204030203" pitchFamily="34" charset="0"/>
                <a:ea typeface="Lato" panose="020F0502020204030203" pitchFamily="34" charset="0"/>
                <a:cs typeface="Lato" panose="020F0502020204030203" pitchFamily="34" charset="0"/>
              </a:rPr>
              <a:t> is primarily due to a large increase in the number of port calls for ships in the 501-1200 pax class (from 25 in 2018 to 39 in 2019) as well as an increase in the number of port calls in the 1-250 pax class (10 in 2018 to 22 in 2019). </a:t>
            </a:r>
          </a:p>
          <a:p>
            <a:pPr lvl="0"/>
            <a:endParaRPr lang="en-GB" altLang="da-DK" sz="1200" dirty="0">
              <a:latin typeface="Lato" panose="020F0502020204030203" pitchFamily="34" charset="0"/>
              <a:ea typeface="Lato" panose="020F0502020204030203" pitchFamily="34" charset="0"/>
              <a:cs typeface="Lato" panose="020F0502020204030203" pitchFamily="34" charset="0"/>
            </a:endParaRPr>
          </a:p>
          <a:p>
            <a:pPr lvl="0"/>
            <a:r>
              <a:rPr lang="en-GB" altLang="da-DK" sz="1200" dirty="0">
                <a:latin typeface="Lato" panose="020F0502020204030203" pitchFamily="34" charset="0"/>
                <a:ea typeface="Lato" panose="020F0502020204030203" pitchFamily="34" charset="0"/>
                <a:cs typeface="Lato" panose="020F0502020204030203" pitchFamily="34" charset="0"/>
              </a:rPr>
              <a:t>There is a certain statistical uncertainty in regard to the data at hand, as there is possibly a share of tourists that have ‘flown under the radar’ for example by travelling out of the region via the </a:t>
            </a:r>
            <a:r>
              <a:rPr lang="en-GB" altLang="da-DK" sz="1200" dirty="0" err="1">
                <a:latin typeface="Lato" panose="020F0502020204030203" pitchFamily="34" charset="0"/>
                <a:ea typeface="Lato" panose="020F0502020204030203" pitchFamily="34" charset="0"/>
                <a:cs typeface="Lato" panose="020F0502020204030203" pitchFamily="34" charset="0"/>
              </a:rPr>
              <a:t>Narsarsuaq</a:t>
            </a:r>
            <a:r>
              <a:rPr lang="en-GB" altLang="da-DK" sz="1200" dirty="0">
                <a:latin typeface="Lato" panose="020F0502020204030203" pitchFamily="34" charset="0"/>
                <a:ea typeface="Lato" panose="020F0502020204030203" pitchFamily="34" charset="0"/>
                <a:cs typeface="Lato" panose="020F0502020204030203" pitchFamily="34" charset="0"/>
              </a:rPr>
              <a:t>-Nuuk or </a:t>
            </a:r>
            <a:r>
              <a:rPr lang="en-GB" altLang="da-DK" sz="1200" dirty="0" err="1">
                <a:latin typeface="Lato" panose="020F0502020204030203" pitchFamily="34" charset="0"/>
                <a:ea typeface="Lato" panose="020F0502020204030203" pitchFamily="34" charset="0"/>
                <a:cs typeface="Lato" panose="020F0502020204030203" pitchFamily="34" charset="0"/>
              </a:rPr>
              <a:t>Narsarsuaq-Kangerlussuaq</a:t>
            </a:r>
            <a:r>
              <a:rPr lang="en-GB" altLang="da-DK" sz="1200" dirty="0">
                <a:latin typeface="Lato" panose="020F0502020204030203" pitchFamily="34" charset="0"/>
                <a:ea typeface="Lato" panose="020F0502020204030203" pitchFamily="34" charset="0"/>
                <a:cs typeface="Lato" panose="020F0502020204030203" pitchFamily="34" charset="0"/>
              </a:rPr>
              <a:t> routes, where they are not registered by country of residence before Nuuk or  </a:t>
            </a:r>
            <a:r>
              <a:rPr lang="en-GB" altLang="da-DK" sz="1200" dirty="0" err="1">
                <a:latin typeface="Lato" panose="020F0502020204030203" pitchFamily="34" charset="0"/>
                <a:ea typeface="Lato" panose="020F0502020204030203" pitchFamily="34" charset="0"/>
                <a:cs typeface="Lato" panose="020F0502020204030203" pitchFamily="34" charset="0"/>
              </a:rPr>
              <a:t>Kangerlussuaq</a:t>
            </a:r>
            <a:r>
              <a:rPr lang="en-GB" altLang="da-DK" sz="1200" dirty="0">
                <a:latin typeface="Lato" panose="020F0502020204030203" pitchFamily="34" charset="0"/>
                <a:ea typeface="Lato" panose="020F0502020204030203" pitchFamily="34" charset="0"/>
                <a:cs typeface="Lato" panose="020F0502020204030203" pitchFamily="34" charset="0"/>
              </a:rPr>
              <a:t>. Passengers travelling in and out of the region via </a:t>
            </a:r>
            <a:r>
              <a:rPr lang="en-GB" altLang="da-DK" sz="1200" dirty="0" err="1">
                <a:latin typeface="Lato" panose="020F0502020204030203" pitchFamily="34" charset="0"/>
                <a:ea typeface="Lato" panose="020F0502020204030203" pitchFamily="34" charset="0"/>
                <a:cs typeface="Lato" panose="020F0502020204030203" pitchFamily="34" charset="0"/>
              </a:rPr>
              <a:t>Sarfaq</a:t>
            </a:r>
            <a:r>
              <a:rPr lang="en-GB" altLang="da-DK" sz="1200" dirty="0">
                <a:latin typeface="Lato" panose="020F0502020204030203" pitchFamily="34" charset="0"/>
                <a:ea typeface="Lato" panose="020F0502020204030203" pitchFamily="34" charset="0"/>
                <a:cs typeface="Lato" panose="020F0502020204030203" pitchFamily="34" charset="0"/>
              </a:rPr>
              <a:t> </a:t>
            </a:r>
            <a:r>
              <a:rPr lang="en-GB" altLang="da-DK" sz="1200" dirty="0" err="1">
                <a:latin typeface="Lato" panose="020F0502020204030203" pitchFamily="34" charset="0"/>
                <a:ea typeface="Lato" panose="020F0502020204030203" pitchFamily="34" charset="0"/>
                <a:cs typeface="Lato" panose="020F0502020204030203" pitchFamily="34" charset="0"/>
              </a:rPr>
              <a:t>Ittuk</a:t>
            </a:r>
            <a:r>
              <a:rPr lang="en-GB" altLang="da-DK" sz="1200" dirty="0">
                <a:latin typeface="Lato" panose="020F0502020204030203" pitchFamily="34" charset="0"/>
                <a:ea typeface="Lato" panose="020F0502020204030203" pitchFamily="34" charset="0"/>
                <a:cs typeface="Lato" panose="020F0502020204030203" pitchFamily="34" charset="0"/>
              </a:rPr>
              <a:t> are not registered either. Furthermore, there are shadow figures when it comes to the number of guests sleeping under open sky, at friends’ places or in accommodations that do not submit registrations. </a:t>
            </a:r>
          </a:p>
          <a:p>
            <a:pPr lvl="0"/>
            <a:endParaRPr lang="en-GB" altLang="da-DK" sz="1200" dirty="0">
              <a:latin typeface="Lato" panose="020F0502020204030203" pitchFamily="34" charset="0"/>
              <a:ea typeface="Lato" panose="020F0502020204030203" pitchFamily="34" charset="0"/>
              <a:cs typeface="Lato" panose="020F0502020204030203" pitchFamily="34" charset="0"/>
            </a:endParaRPr>
          </a:p>
          <a:p>
            <a:pPr lvl="0"/>
            <a:r>
              <a:rPr lang="en-GB" altLang="da-DK" sz="1200" dirty="0">
                <a:latin typeface="Lato" panose="020F0502020204030203" pitchFamily="34" charset="0"/>
                <a:ea typeface="Lato" panose="020F0502020204030203" pitchFamily="34" charset="0"/>
                <a:cs typeface="Lato" panose="020F0502020204030203" pitchFamily="34" charset="0"/>
              </a:rPr>
              <a:t>But overall, based on the data at hand we must conclude that there were more positive indicators than negative, especially with regards to cruises.  </a:t>
            </a:r>
          </a:p>
          <a:p>
            <a:pPr lvl="0"/>
            <a:endParaRPr lang="en-GB" altLang="da-DK" sz="1200" dirty="0">
              <a:latin typeface="Lato" panose="020F0502020204030203" pitchFamily="34" charset="0"/>
              <a:ea typeface="Lato" panose="020F0502020204030203" pitchFamily="34" charset="0"/>
              <a:cs typeface="Lato" panose="020F0502020204030203" pitchFamily="34" charset="0"/>
            </a:endParaRPr>
          </a:p>
          <a:p>
            <a:pPr lvl="0"/>
            <a:r>
              <a:rPr lang="en-GB" altLang="da-DK" sz="1200" dirty="0">
                <a:latin typeface="Lato" panose="020F0502020204030203" pitchFamily="34" charset="0"/>
                <a:ea typeface="Lato" panose="020F0502020204030203" pitchFamily="34" charset="0"/>
                <a:cs typeface="Lato" panose="020F0502020204030203" pitchFamily="34" charset="0"/>
              </a:rPr>
              <a:t>Visit Greenland and the Government of Greenland has joined forces on the tourism strategy for 2020-2023, which includes the opening of 3 new international airports in </a:t>
            </a:r>
            <a:r>
              <a:rPr lang="en-GB" altLang="da-DK" sz="1200" dirty="0" err="1">
                <a:latin typeface="Lato" panose="020F0502020204030203" pitchFamily="34" charset="0"/>
                <a:ea typeface="Lato" panose="020F0502020204030203" pitchFamily="34" charset="0"/>
                <a:cs typeface="Lato" panose="020F0502020204030203" pitchFamily="34" charset="0"/>
              </a:rPr>
              <a:t>Ilulissat</a:t>
            </a:r>
            <a:r>
              <a:rPr lang="en-GB" altLang="da-DK" sz="1200" dirty="0">
                <a:latin typeface="Lato" panose="020F0502020204030203" pitchFamily="34" charset="0"/>
                <a:ea typeface="Lato" panose="020F0502020204030203" pitchFamily="34" charset="0"/>
                <a:cs typeface="Lato" panose="020F0502020204030203" pitchFamily="34" charset="0"/>
              </a:rPr>
              <a:t>, Nuuk and </a:t>
            </a:r>
            <a:r>
              <a:rPr lang="en-GB" altLang="da-DK" sz="1200" dirty="0" err="1">
                <a:latin typeface="Lato" panose="020F0502020204030203" pitchFamily="34" charset="0"/>
                <a:ea typeface="Lato" panose="020F0502020204030203" pitchFamily="34" charset="0"/>
                <a:cs typeface="Lato" panose="020F0502020204030203" pitchFamily="34" charset="0"/>
              </a:rPr>
              <a:t>Qaqortoq</a:t>
            </a:r>
            <a:r>
              <a:rPr lang="en-GB" altLang="da-DK" sz="1200" dirty="0">
                <a:latin typeface="Lato" panose="020F0502020204030203" pitchFamily="34" charset="0"/>
                <a:ea typeface="Lato" panose="020F0502020204030203" pitchFamily="34" charset="0"/>
                <a:cs typeface="Lato" panose="020F0502020204030203" pitchFamily="34" charset="0"/>
              </a:rPr>
              <a:t>. They are scheduled to open in the autumn of 2023. The 3 years leading up to the opening of the new airport in </a:t>
            </a:r>
            <a:r>
              <a:rPr lang="en-GB" altLang="da-DK" sz="1200" dirty="0" err="1">
                <a:latin typeface="Lato" panose="020F0502020204030203" pitchFamily="34" charset="0"/>
                <a:ea typeface="Lato" panose="020F0502020204030203" pitchFamily="34" charset="0"/>
                <a:cs typeface="Lato" panose="020F0502020204030203" pitchFamily="34" charset="0"/>
              </a:rPr>
              <a:t>Qaqortoq</a:t>
            </a:r>
            <a:r>
              <a:rPr lang="en-GB" altLang="da-DK" sz="1200" dirty="0">
                <a:latin typeface="Lato" panose="020F0502020204030203" pitchFamily="34" charset="0"/>
                <a:ea typeface="Lato" panose="020F0502020204030203" pitchFamily="34" charset="0"/>
                <a:cs typeface="Lato" panose="020F0502020204030203" pitchFamily="34" charset="0"/>
              </a:rPr>
              <a:t> must also focus on preparing the destination management – i.e. accommodations, transportation, tours and other tourism supporting elements – in order for everything to be scaled according to the expected amount of tourists from 2023 and onward.  </a:t>
            </a:r>
          </a:p>
          <a:p>
            <a:pPr lvl="0"/>
            <a:endParaRPr lang="en-GB" altLang="da-DK" sz="1200" dirty="0">
              <a:latin typeface="Lato" panose="020F0502020204030203" pitchFamily="34" charset="0"/>
              <a:ea typeface="Lato" panose="020F0502020204030203" pitchFamily="34" charset="0"/>
              <a:cs typeface="Lato" panose="020F0502020204030203" pitchFamily="34" charset="0"/>
            </a:endParaRPr>
          </a:p>
          <a:p>
            <a:pPr lvl="0"/>
            <a:r>
              <a:rPr lang="en-GB" altLang="da-DK" sz="1200" dirty="0">
                <a:latin typeface="Lato" panose="020F0502020204030203" pitchFamily="34" charset="0"/>
                <a:ea typeface="Lato" panose="020F0502020204030203" pitchFamily="34" charset="0"/>
                <a:cs typeface="Lato" panose="020F0502020204030203" pitchFamily="34" charset="0"/>
              </a:rPr>
              <a:t>At present it is not entirely clear how many more tourists one can expect, particularly in </a:t>
            </a:r>
            <a:r>
              <a:rPr lang="en-GB" altLang="da-DK" sz="1200" dirty="0" err="1">
                <a:latin typeface="Lato" panose="020F0502020204030203" pitchFamily="34" charset="0"/>
                <a:ea typeface="Lato" panose="020F0502020204030203" pitchFamily="34" charset="0"/>
                <a:cs typeface="Lato" panose="020F0502020204030203" pitchFamily="34" charset="0"/>
              </a:rPr>
              <a:t>Qaqortoq</a:t>
            </a:r>
            <a:r>
              <a:rPr lang="en-GB" altLang="da-DK" sz="1200" dirty="0">
                <a:latin typeface="Lato" panose="020F0502020204030203" pitchFamily="34" charset="0"/>
                <a:ea typeface="Lato" panose="020F0502020204030203" pitchFamily="34" charset="0"/>
                <a:cs typeface="Lato" panose="020F0502020204030203" pitchFamily="34" charset="0"/>
              </a:rPr>
              <a:t> after 2023, but one could consider creating a number of hypothetical scenarios, which would better allow for an appropriate adjustment of the destination management. The closer we come to the opening, the clearer it will be how many tourists one can expect. </a:t>
            </a:r>
          </a:p>
          <a:p>
            <a:pPr lvl="0"/>
            <a:endParaRPr lang="da-DK" altLang="da-DK" sz="1200"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Shape 10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960100" y="101600"/>
            <a:ext cx="1219200" cy="667512"/>
          </a:xfrm>
          <a:prstGeom prst="rect">
            <a:avLst/>
          </a:prstGeom>
          <a:noFill/>
          <a:ln>
            <a:noFill/>
          </a:ln>
        </p:spPr>
      </p:pic>
      <p:sp>
        <p:nvSpPr>
          <p:cNvPr id="102" name="Shape 102"/>
          <p:cNvSpPr txBox="1"/>
          <p:nvPr/>
        </p:nvSpPr>
        <p:spPr>
          <a:xfrm>
            <a:off x="5137309" y="204506"/>
            <a:ext cx="4753828" cy="4617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altLang="da" sz="2400" b="1" i="0" u="none" strike="noStrike" cap="none" dirty="0">
                <a:solidFill>
                  <a:schemeClr val="dk1"/>
                </a:solidFill>
                <a:latin typeface="Lato"/>
                <a:ea typeface="Lato"/>
                <a:cs typeface="Lato"/>
                <a:sym typeface="Lato"/>
              </a:rPr>
              <a:t>Flight Passengers Travelling Out of Greenland via </a:t>
            </a:r>
          </a:p>
          <a:p>
            <a:pPr marL="0" marR="0" lvl="0" indent="0" algn="l" rtl="0">
              <a:lnSpc>
                <a:spcPct val="100000"/>
              </a:lnSpc>
              <a:spcBef>
                <a:spcPts val="0"/>
              </a:spcBef>
              <a:spcAft>
                <a:spcPts val="0"/>
              </a:spcAft>
              <a:buClr>
                <a:srgbClr val="000000"/>
              </a:buClr>
              <a:buSzPts val="2400"/>
              <a:buFont typeface="Arial"/>
              <a:buNone/>
            </a:pPr>
            <a:r>
              <a:rPr lang="en-GB" altLang="da" sz="2400" b="1" i="0" u="none" strike="noStrike" cap="none" dirty="0" err="1">
                <a:solidFill>
                  <a:schemeClr val="dk1"/>
                </a:solidFill>
                <a:latin typeface="Lato"/>
                <a:ea typeface="Lato"/>
                <a:cs typeface="Lato"/>
                <a:sym typeface="Lato"/>
              </a:rPr>
              <a:t>Narsarsuaq</a:t>
            </a:r>
            <a:r>
              <a:rPr lang="en-GB" altLang="da" sz="2400" b="1" i="0" u="none" strike="noStrike" cap="none" dirty="0">
                <a:solidFill>
                  <a:schemeClr val="dk1"/>
                </a:solidFill>
                <a:latin typeface="Lato"/>
                <a:ea typeface="Lato"/>
                <a:cs typeface="Lato"/>
                <a:sym typeface="Lato"/>
              </a:rPr>
              <a:t> Airport </a:t>
            </a:r>
            <a:endParaRPr lang="en-GB" sz="1400" b="1" i="0" u="none" strike="noStrike" cap="none" dirty="0">
              <a:solidFill>
                <a:srgbClr val="000000"/>
              </a:solidFill>
              <a:latin typeface="Arial"/>
              <a:ea typeface="Arial"/>
              <a:cs typeface="Arial"/>
              <a:sym typeface="Arial"/>
            </a:endParaRPr>
          </a:p>
        </p:txBody>
      </p:sp>
      <p:sp>
        <p:nvSpPr>
          <p:cNvPr id="105" name="Shape 105"/>
          <p:cNvSpPr txBox="1"/>
          <p:nvPr/>
        </p:nvSpPr>
        <p:spPr>
          <a:xfrm>
            <a:off x="5137309" y="1813694"/>
            <a:ext cx="5917927" cy="4498762"/>
          </a:xfrm>
          <a:prstGeom prst="rect">
            <a:avLst/>
          </a:prstGeom>
          <a:noFill/>
          <a:ln>
            <a:noFill/>
          </a:ln>
        </p:spPr>
        <p:txBody>
          <a:bodyPr spcFirstLastPara="1" wrap="square" lIns="91425" tIns="45700" rIns="91425" bIns="45700" numCol="1" anchor="t" anchorCtr="0">
            <a:noAutofit/>
          </a:bodyPr>
          <a:lstStyle/>
          <a:p>
            <a:pPr lvl="0">
              <a:buClr>
                <a:schemeClr val="dk1"/>
              </a:buClr>
              <a:buSzPts val="1200"/>
            </a:pPr>
            <a:r>
              <a:rPr lang="en-GB" altLang="da-DK" sz="1200" dirty="0">
                <a:solidFill>
                  <a:schemeClr val="dk1"/>
                </a:solidFill>
                <a:latin typeface="Lato"/>
                <a:ea typeface="Lato"/>
                <a:cs typeface="Lato"/>
                <a:sym typeface="Lato"/>
              </a:rPr>
              <a:t>For the first time we are able to show all the 30 segments that have been registered since January 2016 – plus the segment India, which has been registered since January 2019. At bank.stat.gl/</a:t>
            </a:r>
            <a:r>
              <a:rPr lang="en-GB" altLang="da-DK" sz="1200" dirty="0" err="1">
                <a:solidFill>
                  <a:schemeClr val="dk1"/>
                </a:solidFill>
                <a:latin typeface="Lato"/>
                <a:ea typeface="Lato"/>
                <a:cs typeface="Lato"/>
                <a:sym typeface="Lato"/>
              </a:rPr>
              <a:t>tudfly</a:t>
            </a:r>
            <a:r>
              <a:rPr lang="en-GB" altLang="da-DK" sz="1200" dirty="0">
                <a:solidFill>
                  <a:schemeClr val="dk1"/>
                </a:solidFill>
                <a:latin typeface="Lato"/>
                <a:ea typeface="Lato"/>
                <a:cs typeface="Lato"/>
                <a:sym typeface="Lato"/>
              </a:rPr>
              <a:t> only the segments registered since 2008 are shown. Not all the ‘new’ segments are added to the data set, as it would break history. A new data set including all the 30 segments will be added eventually. </a:t>
            </a:r>
          </a:p>
          <a:p>
            <a:pPr lvl="0">
              <a:buClr>
                <a:schemeClr val="dk1"/>
              </a:buClr>
              <a:buSzPts val="1200"/>
            </a:pPr>
            <a:endParaRPr lang="en-GB" altLang="da-DK" sz="1200" dirty="0">
              <a:solidFill>
                <a:schemeClr val="dk1"/>
              </a:solidFill>
              <a:latin typeface="Lato"/>
              <a:ea typeface="Lato"/>
              <a:cs typeface="Lato"/>
              <a:sym typeface="Lato"/>
            </a:endParaRPr>
          </a:p>
          <a:p>
            <a:pPr lvl="0">
              <a:buClr>
                <a:schemeClr val="dk1"/>
              </a:buClr>
              <a:buSzPts val="1200"/>
            </a:pPr>
            <a:r>
              <a:rPr lang="en-GB" altLang="da-DK" sz="1200" dirty="0">
                <a:solidFill>
                  <a:schemeClr val="dk1"/>
                </a:solidFill>
                <a:latin typeface="Lato"/>
                <a:ea typeface="Lato"/>
                <a:cs typeface="Lato"/>
                <a:sym typeface="Lato"/>
              </a:rPr>
              <a:t>Growth rates for samples under 1,000 are not statistically valid, thus they are left out, but the graph to the left shows that the following segments experienced growth:  ES, US, Other Europe, GB, CA, NL, Other Asia, AT, KR, RU, IN and JP. However, the number in most segments is very modest. </a:t>
            </a:r>
          </a:p>
          <a:p>
            <a:pPr lvl="0">
              <a:buClr>
                <a:schemeClr val="dk1"/>
              </a:buClr>
              <a:buSzPts val="1200"/>
            </a:pPr>
            <a:endParaRPr lang="en-GB" altLang="da-DK" sz="1200" dirty="0">
              <a:solidFill>
                <a:schemeClr val="dk1"/>
              </a:solidFill>
              <a:latin typeface="Lato"/>
              <a:ea typeface="Lato"/>
              <a:cs typeface="Lato"/>
              <a:sym typeface="Lato"/>
            </a:endParaRPr>
          </a:p>
          <a:p>
            <a:pPr lvl="0">
              <a:buClr>
                <a:schemeClr val="dk1"/>
              </a:buClr>
              <a:buSzPts val="1200"/>
            </a:pPr>
            <a:r>
              <a:rPr lang="en-GB" altLang="da-DK" sz="1200" dirty="0">
                <a:solidFill>
                  <a:schemeClr val="dk1"/>
                </a:solidFill>
                <a:latin typeface="Lato"/>
                <a:ea typeface="Lato"/>
                <a:cs typeface="Lato"/>
                <a:sym typeface="Lato"/>
              </a:rPr>
              <a:t>It is likely that a certain share of tourists arrives in </a:t>
            </a:r>
            <a:r>
              <a:rPr lang="en-GB" altLang="da-DK" sz="1200" dirty="0" err="1">
                <a:solidFill>
                  <a:schemeClr val="dk1"/>
                </a:solidFill>
                <a:latin typeface="Lato"/>
                <a:ea typeface="Lato"/>
                <a:cs typeface="Lato"/>
                <a:sym typeface="Lato"/>
              </a:rPr>
              <a:t>South Greenland</a:t>
            </a:r>
            <a:r>
              <a:rPr lang="en-GB" altLang="da-DK" sz="1200" dirty="0">
                <a:solidFill>
                  <a:schemeClr val="dk1"/>
                </a:solidFill>
                <a:latin typeface="Lato"/>
                <a:ea typeface="Lato"/>
                <a:cs typeface="Lato"/>
                <a:sym typeface="Lato"/>
              </a:rPr>
              <a:t> via the Air Greenland Nuuk-</a:t>
            </a:r>
            <a:r>
              <a:rPr lang="en-GB" altLang="da-DK" sz="1200" dirty="0" err="1">
                <a:solidFill>
                  <a:schemeClr val="dk1"/>
                </a:solidFill>
                <a:latin typeface="Lato"/>
                <a:ea typeface="Lato"/>
                <a:cs typeface="Lato"/>
                <a:sym typeface="Lato"/>
              </a:rPr>
              <a:t>Narsarsuaq</a:t>
            </a:r>
            <a:r>
              <a:rPr lang="en-GB" altLang="da-DK" sz="1200" dirty="0">
                <a:solidFill>
                  <a:schemeClr val="dk1"/>
                </a:solidFill>
                <a:latin typeface="Lato"/>
                <a:ea typeface="Lato"/>
                <a:cs typeface="Lato"/>
                <a:sym typeface="Lato"/>
              </a:rPr>
              <a:t> route as well as on the </a:t>
            </a:r>
            <a:r>
              <a:rPr lang="en-GB" altLang="da-DK" sz="1200" dirty="0" err="1">
                <a:solidFill>
                  <a:schemeClr val="dk1"/>
                </a:solidFill>
                <a:latin typeface="Lato"/>
                <a:ea typeface="Lato"/>
                <a:cs typeface="Lato"/>
                <a:sym typeface="Lato"/>
              </a:rPr>
              <a:t>Sarfaq</a:t>
            </a:r>
            <a:r>
              <a:rPr lang="en-GB" altLang="da-DK" sz="1200" dirty="0">
                <a:solidFill>
                  <a:schemeClr val="dk1"/>
                </a:solidFill>
                <a:latin typeface="Lato"/>
                <a:ea typeface="Lato"/>
                <a:cs typeface="Lato"/>
                <a:sym typeface="Lato"/>
              </a:rPr>
              <a:t> </a:t>
            </a:r>
            <a:r>
              <a:rPr lang="en-GB" altLang="da-DK" sz="1200" dirty="0" err="1">
                <a:solidFill>
                  <a:schemeClr val="dk1"/>
                </a:solidFill>
                <a:latin typeface="Lato"/>
                <a:ea typeface="Lato"/>
                <a:cs typeface="Lato"/>
                <a:sym typeface="Lato"/>
              </a:rPr>
              <a:t>Ittuk</a:t>
            </a:r>
            <a:r>
              <a:rPr lang="en-GB" altLang="da-DK" sz="1200" dirty="0">
                <a:solidFill>
                  <a:schemeClr val="dk1"/>
                </a:solidFill>
                <a:latin typeface="Lato"/>
                <a:ea typeface="Lato"/>
                <a:cs typeface="Lato"/>
                <a:sym typeface="Lato"/>
              </a:rPr>
              <a:t>, unfortunately, we do not have any data on this. </a:t>
            </a:r>
          </a:p>
          <a:p>
            <a:pPr lvl="0">
              <a:buClr>
                <a:schemeClr val="dk1"/>
              </a:buClr>
              <a:buSzPts val="1200"/>
            </a:pPr>
            <a:endParaRPr lang="da-DK" altLang="da-DK" sz="1200" dirty="0">
              <a:solidFill>
                <a:schemeClr val="dk1"/>
              </a:solidFill>
              <a:latin typeface="Lato"/>
              <a:ea typeface="Lato"/>
              <a:cs typeface="Lato"/>
              <a:sym typeface="Lato"/>
            </a:endParaRPr>
          </a:p>
          <a:p>
            <a:pPr lvl="0">
              <a:buClr>
                <a:schemeClr val="dk1"/>
              </a:buClr>
              <a:buSzPts val="1200"/>
            </a:pPr>
            <a:endParaRPr sz="1200" dirty="0">
              <a:latin typeface="Lato" panose="020F0502020204030203" pitchFamily="34" charset="0"/>
              <a:ea typeface="Lato" panose="020F0502020204030203" pitchFamily="34" charset="0"/>
              <a:cs typeface="Lato" panose="020F0502020204030203" pitchFamily="34" charset="0"/>
            </a:endParaRPr>
          </a:p>
        </p:txBody>
      </p:sp>
      <p:pic>
        <p:nvPicPr>
          <p:cNvPr id="3" name="Billede 2">
            <a:extLst>
              <a:ext uri="{FF2B5EF4-FFF2-40B4-BE49-F238E27FC236}">
                <a16:creationId xmlns:a16="http://schemas.microsoft.com/office/drawing/2014/main" id="{1EE91410-F850-CB44-B475-B538E1741C7D}"/>
              </a:ext>
            </a:extLst>
          </p:cNvPr>
          <p:cNvPicPr>
            <a:picLocks noChangeAspect="1"/>
          </p:cNvPicPr>
          <p:nvPr/>
        </p:nvPicPr>
        <p:blipFill>
          <a:blip r:embed="rId4"/>
          <a:srcRect/>
          <a:stretch/>
        </p:blipFill>
        <p:spPr>
          <a:xfrm>
            <a:off x="19663" y="12120"/>
            <a:ext cx="3923084" cy="6833759"/>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960100" y="101600"/>
            <a:ext cx="1219200" cy="667512"/>
          </a:xfrm>
          <a:prstGeom prst="rect">
            <a:avLst/>
          </a:prstGeom>
          <a:noFill/>
          <a:ln>
            <a:noFill/>
          </a:ln>
        </p:spPr>
      </p:pic>
      <p:sp>
        <p:nvSpPr>
          <p:cNvPr id="111" name="Shape 111"/>
          <p:cNvSpPr txBox="1"/>
          <p:nvPr/>
        </p:nvSpPr>
        <p:spPr>
          <a:xfrm>
            <a:off x="4936578" y="204525"/>
            <a:ext cx="4408140" cy="461700"/>
          </a:xfrm>
          <a:prstGeom prst="rect">
            <a:avLst/>
          </a:prstGeom>
          <a:noFill/>
          <a:ln>
            <a:noFill/>
          </a:ln>
        </p:spPr>
        <p:txBody>
          <a:bodyPr spcFirstLastPara="1" wrap="square" lIns="91425" tIns="45700" rIns="91425" bIns="45700" numCol="1" anchor="t" anchorCtr="0">
            <a:noAutofit/>
          </a:bodyPr>
          <a:lstStyle/>
          <a:p>
            <a:pPr lvl="0">
              <a:buSzPts val="2400"/>
            </a:pPr>
            <a:r>
              <a:rPr lang="da" altLang="da" sz="2400" b="1" dirty="0">
                <a:solidFill>
                  <a:schemeClr val="dk1"/>
                </a:solidFill>
                <a:latin typeface="Lato"/>
                <a:ea typeface="Lato"/>
                <a:cs typeface="Lato"/>
                <a:sym typeface="Lato"/>
              </a:rPr>
              <a:t>Number of Overnight Stays in </a:t>
            </a:r>
            <a:r>
              <a:rPr lang="en-GB" altLang="da" sz="2400" b="1" dirty="0">
                <a:solidFill>
                  <a:schemeClr val="dk1"/>
                </a:solidFill>
                <a:latin typeface="Lato"/>
                <a:ea typeface="Lato"/>
                <a:cs typeface="Lato"/>
                <a:sym typeface="Lato"/>
              </a:rPr>
              <a:t>South Greenland</a:t>
            </a:r>
            <a:endParaRPr sz="1400" b="1" i="0" u="none" strike="noStrike" cap="none" dirty="0">
              <a:solidFill>
                <a:srgbClr val="000000"/>
              </a:solidFill>
              <a:latin typeface="Arial"/>
              <a:ea typeface="Arial"/>
              <a:cs typeface="Arial"/>
              <a:sym typeface="Arial"/>
            </a:endParaRPr>
          </a:p>
        </p:txBody>
      </p:sp>
      <p:sp>
        <p:nvSpPr>
          <p:cNvPr id="114" name="Shape 114"/>
          <p:cNvSpPr txBox="1"/>
          <p:nvPr/>
        </p:nvSpPr>
        <p:spPr>
          <a:xfrm>
            <a:off x="4962294" y="1383090"/>
            <a:ext cx="6247359" cy="4405868"/>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altLang="da-DK" sz="1200" b="0" i="0" u="none" strike="noStrike" cap="none" dirty="0">
                <a:solidFill>
                  <a:schemeClr val="dk1"/>
                </a:solidFill>
                <a:latin typeface="Lato"/>
                <a:ea typeface="Lato"/>
                <a:cs typeface="Lato"/>
                <a:sym typeface="Lato"/>
              </a:rPr>
              <a:t>Regarding accommodations we are, for the first time, able to show an additional 14 segments more than the 15 that are a part of the bank.stat.gl/</a:t>
            </a:r>
            <a:r>
              <a:rPr lang="en-GB" altLang="da-DK" sz="1200" b="0" i="0" u="none" strike="noStrike" cap="none" dirty="0" err="1">
                <a:solidFill>
                  <a:schemeClr val="dk1"/>
                </a:solidFill>
                <a:latin typeface="Lato"/>
                <a:ea typeface="Lato"/>
                <a:cs typeface="Lato"/>
                <a:sym typeface="Lato"/>
              </a:rPr>
              <a:t>tudhot</a:t>
            </a:r>
            <a:r>
              <a:rPr lang="en-GB" altLang="da-DK" sz="1200" b="0" i="0" u="none" strike="noStrike" cap="none" dirty="0">
                <a:solidFill>
                  <a:schemeClr val="dk1"/>
                </a:solidFill>
                <a:latin typeface="Lato"/>
                <a:ea typeface="Lato"/>
                <a:cs typeface="Lato"/>
                <a:sym typeface="Lato"/>
              </a:rPr>
              <a:t> data series. As opposed to the flight passenger registrations we will unfortunately not be including India as a segment in the foreseeable future, but as the previous page showed at present this segment remains rather insignificant. </a:t>
            </a:r>
          </a:p>
          <a:p>
            <a:pPr marL="0" marR="0" lvl="0" indent="0" algn="l" rtl="0">
              <a:lnSpc>
                <a:spcPct val="100000"/>
              </a:lnSpc>
              <a:spcBef>
                <a:spcPts val="0"/>
              </a:spcBef>
              <a:spcAft>
                <a:spcPts val="0"/>
              </a:spcAft>
              <a:buClr>
                <a:schemeClr val="dk1"/>
              </a:buClr>
              <a:buSzPts val="1200"/>
              <a:buFont typeface="Arial"/>
              <a:buNone/>
            </a:pPr>
            <a:endParaRPr lang="en-GB" altLang="da-DK" sz="1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altLang="da-DK" sz="1200" b="0" i="0" u="none" strike="noStrike" cap="none" dirty="0">
                <a:solidFill>
                  <a:schemeClr val="dk1"/>
                </a:solidFill>
                <a:latin typeface="Lato"/>
                <a:ea typeface="Lato"/>
                <a:cs typeface="Lato"/>
                <a:sym typeface="Lato"/>
              </a:rPr>
              <a:t>Out of the ‘new’ segments Switzerland (CH) had the most overnight stays (249 in 2018 </a:t>
            </a:r>
            <a:r>
              <a:rPr lang="en-GB" altLang="da-DK" sz="1200" dirty="0">
                <a:solidFill>
                  <a:schemeClr val="dk1"/>
                </a:solidFill>
                <a:latin typeface="Lato"/>
                <a:ea typeface="Lato"/>
                <a:cs typeface="Lato"/>
                <a:sym typeface="Lato"/>
              </a:rPr>
              <a:t>and</a:t>
            </a:r>
            <a:r>
              <a:rPr lang="en-GB" altLang="da-DK" sz="1200" b="0" i="0" u="none" strike="noStrike" cap="none" dirty="0">
                <a:solidFill>
                  <a:schemeClr val="dk1"/>
                </a:solidFill>
                <a:latin typeface="Lato"/>
                <a:ea typeface="Lato"/>
                <a:cs typeface="Lato"/>
                <a:sym typeface="Lato"/>
              </a:rPr>
              <a:t> 161 in 2019) followed by Australia (104 in 2018 and150 in 2019) and Austria (100 in 2018 and 146 in 2019).</a:t>
            </a:r>
          </a:p>
          <a:p>
            <a:pPr marL="0" marR="0" lvl="0" indent="0" algn="l" rtl="0">
              <a:lnSpc>
                <a:spcPct val="100000"/>
              </a:lnSpc>
              <a:spcBef>
                <a:spcPts val="0"/>
              </a:spcBef>
              <a:spcAft>
                <a:spcPts val="0"/>
              </a:spcAft>
              <a:buClr>
                <a:schemeClr val="dk1"/>
              </a:buClr>
              <a:buSzPts val="1200"/>
              <a:buFont typeface="Arial"/>
              <a:buNone/>
            </a:pPr>
            <a:endParaRPr lang="en-GB" altLang="da-DK" sz="1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altLang="da-DK" sz="1200" b="0" i="0" u="none" strike="noStrike" cap="none" dirty="0">
                <a:solidFill>
                  <a:schemeClr val="dk1"/>
                </a:solidFill>
                <a:latin typeface="Lato"/>
                <a:ea typeface="Lato"/>
                <a:cs typeface="Lato"/>
                <a:sym typeface="Lato"/>
              </a:rPr>
              <a:t>Japan, which has been registered since 1994, is the negative surprise with only 3 overnight stays in 2018 and 7 in 2019. Canada and Sweden also had relatively few overnight stays in both 2018 and 2019. </a:t>
            </a:r>
          </a:p>
          <a:p>
            <a:pPr marL="0" marR="0" lvl="0" indent="0" algn="l" rtl="0">
              <a:lnSpc>
                <a:spcPct val="100000"/>
              </a:lnSpc>
              <a:spcBef>
                <a:spcPts val="0"/>
              </a:spcBef>
              <a:spcAft>
                <a:spcPts val="0"/>
              </a:spcAft>
              <a:buClr>
                <a:schemeClr val="dk1"/>
              </a:buClr>
              <a:buSzPts val="1200"/>
              <a:buFont typeface="Arial"/>
              <a:buNone/>
            </a:pPr>
            <a:endParaRPr lang="en-GB" altLang="da-DK" sz="1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altLang="da-DK" sz="1200" b="0" i="0" u="none" strike="noStrike" cap="none" dirty="0">
                <a:solidFill>
                  <a:schemeClr val="dk1"/>
                </a:solidFill>
                <a:latin typeface="Lato"/>
                <a:ea typeface="Lato"/>
                <a:cs typeface="Lato"/>
                <a:sym typeface="Lato"/>
              </a:rPr>
              <a:t>In </a:t>
            </a:r>
            <a:r>
              <a:rPr lang="en-GB" altLang="da-DK" sz="1200" b="0" i="0" u="none" strike="noStrike" cap="none" dirty="0" err="1">
                <a:solidFill>
                  <a:schemeClr val="dk1"/>
                </a:solidFill>
                <a:latin typeface="Lato"/>
                <a:ea typeface="Lato"/>
                <a:cs typeface="Lato"/>
                <a:sym typeface="Lato"/>
              </a:rPr>
              <a:t>South Greenland</a:t>
            </a:r>
            <a:r>
              <a:rPr lang="en-GB" altLang="da-DK" sz="1200" b="0" i="0" u="none" strike="noStrike" cap="none" dirty="0">
                <a:solidFill>
                  <a:schemeClr val="dk1"/>
                </a:solidFill>
                <a:latin typeface="Lato"/>
                <a:ea typeface="Lato"/>
                <a:cs typeface="Lato"/>
                <a:sym typeface="Lato"/>
              </a:rPr>
              <a:t> registrations are submitted for approximately 80 % </a:t>
            </a:r>
            <a:r>
              <a:rPr lang="en-GB" altLang="da-DK" sz="1200" dirty="0">
                <a:solidFill>
                  <a:schemeClr val="dk1"/>
                </a:solidFill>
                <a:latin typeface="Lato"/>
                <a:ea typeface="Lato"/>
                <a:cs typeface="Lato"/>
                <a:sym typeface="Lato"/>
              </a:rPr>
              <a:t>o</a:t>
            </a:r>
            <a:r>
              <a:rPr lang="en-GB" altLang="da-DK" sz="1200" b="0" i="0" u="none" strike="noStrike" cap="none" dirty="0">
                <a:solidFill>
                  <a:schemeClr val="dk1"/>
                </a:solidFill>
                <a:latin typeface="Lato"/>
                <a:ea typeface="Lato"/>
                <a:cs typeface="Lato"/>
                <a:sym typeface="Lato"/>
              </a:rPr>
              <a:t>f the bed capacity (counted in number of beds available). However, it only applies to accommodations that are CVR-registered as such. Aside from these there is a small number of private homes that acts as accommodations, mainly booked via </a:t>
            </a:r>
            <a:r>
              <a:rPr lang="en-GB" altLang="da-DK" sz="1200" b="0" i="0" u="none" strike="noStrike" cap="none" dirty="0">
                <a:solidFill>
                  <a:schemeClr val="dk1"/>
                </a:solidFill>
                <a:latin typeface="Lato"/>
                <a:ea typeface="Lato"/>
                <a:cs typeface="Lato"/>
                <a:sym typeface="Lato"/>
                <a:hlinkClick r:id="rId4"/>
              </a:rPr>
              <a:t>airbnb.com</a:t>
            </a:r>
            <a:r>
              <a:rPr lang="en-GB" altLang="da-DK" sz="1200" b="0" i="0" u="none" strike="noStrike" cap="none" dirty="0">
                <a:solidFill>
                  <a:schemeClr val="dk1"/>
                </a:solidFill>
                <a:latin typeface="Lato"/>
                <a:ea typeface="Lato"/>
                <a:cs typeface="Lato"/>
                <a:sym typeface="Lato"/>
              </a:rPr>
              <a:t>.</a:t>
            </a:r>
            <a:endParaRPr lang="en-GB"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lang="en-GB" altLang="da-DK"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GB" altLang="da-DK" sz="1200" b="0" i="0" u="none" strike="noStrike" cap="none" dirty="0">
                <a:solidFill>
                  <a:schemeClr val="dk1"/>
                </a:solidFill>
                <a:latin typeface="Lato"/>
                <a:ea typeface="Lato"/>
                <a:cs typeface="Lato"/>
                <a:sym typeface="Lato"/>
              </a:rPr>
              <a:t>However, the region is known for its fantastic hiking options, and thus one must keep in mind that all the people who sleep under open sky are not registered either. </a:t>
            </a:r>
            <a:endParaRPr lang="en-GB" altLang="da-DK" sz="1200"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GB" altLang="da-DK" sz="1200" b="0" i="0" u="none" strike="noStrike" cap="none" dirty="0">
                <a:solidFill>
                  <a:schemeClr val="dk1"/>
                </a:solidFill>
                <a:latin typeface="Lato"/>
                <a:ea typeface="Lato"/>
                <a:cs typeface="Lato"/>
                <a:sym typeface="Lato"/>
              </a:rPr>
              <a:t> </a:t>
            </a: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 name="Billede 2">
            <a:extLst>
              <a:ext uri="{FF2B5EF4-FFF2-40B4-BE49-F238E27FC236}">
                <a16:creationId xmlns:a16="http://schemas.microsoft.com/office/drawing/2014/main" id="{2BB0F76C-2CD6-B240-9C84-A09323F6533B}"/>
              </a:ext>
            </a:extLst>
          </p:cNvPr>
          <p:cNvPicPr>
            <a:picLocks noChangeAspect="1"/>
          </p:cNvPicPr>
          <p:nvPr/>
        </p:nvPicPr>
        <p:blipFill>
          <a:blip r:embed="rId5"/>
          <a:srcRect/>
          <a:stretch/>
        </p:blipFill>
        <p:spPr>
          <a:xfrm>
            <a:off x="17625" y="0"/>
            <a:ext cx="3994608" cy="6858000"/>
          </a:xfrm>
          <a:prstGeom prst="rect">
            <a:avLst/>
          </a:prstGeom>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960100" y="101600"/>
            <a:ext cx="1219200" cy="667512"/>
          </a:xfrm>
          <a:prstGeom prst="rect">
            <a:avLst/>
          </a:prstGeom>
          <a:noFill/>
          <a:ln>
            <a:noFill/>
          </a:ln>
        </p:spPr>
      </p:pic>
      <p:sp>
        <p:nvSpPr>
          <p:cNvPr id="120" name="Shape 120"/>
          <p:cNvSpPr txBox="1"/>
          <p:nvPr/>
        </p:nvSpPr>
        <p:spPr>
          <a:xfrm>
            <a:off x="4657797" y="204525"/>
            <a:ext cx="5088364" cy="461700"/>
          </a:xfrm>
          <a:prstGeom prst="rect">
            <a:avLst/>
          </a:prstGeom>
          <a:noFill/>
          <a:ln>
            <a:noFill/>
          </a:ln>
        </p:spPr>
        <p:txBody>
          <a:bodyPr spcFirstLastPara="1" wrap="square" lIns="91425" tIns="45700" rIns="91425" bIns="45700" numCol="1" anchor="t" anchorCtr="0">
            <a:noAutofit/>
          </a:bodyPr>
          <a:lstStyle/>
          <a:p>
            <a:pPr lvl="0">
              <a:buSzPts val="2400"/>
            </a:pPr>
            <a:r>
              <a:rPr lang="da" altLang="da" sz="2400" b="1" dirty="0">
                <a:solidFill>
                  <a:schemeClr val="dk1"/>
                </a:solidFill>
                <a:latin typeface="Lato"/>
                <a:ea typeface="Lato"/>
                <a:cs typeface="Lato"/>
                <a:sym typeface="Lato"/>
              </a:rPr>
              <a:t>Number of Individual Guests in </a:t>
            </a:r>
            <a:r>
              <a:rPr lang="en-GB" altLang="da" sz="2400" b="1" dirty="0">
                <a:solidFill>
                  <a:schemeClr val="dk1"/>
                </a:solidFill>
                <a:latin typeface="Lato"/>
                <a:ea typeface="Lato"/>
                <a:cs typeface="Lato"/>
                <a:sym typeface="Lato"/>
              </a:rPr>
              <a:t>South Greenland</a:t>
            </a:r>
            <a:endParaRPr sz="1400" b="1" i="0" u="none" strike="noStrike" cap="none" dirty="0">
              <a:solidFill>
                <a:srgbClr val="000000"/>
              </a:solidFill>
              <a:latin typeface="Arial"/>
              <a:ea typeface="Arial"/>
              <a:cs typeface="Arial"/>
              <a:sym typeface="Arial"/>
            </a:endParaRPr>
          </a:p>
        </p:txBody>
      </p:sp>
      <p:sp>
        <p:nvSpPr>
          <p:cNvPr id="123" name="Shape 123"/>
          <p:cNvSpPr txBox="1"/>
          <p:nvPr/>
        </p:nvSpPr>
        <p:spPr>
          <a:xfrm>
            <a:off x="4657797" y="1404855"/>
            <a:ext cx="6900219" cy="4048289"/>
          </a:xfrm>
          <a:prstGeom prst="rect">
            <a:avLst/>
          </a:prstGeom>
          <a:noFill/>
          <a:ln>
            <a:noFill/>
          </a:ln>
        </p:spPr>
        <p:txBody>
          <a:bodyPr spcFirstLastPara="1" wrap="square" lIns="91425" tIns="45700" rIns="91425" bIns="45700" numCol="1" anchor="t" anchorCtr="0">
            <a:noAutofit/>
          </a:bodyPr>
          <a:lstStyle/>
          <a:p>
            <a:pPr lvl="0">
              <a:buClr>
                <a:schemeClr val="dk1"/>
              </a:buClr>
              <a:buSzPts val="1200"/>
            </a:pPr>
            <a:r>
              <a:rPr lang="en-GB" altLang="da-DK" sz="1200" dirty="0">
                <a:solidFill>
                  <a:schemeClr val="dk1"/>
                </a:solidFill>
                <a:latin typeface="Lato"/>
                <a:ea typeface="Lato"/>
                <a:cs typeface="Lato"/>
                <a:sym typeface="Lato"/>
              </a:rPr>
              <a:t>The growth in the number of unique international guests largely corresponds with the number of international overnight stays – which is not always the case. A given segment can, for whatever reason, have bought 2.3 overnight stays per guest one year vs. perhaps 2.1 overnight stays the following year. </a:t>
            </a:r>
          </a:p>
          <a:p>
            <a:pPr lvl="0">
              <a:buClr>
                <a:schemeClr val="dk1"/>
              </a:buClr>
              <a:buSzPts val="1200"/>
            </a:pPr>
            <a:endParaRPr lang="en-GB" altLang="da-DK" sz="1200" dirty="0">
              <a:solidFill>
                <a:schemeClr val="dk1"/>
              </a:solidFill>
              <a:latin typeface="Lato"/>
              <a:ea typeface="Lato"/>
              <a:cs typeface="Lato"/>
              <a:sym typeface="Lato"/>
            </a:endParaRPr>
          </a:p>
          <a:p>
            <a:pPr lvl="0">
              <a:buClr>
                <a:schemeClr val="dk1"/>
              </a:buClr>
              <a:buSzPts val="1200"/>
            </a:pPr>
            <a:r>
              <a:rPr lang="en-GB" altLang="da-DK" sz="1200" dirty="0">
                <a:solidFill>
                  <a:schemeClr val="dk1"/>
                </a:solidFill>
                <a:latin typeface="Lato"/>
                <a:ea typeface="Lato"/>
                <a:cs typeface="Lato"/>
                <a:sym typeface="Lato"/>
              </a:rPr>
              <a:t>The average number of overnight stays bought varies slightly from year to year from segment to segment and region to region. The average for all international segments in </a:t>
            </a:r>
            <a:r>
              <a:rPr lang="en-GB" altLang="da-DK" sz="1200" dirty="0" err="1">
                <a:solidFill>
                  <a:schemeClr val="dk1"/>
                </a:solidFill>
                <a:latin typeface="Lato"/>
                <a:ea typeface="Lato"/>
                <a:cs typeface="Lato"/>
                <a:sym typeface="Lato"/>
              </a:rPr>
              <a:t>South Greenland</a:t>
            </a:r>
            <a:r>
              <a:rPr lang="en-GB" altLang="da-DK" sz="1200" dirty="0">
                <a:solidFill>
                  <a:schemeClr val="dk1"/>
                </a:solidFill>
                <a:latin typeface="Lato"/>
                <a:ea typeface="Lato"/>
                <a:cs typeface="Lato"/>
                <a:sym typeface="Lato"/>
              </a:rPr>
              <a:t> (incl. DK) was 2.0 both in 2018 and 2019. The national average was 2.7 and 2.6, respectively.</a:t>
            </a:r>
          </a:p>
          <a:p>
            <a:pPr lvl="0">
              <a:buClr>
                <a:schemeClr val="dk1"/>
              </a:buClr>
              <a:buSzPts val="1200"/>
            </a:pPr>
            <a:endParaRPr lang="en-GB" altLang="da-DK" sz="1200" dirty="0">
              <a:solidFill>
                <a:schemeClr val="dk1"/>
              </a:solidFill>
              <a:latin typeface="Lato"/>
              <a:ea typeface="Lato"/>
              <a:cs typeface="Lato"/>
              <a:sym typeface="Lato"/>
            </a:endParaRPr>
          </a:p>
          <a:p>
            <a:pPr lvl="0">
              <a:buClr>
                <a:schemeClr val="dk1"/>
              </a:buClr>
              <a:buSzPts val="1200"/>
            </a:pPr>
            <a:r>
              <a:rPr lang="en-GB" altLang="da-DK" sz="1200" dirty="0">
                <a:solidFill>
                  <a:schemeClr val="dk1"/>
                </a:solidFill>
                <a:latin typeface="Lato"/>
                <a:ea typeface="Lato"/>
                <a:cs typeface="Lato"/>
                <a:sym typeface="Lato"/>
              </a:rPr>
              <a:t>What is special about </a:t>
            </a:r>
            <a:r>
              <a:rPr lang="en-GB" altLang="da-DK" sz="1200" dirty="0" err="1">
                <a:solidFill>
                  <a:schemeClr val="dk1"/>
                </a:solidFill>
                <a:latin typeface="Lato"/>
                <a:ea typeface="Lato"/>
                <a:cs typeface="Lato"/>
                <a:sym typeface="Lato"/>
              </a:rPr>
              <a:t>South Greenland</a:t>
            </a:r>
            <a:r>
              <a:rPr lang="en-GB" altLang="da-DK" sz="1200" dirty="0">
                <a:solidFill>
                  <a:schemeClr val="dk1"/>
                </a:solidFill>
                <a:latin typeface="Lato"/>
                <a:ea typeface="Lato"/>
                <a:cs typeface="Lato"/>
                <a:sym typeface="Lato"/>
              </a:rPr>
              <a:t> regarding the distribution of segments is that Spain is the 2nd largest segment in this region. Among other things this is due to the presence of Spanish-owned tourist operators (</a:t>
            </a:r>
            <a:r>
              <a:rPr lang="en-GB" altLang="da-DK" sz="1200" dirty="0" err="1">
                <a:solidFill>
                  <a:schemeClr val="dk1"/>
                </a:solidFill>
                <a:latin typeface="Lato"/>
                <a:ea typeface="Lato"/>
                <a:cs typeface="Lato"/>
                <a:sym typeface="Lato"/>
              </a:rPr>
              <a:t>Tasermiut</a:t>
            </a:r>
            <a:r>
              <a:rPr lang="en-GB" altLang="da-DK" sz="1200" dirty="0">
                <a:solidFill>
                  <a:schemeClr val="dk1"/>
                </a:solidFill>
                <a:latin typeface="Lato"/>
                <a:ea typeface="Lato"/>
                <a:cs typeface="Lato"/>
                <a:sym typeface="Lato"/>
              </a:rPr>
              <a:t> and Arctic Yeti) which have established themselves here, which we have only witnessed in a shorter period in North Greenland, where PGI Greenland for a while operated a kayak centre in </a:t>
            </a:r>
            <a:r>
              <a:rPr lang="en-GB" altLang="da-DK" sz="1200" dirty="0" err="1">
                <a:solidFill>
                  <a:schemeClr val="dk1"/>
                </a:solidFill>
                <a:latin typeface="Lato"/>
                <a:ea typeface="Lato"/>
                <a:cs typeface="Lato"/>
                <a:sym typeface="Lato"/>
              </a:rPr>
              <a:t>Oqaatsut</a:t>
            </a:r>
            <a:r>
              <a:rPr lang="en-GB" altLang="da-DK" sz="1200" dirty="0">
                <a:solidFill>
                  <a:schemeClr val="dk1"/>
                </a:solidFill>
                <a:latin typeface="Lato"/>
                <a:ea typeface="Lato"/>
                <a:cs typeface="Lato"/>
                <a:sym typeface="Lato"/>
              </a:rPr>
              <a:t>. </a:t>
            </a:r>
          </a:p>
          <a:p>
            <a:pPr lvl="0">
              <a:buClr>
                <a:schemeClr val="dk1"/>
              </a:buClr>
              <a:buSzPts val="1200"/>
            </a:pPr>
            <a:endParaRPr lang="en-GB" altLang="da-DK" sz="1200" dirty="0">
              <a:solidFill>
                <a:schemeClr val="dk1"/>
              </a:solidFill>
              <a:latin typeface="Lato"/>
              <a:ea typeface="Lato"/>
              <a:cs typeface="Lato"/>
              <a:sym typeface="Lato"/>
            </a:endParaRPr>
          </a:p>
          <a:p>
            <a:pPr lvl="0">
              <a:buClr>
                <a:schemeClr val="dk1"/>
              </a:buClr>
              <a:buSzPts val="1200"/>
            </a:pPr>
            <a:r>
              <a:rPr lang="en-GB" altLang="da-DK" sz="1200" dirty="0">
                <a:solidFill>
                  <a:schemeClr val="dk1"/>
                </a:solidFill>
                <a:latin typeface="Lato"/>
                <a:ea typeface="Lato"/>
                <a:cs typeface="Lato"/>
                <a:sym typeface="Lato"/>
              </a:rPr>
              <a:t>In </a:t>
            </a:r>
            <a:r>
              <a:rPr lang="en-GB" altLang="da-DK" sz="1200" dirty="0" err="1">
                <a:solidFill>
                  <a:schemeClr val="dk1"/>
                </a:solidFill>
                <a:latin typeface="Lato"/>
                <a:ea typeface="Lato"/>
                <a:cs typeface="Lato"/>
                <a:sym typeface="Lato"/>
              </a:rPr>
              <a:t>South Greenland</a:t>
            </a:r>
            <a:r>
              <a:rPr lang="en-GB" altLang="da-DK" sz="1200" dirty="0">
                <a:solidFill>
                  <a:schemeClr val="dk1"/>
                </a:solidFill>
                <a:latin typeface="Lato"/>
                <a:ea typeface="Lato"/>
                <a:cs typeface="Lato"/>
                <a:sym typeface="Lato"/>
              </a:rPr>
              <a:t> the </a:t>
            </a:r>
            <a:r>
              <a:rPr lang="en-GB" altLang="da-DK" sz="1200" dirty="0">
                <a:solidFill>
                  <a:schemeClr val="tx1"/>
                </a:solidFill>
                <a:latin typeface="Lato"/>
                <a:ea typeface="Lato"/>
                <a:cs typeface="Lato"/>
                <a:sym typeface="Lato"/>
              </a:rPr>
              <a:t>ES (Spain)</a:t>
            </a:r>
            <a:r>
              <a:rPr lang="en-GB" altLang="da-DK" sz="1200" dirty="0">
                <a:solidFill>
                  <a:schemeClr val="dk1"/>
                </a:solidFill>
                <a:latin typeface="Lato"/>
                <a:ea typeface="Lato"/>
                <a:cs typeface="Lato"/>
                <a:sym typeface="Lato"/>
              </a:rPr>
              <a:t> segment make up 46 % of the size of the DK segment, where the second largest tourist segment nationally, DE (Germany) only make up 13.5 % of DK’s size. Thus, one must not underestimate the importance of the ES segment for South Greenland. </a:t>
            </a:r>
          </a:p>
          <a:p>
            <a:pPr lvl="0">
              <a:buClr>
                <a:schemeClr val="dk1"/>
              </a:buClr>
              <a:buSzPts val="1200"/>
            </a:pPr>
            <a:endParaRPr lang="da-DK" altLang="da-DK" sz="1200" dirty="0">
              <a:solidFill>
                <a:schemeClr val="dk1"/>
              </a:solidFill>
              <a:latin typeface="Lato"/>
              <a:ea typeface="Lato"/>
              <a:cs typeface="Lato"/>
              <a:sym typeface="Lato"/>
            </a:endParaRPr>
          </a:p>
          <a:p>
            <a:pPr lvl="0">
              <a:buClr>
                <a:schemeClr val="dk1"/>
              </a:buClr>
              <a:buSzPts val="1200"/>
            </a:pPr>
            <a:endParaRPr lang="da-DK" altLang="da-DK" sz="1200" dirty="0">
              <a:solidFill>
                <a:schemeClr val="dk1"/>
              </a:solidFill>
              <a:latin typeface="Lato"/>
              <a:ea typeface="Lato"/>
              <a:cs typeface="Lato"/>
              <a:sym typeface="Lato"/>
            </a:endParaRPr>
          </a:p>
          <a:p>
            <a:pPr lvl="0">
              <a:buClr>
                <a:schemeClr val="dk1"/>
              </a:buClr>
              <a:buSzPts val="1200"/>
            </a:pPr>
            <a:endParaRPr lang="da-DK" altLang="da-DK" sz="1200" dirty="0">
              <a:solidFill>
                <a:schemeClr val="dk1"/>
              </a:solidFill>
              <a:latin typeface="Lato"/>
              <a:ea typeface="Lato"/>
              <a:cs typeface="Lato"/>
              <a:sym typeface="Lato"/>
            </a:endParaRPr>
          </a:p>
          <a:p>
            <a:pPr lvl="0">
              <a:buClr>
                <a:schemeClr val="dk1"/>
              </a:buClr>
              <a:buSzPts val="1200"/>
            </a:pPr>
            <a:endParaRPr lang="da-DK" altLang="da-DK" sz="1200" dirty="0">
              <a:solidFill>
                <a:schemeClr val="dk1"/>
              </a:solidFill>
              <a:latin typeface="Lato"/>
              <a:ea typeface="Lato"/>
              <a:cs typeface="Lato"/>
              <a:sym typeface="Lato"/>
            </a:endParaRPr>
          </a:p>
          <a:p>
            <a:pPr lvl="0">
              <a:buClr>
                <a:schemeClr val="dk1"/>
              </a:buClr>
              <a:buSzPts val="1200"/>
            </a:pPr>
            <a:endParaRPr lang="da-DK" altLang="da-DK" sz="1200" dirty="0">
              <a:solidFill>
                <a:schemeClr val="dk1"/>
              </a:solidFill>
              <a:latin typeface="Lato"/>
              <a:ea typeface="Lato"/>
              <a:cs typeface="Lato"/>
              <a:sym typeface="Lato"/>
            </a:endParaRPr>
          </a:p>
          <a:p>
            <a:pPr lvl="0">
              <a:buClr>
                <a:schemeClr val="dk1"/>
              </a:buClr>
              <a:buSzPts val="1200"/>
            </a:pPr>
            <a:endParaRPr lang="da-DK" altLang="da-DK" sz="1200" dirty="0">
              <a:solidFill>
                <a:schemeClr val="dk1"/>
              </a:solidFill>
              <a:latin typeface="Lato"/>
              <a:ea typeface="Lato"/>
              <a:cs typeface="Lato"/>
              <a:sym typeface="Lato"/>
            </a:endParaRPr>
          </a:p>
          <a:p>
            <a:pPr lvl="0">
              <a:buClr>
                <a:schemeClr val="dk1"/>
              </a:buClr>
              <a:buSzPts val="1200"/>
            </a:pPr>
            <a:endParaRPr lang="da-DK" altLang="da-DK" sz="1200" b="0" i="0" u="none" strike="noStrike" cap="none" dirty="0">
              <a:solidFill>
                <a:schemeClr val="dk1"/>
              </a:solidFill>
              <a:latin typeface="Lato"/>
              <a:ea typeface="Lato"/>
              <a:cs typeface="Lato"/>
              <a:sym typeface="Lato"/>
            </a:endParaRPr>
          </a:p>
          <a:p>
            <a:pPr lvl="0">
              <a:buClr>
                <a:schemeClr val="dk1"/>
              </a:buClr>
              <a:buSzPts val="1200"/>
            </a:pPr>
            <a:endParaRPr sz="1200" b="0" i="0" u="none" strike="noStrike" cap="none" dirty="0">
              <a:solidFill>
                <a:schemeClr val="dk1"/>
              </a:solidFill>
              <a:latin typeface="Lato"/>
              <a:ea typeface="Lato"/>
              <a:cs typeface="Lato"/>
              <a:sym typeface="Lato"/>
            </a:endParaRPr>
          </a:p>
        </p:txBody>
      </p:sp>
      <p:pic>
        <p:nvPicPr>
          <p:cNvPr id="3" name="Billede 2">
            <a:extLst>
              <a:ext uri="{FF2B5EF4-FFF2-40B4-BE49-F238E27FC236}">
                <a16:creationId xmlns:a16="http://schemas.microsoft.com/office/drawing/2014/main" id="{DC2465EF-DCCB-064E-B96D-2C9C6D9FAD01}"/>
              </a:ext>
            </a:extLst>
          </p:cNvPr>
          <p:cNvPicPr>
            <a:picLocks noChangeAspect="1"/>
          </p:cNvPicPr>
          <p:nvPr/>
        </p:nvPicPr>
        <p:blipFill>
          <a:blip r:embed="rId4"/>
          <a:srcRect/>
          <a:stretch/>
        </p:blipFill>
        <p:spPr>
          <a:xfrm>
            <a:off x="19606" y="0"/>
            <a:ext cx="3990646" cy="6858000"/>
          </a:xfrm>
          <a:prstGeom prst="rect">
            <a:avLst/>
          </a:prstGeom>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960100" y="101600"/>
            <a:ext cx="1219200" cy="667512"/>
          </a:xfrm>
          <a:prstGeom prst="rect">
            <a:avLst/>
          </a:prstGeom>
          <a:noFill/>
          <a:ln>
            <a:noFill/>
          </a:ln>
        </p:spPr>
      </p:pic>
      <p:sp>
        <p:nvSpPr>
          <p:cNvPr id="130" name="Shape 130"/>
          <p:cNvSpPr txBox="1"/>
          <p:nvPr/>
        </p:nvSpPr>
        <p:spPr>
          <a:xfrm>
            <a:off x="520699" y="204525"/>
            <a:ext cx="8944313" cy="4617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altLang="da" sz="2400" b="1" i="0" u="none" strike="noStrike" cap="none" dirty="0">
                <a:solidFill>
                  <a:schemeClr val="dk1"/>
                </a:solidFill>
                <a:latin typeface="Lato"/>
                <a:ea typeface="Lato"/>
                <a:cs typeface="Lato"/>
                <a:sym typeface="Lato"/>
              </a:rPr>
              <a:t>Seasonal Variation in South Greenland</a:t>
            </a:r>
            <a:endParaRPr lang="en-GB" sz="1400" b="1" i="0" u="none" strike="noStrike" cap="none" dirty="0">
              <a:solidFill>
                <a:srgbClr val="000000"/>
              </a:solidFill>
              <a:latin typeface="Arial"/>
              <a:ea typeface="Arial"/>
              <a:cs typeface="Arial"/>
              <a:sym typeface="Arial"/>
            </a:endParaRPr>
          </a:p>
        </p:txBody>
      </p:sp>
      <p:sp>
        <p:nvSpPr>
          <p:cNvPr id="131" name="Shape 131"/>
          <p:cNvSpPr txBox="1"/>
          <p:nvPr/>
        </p:nvSpPr>
        <p:spPr>
          <a:xfrm>
            <a:off x="510972" y="1024907"/>
            <a:ext cx="10967666" cy="1517572"/>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None/>
            </a:pPr>
            <a:r>
              <a:rPr lang="en-GB" altLang="da-DK" sz="1200" dirty="0">
                <a:solidFill>
                  <a:schemeClr val="dk1"/>
                </a:solidFill>
                <a:latin typeface="Lato"/>
                <a:ea typeface="Lato"/>
                <a:cs typeface="Lato"/>
                <a:sym typeface="Lato"/>
              </a:rPr>
              <a:t>The graph to the left shows the total occupancy rate in accommodations in </a:t>
            </a:r>
            <a:r>
              <a:rPr lang="en-GB" altLang="da-DK" sz="1200" dirty="0" err="1">
                <a:solidFill>
                  <a:schemeClr val="dk1"/>
                </a:solidFill>
                <a:latin typeface="Lato"/>
                <a:ea typeface="Lato"/>
                <a:cs typeface="Lato"/>
                <a:sym typeface="Lato"/>
              </a:rPr>
              <a:t>South Greenland</a:t>
            </a:r>
            <a:r>
              <a:rPr lang="en-GB" altLang="da-DK" sz="1200" dirty="0">
                <a:solidFill>
                  <a:schemeClr val="dk1"/>
                </a:solidFill>
                <a:latin typeface="Lato"/>
                <a:ea typeface="Lato"/>
                <a:cs typeface="Lato"/>
                <a:sym typeface="Lato"/>
              </a:rPr>
              <a:t> in 2019 vs. 2018. As one can see the spring and autumn season in 2019 had a better occupancy rate than in 2018, whereas the summer high season in 2018 had the highest occupancy rate, especially in the month of August. These data contain all types of guests – including GL citizens.  </a:t>
            </a:r>
          </a:p>
          <a:p>
            <a:pPr marL="0" marR="0" lvl="0" indent="0" algn="l" rtl="0">
              <a:lnSpc>
                <a:spcPct val="100000"/>
              </a:lnSpc>
              <a:spcBef>
                <a:spcPts val="0"/>
              </a:spcBef>
              <a:spcAft>
                <a:spcPts val="0"/>
              </a:spcAft>
              <a:buNone/>
            </a:pPr>
            <a:endParaRPr lang="en-GB" altLang="da-DK" sz="1200"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altLang="da-DK" sz="1200" dirty="0">
                <a:solidFill>
                  <a:schemeClr val="dk1"/>
                </a:solidFill>
                <a:latin typeface="Lato"/>
                <a:ea typeface="Lato"/>
                <a:cs typeface="Lato"/>
                <a:sym typeface="Lato"/>
              </a:rPr>
              <a:t>The graph on the right exclusively shows the number of international overnight stays (incl. DK) over the 12 months of the year, and here it is clear that there is very little tourism activity in the other months than the summer high season from June through September. This season pattern is characteristic of the region in the past many years. It seems to be a big challenge for the region to attract tourists outside of the summer high season, which makes it difficult for operators to live off tourism all year round. </a:t>
            </a:r>
            <a:endParaRPr lang="en-GB" b="0" i="0" u="none" strike="noStrike" cap="none" dirty="0">
              <a:solidFill>
                <a:srgbClr val="000000"/>
              </a:solidFill>
              <a:latin typeface="Arial"/>
              <a:ea typeface="Arial"/>
              <a:cs typeface="Arial"/>
              <a:sym typeface="Arial"/>
            </a:endParaRPr>
          </a:p>
        </p:txBody>
      </p:sp>
      <p:pic>
        <p:nvPicPr>
          <p:cNvPr id="132" name="Shape 132"/>
          <p:cNvPicPr preferRelativeResize="0"/>
          <p:nvPr/>
        </p:nvPicPr>
        <p:blipFill>
          <a:blip r:embed="rId4"/>
          <a:srcRect/>
          <a:stretch/>
        </p:blipFill>
        <p:spPr>
          <a:xfrm>
            <a:off x="638597" y="2651060"/>
            <a:ext cx="4089520" cy="3847907"/>
          </a:xfrm>
          <a:prstGeom prst="rect">
            <a:avLst/>
          </a:prstGeom>
          <a:noFill/>
          <a:ln w="9525" cap="flat" cmpd="sng">
            <a:solidFill>
              <a:schemeClr val="dk1"/>
            </a:solidFill>
            <a:prstDash val="solid"/>
            <a:round/>
            <a:headEnd type="none" w="sm" len="sm"/>
            <a:tailEnd type="none" w="sm" len="sm"/>
          </a:ln>
        </p:spPr>
      </p:pic>
      <p:pic>
        <p:nvPicPr>
          <p:cNvPr id="133" name="Shape 133"/>
          <p:cNvPicPr preferRelativeResize="0"/>
          <p:nvPr/>
        </p:nvPicPr>
        <p:blipFill>
          <a:blip r:embed="rId5"/>
          <a:srcRect/>
          <a:stretch/>
        </p:blipFill>
        <p:spPr>
          <a:xfrm>
            <a:off x="6728791" y="2651060"/>
            <a:ext cx="4413731" cy="3848113"/>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Shape 220"/>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221" name="Shape 221"/>
          <p:cNvSpPr txBox="1"/>
          <p:nvPr/>
        </p:nvSpPr>
        <p:spPr>
          <a:xfrm>
            <a:off x="520700" y="204525"/>
            <a:ext cx="8387400" cy="4617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r>
              <a:rPr lang="en-GB" altLang="da-DK" sz="2400" b="1" dirty="0">
                <a:solidFill>
                  <a:schemeClr val="dk1"/>
                </a:solidFill>
                <a:latin typeface="Source Sans Pro" panose="020B0503030403020204" pitchFamily="34" charset="0"/>
                <a:ea typeface="Source Sans Pro" panose="020B0503030403020204" pitchFamily="34" charset="0"/>
                <a:cs typeface="Lato"/>
                <a:sym typeface="Lato"/>
              </a:rPr>
              <a:t>Cruise Tourism Nationally and in </a:t>
            </a:r>
            <a:r>
              <a:rPr lang="en-GB" altLang="da-DK" sz="2400" b="1" dirty="0" err="1">
                <a:solidFill>
                  <a:schemeClr val="dk1"/>
                </a:solidFill>
                <a:latin typeface="Source Sans Pro" panose="020B0503030403020204" pitchFamily="34" charset="0"/>
                <a:ea typeface="Source Sans Pro" panose="020B0503030403020204" pitchFamily="34" charset="0"/>
                <a:cs typeface="Lato"/>
                <a:sym typeface="Lato"/>
              </a:rPr>
              <a:t>South Greenland</a:t>
            </a:r>
            <a:endParaRPr lang="en-GB" b="1" dirty="0">
              <a:latin typeface="Source Sans Pro" panose="020B0503030403020204" pitchFamily="34" charset="0"/>
              <a:ea typeface="Source Sans Pro" panose="020B0503030403020204" pitchFamily="34" charset="0"/>
            </a:endParaRPr>
          </a:p>
        </p:txBody>
      </p:sp>
      <p:sp>
        <p:nvSpPr>
          <p:cNvPr id="222" name="Shape 222"/>
          <p:cNvSpPr txBox="1"/>
          <p:nvPr/>
        </p:nvSpPr>
        <p:spPr>
          <a:xfrm>
            <a:off x="520700" y="1142667"/>
            <a:ext cx="11039330" cy="1579511"/>
          </a:xfrm>
          <a:prstGeom prst="rect">
            <a:avLst/>
          </a:prstGeom>
          <a:noFill/>
          <a:ln>
            <a:noFill/>
          </a:ln>
        </p:spPr>
        <p:txBody>
          <a:bodyPr spcFirstLastPara="1" wrap="square" lIns="91425" tIns="45700" rIns="91425" bIns="45700" numCol="1" anchor="t" anchorCtr="0">
            <a:noAutofit/>
          </a:bodyPr>
          <a:lstStyle/>
          <a:p>
            <a:pPr lvl="0"/>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The graph on the left shows that the cruise tourism experienced a boom nationally in Greenland in 2017 and 2018 with a growth of 57.7 % and 19.8 %, respectively. In 2019 the growth was a more modest 2.0 %. But as the graph on the right shows the significant growth continued in </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South Greenland</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with a total growth in the passenger number of 17.9 %.  </a:t>
            </a:r>
          </a:p>
          <a:p>
            <a:pPr lvl="0"/>
            <a:endParaRPr lang="en-GB"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The primary reason for the growth in </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South Greenland</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was the 91 port calls in 2019 vs. 65 in 2018. The growth was primarily in </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Nanortalik</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and </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Narsaq</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a:t>
            </a:r>
          </a:p>
          <a:p>
            <a:pPr lvl="0"/>
            <a:endParaRPr lang="en-GB"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Unfortunately, with the current Covid-19 crisis we can at present (primo May) note that there are a lot of cancelled port calls in 2020, so the trends observed in the past few years will be interrupted by a 2020 with a very negative development that may extend into 2021. </a:t>
            </a:r>
            <a:endParaRPr lang="en-GB" altLang="da-DK" sz="1200" dirty="0">
              <a:latin typeface="Source Sans Pro" panose="020B0503030403020204" pitchFamily="34" charset="0"/>
              <a:ea typeface="Source Sans Pro" panose="020B0503030403020204" pitchFamily="34" charset="0"/>
            </a:endParaRPr>
          </a:p>
        </p:txBody>
      </p:sp>
      <p:sp>
        <p:nvSpPr>
          <p:cNvPr id="225" name="Shape 225"/>
          <p:cNvSpPr txBox="1">
            <a:spLocks noGrp="1"/>
          </p:cNvSpPr>
          <p:nvPr>
            <p:ph type="sldNum" idx="12"/>
          </p:nvPr>
        </p:nvSpPr>
        <p:spPr>
          <a:xfrm>
            <a:off x="8610600" y="6356350"/>
            <a:ext cx="2743200" cy="365100"/>
          </a:xfrm>
          <a:prstGeom prst="rect">
            <a:avLst/>
          </a:prstGeom>
        </p:spPr>
        <p:txBody>
          <a:bodyPr spcFirstLastPara="1" wrap="square" lIns="91425" tIns="45700" rIns="91425" bIns="45700" numCol="1" anchor="ctr" anchorCtr="0">
            <a:noAutofit/>
          </a:bodyPr>
          <a:lstStyle/>
          <a:p>
            <a:pPr marL="0" lvl="0" indent="0">
              <a:spcBef>
                <a:spcPts val="0"/>
              </a:spcBef>
              <a:spcAft>
                <a:spcPts val="0"/>
              </a:spcAft>
              <a:buClr>
                <a:srgbClr val="000000"/>
              </a:buClr>
              <a:buFont typeface="Arial"/>
              <a:buNone/>
            </a:pPr>
            <a:fld id="{00000000-1234-1234-1234-123412341234}" type="slidenum">
              <a:rPr lang="da-DK" altLang="da-DK"/>
              <a:t>7</a:t>
            </a:fld>
            <a:endParaRPr dirty="0"/>
          </a:p>
        </p:txBody>
      </p:sp>
      <p:pic>
        <p:nvPicPr>
          <p:cNvPr id="3" name="Billede 2">
            <a:extLst>
              <a:ext uri="{FF2B5EF4-FFF2-40B4-BE49-F238E27FC236}">
                <a16:creationId xmlns:a16="http://schemas.microsoft.com/office/drawing/2014/main" id="{90F9E47A-B7A7-E543-A749-40799C113691}"/>
              </a:ext>
            </a:extLst>
          </p:cNvPr>
          <p:cNvPicPr>
            <a:picLocks noChangeAspect="1"/>
          </p:cNvPicPr>
          <p:nvPr/>
        </p:nvPicPr>
        <p:blipFill>
          <a:blip r:embed="rId4"/>
          <a:srcRect/>
          <a:stretch/>
        </p:blipFill>
        <p:spPr>
          <a:xfrm>
            <a:off x="608525" y="3021068"/>
            <a:ext cx="5376199" cy="3287604"/>
          </a:xfrm>
          <a:prstGeom prst="rect">
            <a:avLst/>
          </a:prstGeom>
          <a:ln>
            <a:solidFill>
              <a:schemeClr val="tx1"/>
            </a:solidFill>
          </a:ln>
        </p:spPr>
      </p:pic>
      <p:pic>
        <p:nvPicPr>
          <p:cNvPr id="4" name="Billede 3">
            <a:extLst>
              <a:ext uri="{FF2B5EF4-FFF2-40B4-BE49-F238E27FC236}">
                <a16:creationId xmlns:a16="http://schemas.microsoft.com/office/drawing/2014/main" id="{5EF3A9D0-A2A6-8E45-B7F8-885645D09DA1}"/>
              </a:ext>
            </a:extLst>
          </p:cNvPr>
          <p:cNvPicPr>
            <a:picLocks noChangeAspect="1"/>
          </p:cNvPicPr>
          <p:nvPr/>
        </p:nvPicPr>
        <p:blipFill>
          <a:blip r:embed="rId5"/>
          <a:srcRect/>
          <a:stretch/>
        </p:blipFill>
        <p:spPr>
          <a:xfrm>
            <a:off x="6117537" y="3021669"/>
            <a:ext cx="5377524" cy="3278660"/>
          </a:xfrm>
          <a:prstGeom prst="rect">
            <a:avLst/>
          </a:prstGeom>
          <a:ln>
            <a:solidFill>
              <a:schemeClr val="tx1"/>
            </a:solidFill>
          </a:ln>
        </p:spPr>
      </p:pic>
    </p:spTree>
    <p:extLst>
      <p:ext uri="{BB962C8B-B14F-4D97-AF65-F5344CB8AC3E}">
        <p14:creationId xmlns:p14="http://schemas.microsoft.com/office/powerpoint/2010/main" val="393682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29" name="Shape 129"/>
          <p:cNvSpPr txBox="1"/>
          <p:nvPr/>
        </p:nvSpPr>
        <p:spPr>
          <a:xfrm>
            <a:off x="520699" y="204525"/>
            <a:ext cx="10101227" cy="4617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altLang="da" sz="2400" b="1" dirty="0">
                <a:solidFill>
                  <a:schemeClr val="dk1"/>
                </a:solidFill>
                <a:latin typeface="Lato"/>
                <a:ea typeface="Lato"/>
                <a:cs typeface="Lato"/>
                <a:sym typeface="Lato"/>
              </a:rPr>
              <a:t>C</a:t>
            </a:r>
            <a:r>
              <a:rPr lang="en-GB" altLang="da" sz="2400" b="1" i="0" u="none" strike="noStrike" cap="none" dirty="0">
                <a:solidFill>
                  <a:schemeClr val="dk1"/>
                </a:solidFill>
                <a:latin typeface="Lato"/>
                <a:ea typeface="Lato"/>
                <a:cs typeface="Lato"/>
                <a:sym typeface="Lato"/>
              </a:rPr>
              <a:t>ruise Tourism – Number of Port Calls According to Capacity 2017-2018</a:t>
            </a:r>
            <a:endParaRPr lang="en-GB" sz="1400" b="1" i="0" u="none" strike="noStrike" cap="none" dirty="0">
              <a:solidFill>
                <a:srgbClr val="000000"/>
              </a:solidFill>
              <a:latin typeface="Arial"/>
              <a:ea typeface="Arial"/>
              <a:cs typeface="Arial"/>
              <a:sym typeface="Arial"/>
            </a:endParaRPr>
          </a:p>
        </p:txBody>
      </p:sp>
      <p:sp>
        <p:nvSpPr>
          <p:cNvPr id="130" name="Shape 130"/>
          <p:cNvSpPr txBox="1"/>
          <p:nvPr/>
        </p:nvSpPr>
        <p:spPr>
          <a:xfrm>
            <a:off x="510971" y="893182"/>
            <a:ext cx="11095491" cy="1544507"/>
          </a:xfrm>
          <a:prstGeom prst="rect">
            <a:avLst/>
          </a:prstGeom>
          <a:noFill/>
          <a:ln>
            <a:noFill/>
          </a:ln>
        </p:spPr>
        <p:txBody>
          <a:bodyPr spcFirstLastPara="1" wrap="square" lIns="91425" tIns="45700" rIns="91425" bIns="45700" numCol="1" anchor="t" anchorCtr="0">
            <a:noAutofit/>
          </a:bodyPr>
          <a:lstStyle/>
          <a:p>
            <a:pPr lvl="0"/>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There was a large increase in the number of port calls in the pax classes 1-250 pax and 501-1200 pax, while the 1,200+ class remained at status quo. Only the 251-500 pax class have fewer (just one) port calls than in 2018. </a:t>
            </a:r>
          </a:p>
          <a:p>
            <a:pPr lvl="0"/>
            <a:endParaRPr lang="en-GB"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r>
              <a:rPr lang="en-GB" altLang="da-DK" sz="1200" dirty="0">
                <a:solidFill>
                  <a:schemeClr val="dk1"/>
                </a:solidFill>
                <a:latin typeface="Source Sans Pro" panose="020B0503030403020204" pitchFamily="34" charset="0"/>
                <a:ea typeface="Source Sans Pro" panose="020B0503030403020204" pitchFamily="34" charset="0"/>
                <a:sym typeface="Lato"/>
              </a:rPr>
              <a:t>Especially regarding the 1-250 pax class it is remarkable that there were more than double the amount of port calls as in 2018. which must be classified as an unusually positive growth. The growth in the 501-1200 pax class, however, represents an even larger number of passengers than the 1-250 pax class, as there could potentially be far more passengers onboard the ships in total. </a:t>
            </a:r>
            <a:r>
              <a:rPr lang="en-GB" sz="1200" dirty="0">
                <a:latin typeface="Source Sans Pro"/>
              </a:rPr>
              <a:t>
</a:t>
            </a:r>
          </a:p>
          <a:p>
            <a:pPr lvl="0"/>
            <a:endParaRPr sz="1200" dirty="0">
              <a:latin typeface="Source Sans Pro"/>
            </a:endParaRPr>
          </a:p>
        </p:txBody>
      </p:sp>
      <p:pic>
        <p:nvPicPr>
          <p:cNvPr id="8" name="Billede 7">
            <a:extLst>
              <a:ext uri="{FF2B5EF4-FFF2-40B4-BE49-F238E27FC236}">
                <a16:creationId xmlns:a16="http://schemas.microsoft.com/office/drawing/2014/main" id="{28AF081D-CEB7-CB49-9241-702E3AC9FDFA}"/>
              </a:ext>
            </a:extLst>
          </p:cNvPr>
          <p:cNvPicPr>
            <a:picLocks noChangeAspect="1"/>
          </p:cNvPicPr>
          <p:nvPr/>
        </p:nvPicPr>
        <p:blipFill>
          <a:blip r:embed="rId4"/>
          <a:srcRect/>
          <a:stretch/>
        </p:blipFill>
        <p:spPr>
          <a:xfrm>
            <a:off x="618213" y="2540577"/>
            <a:ext cx="6601027" cy="4067300"/>
          </a:xfrm>
          <a:prstGeom prst="rect">
            <a:avLst/>
          </a:prstGeom>
          <a:ln>
            <a:solidFill>
              <a:schemeClr val="tx1"/>
            </a:solidFill>
          </a:ln>
        </p:spPr>
      </p:pic>
      <p:sp>
        <p:nvSpPr>
          <p:cNvPr id="6" name="Shape 130">
            <a:extLst>
              <a:ext uri="{FF2B5EF4-FFF2-40B4-BE49-F238E27FC236}">
                <a16:creationId xmlns:a16="http://schemas.microsoft.com/office/drawing/2014/main" id="{1AEDACA4-4BD5-464D-9AFE-2EF3B564E703}"/>
              </a:ext>
            </a:extLst>
          </p:cNvPr>
          <p:cNvSpPr txBox="1"/>
          <p:nvPr/>
        </p:nvSpPr>
        <p:spPr>
          <a:xfrm>
            <a:off x="7618113" y="2540576"/>
            <a:ext cx="3940911" cy="3975838"/>
          </a:xfrm>
          <a:prstGeom prst="rect">
            <a:avLst/>
          </a:prstGeom>
          <a:noFill/>
          <a:ln>
            <a:noFill/>
          </a:ln>
        </p:spPr>
        <p:txBody>
          <a:bodyPr spcFirstLastPara="1" wrap="square" lIns="91425" tIns="45700" rIns="91425" bIns="45700" numCol="1" anchor="t" anchorCtr="0">
            <a:noAutofit/>
          </a:bodyPr>
          <a:lstStyle/>
          <a:p>
            <a:pPr lvl="0"/>
            <a:r>
              <a:rPr lang="en-GB" sz="1200" dirty="0">
                <a:latin typeface="Source Sans Pro"/>
              </a:rPr>
              <a:t>Note: We do not have data on how many of the passengers came ashore on each port call. From a 2015 cruise survey we know that 98 % of the passengers came ashore at least once during their cruise in Greenland, which often consists of between 2 to 6 port calls. </a:t>
            </a:r>
          </a:p>
          <a:p>
            <a:pPr lvl="0"/>
            <a:endParaRPr lang="en-GB" altLang="da-DK" sz="1200" dirty="0">
              <a:solidFill>
                <a:schemeClr val="dk1"/>
              </a:solidFill>
              <a:latin typeface="Source Sans Pro"/>
              <a:ea typeface="Source Sans Pro" panose="020B0503030403020204" pitchFamily="34" charset="0"/>
              <a:cs typeface="Lato"/>
              <a:sym typeface="Lato"/>
            </a:endParaRPr>
          </a:p>
          <a:p>
            <a:pPr lvl="0"/>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The number of passengers on the ships on each port call is the best indicator of how many came ashore and purchased goods, services and tours. </a:t>
            </a:r>
          </a:p>
          <a:p>
            <a:pPr lvl="0"/>
            <a:r>
              <a:rPr lang="da-DK" altLang="da-DK" sz="1200" dirty="0">
                <a:solidFill>
                  <a:schemeClr val="dk1"/>
                </a:solidFill>
                <a:latin typeface="Source Sans Pro" panose="020B0503030403020204" pitchFamily="34" charset="0"/>
                <a:ea typeface="Source Sans Pro" panose="020B0503030403020204" pitchFamily="34" charset="0"/>
                <a:cs typeface="Lato"/>
                <a:sym typeface="Lato"/>
              </a:rPr>
              <a:t> </a:t>
            </a:r>
            <a:endParaRPr lang="da-DK" altLang="da-DK" sz="1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30618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520699" y="204525"/>
            <a:ext cx="8944313" cy="4617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altLang="da" sz="2400" b="1" i="0" u="none" strike="noStrike" cap="none" dirty="0">
                <a:solidFill>
                  <a:schemeClr val="dk1"/>
                </a:solidFill>
                <a:latin typeface="Lato"/>
                <a:ea typeface="Lato"/>
                <a:cs typeface="Lato"/>
                <a:sym typeface="Lato"/>
              </a:rPr>
              <a:t>Final Thoughts</a:t>
            </a:r>
            <a:endParaRPr lang="en-GB" sz="1400" b="1" i="0" u="none" strike="noStrike" cap="none" dirty="0">
              <a:solidFill>
                <a:srgbClr val="000000"/>
              </a:solidFill>
              <a:latin typeface="Arial"/>
              <a:ea typeface="Arial"/>
              <a:cs typeface="Arial"/>
              <a:sym typeface="Arial"/>
            </a:endParaRPr>
          </a:p>
        </p:txBody>
      </p:sp>
      <p:sp>
        <p:nvSpPr>
          <p:cNvPr id="159" name="Shape 159"/>
          <p:cNvSpPr txBox="1"/>
          <p:nvPr/>
        </p:nvSpPr>
        <p:spPr>
          <a:xfrm>
            <a:off x="510972" y="1081549"/>
            <a:ext cx="10967666" cy="5474894"/>
          </a:xfrm>
          <a:prstGeom prst="rect">
            <a:avLst/>
          </a:prstGeom>
          <a:noFill/>
          <a:ln>
            <a:noFill/>
          </a:ln>
        </p:spPr>
        <p:txBody>
          <a:bodyPr spcFirstLastPara="1" wrap="square" lIns="91425" tIns="45700" rIns="91425" bIns="45700" numCol="1" anchor="t" anchorCtr="0">
            <a:noAutofit/>
          </a:bodyPr>
          <a:lstStyle/>
          <a:p>
            <a:pPr lvl="0"/>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The tourism development in </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South Greenland</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in 2019 had positive indicators in all tourism data, except for the number of unique guests (head count) in the accommodations. So overall, 2019 represented a positive tourism development, especially when it comes to cruises.  </a:t>
            </a:r>
          </a:p>
          <a:p>
            <a:pPr lvl="0"/>
            <a:endParaRPr lang="en-GB"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For the first time the region now has certainty that the regional 1,500 m airport in </a:t>
            </a:r>
            <a:r>
              <a:rPr lang="en-GB" altLang="da-DK" sz="1200" dirty="0" err="1">
                <a:solidFill>
                  <a:schemeClr val="dk1"/>
                </a:solidFill>
                <a:latin typeface="Source Sans Pro" panose="020B0503030403020204" pitchFamily="34" charset="0"/>
                <a:ea typeface="Source Sans Pro" panose="020B0503030403020204" pitchFamily="34" charset="0"/>
                <a:cs typeface="Lato"/>
                <a:sym typeface="Lato"/>
              </a:rPr>
              <a:t>Qaqortoq</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 will be realized with a scheduled opening in the autumn of 2023. That is exciting perspectives to look forward to and must be a cause for optimism in the long run, once the current health crisis is behind us. </a:t>
            </a:r>
          </a:p>
          <a:p>
            <a:pPr lvl="0"/>
            <a:endParaRPr lang="en-GB" altLang="da-DK" sz="1200" dirty="0">
              <a:solidFill>
                <a:schemeClr val="dk1"/>
              </a:solidFill>
              <a:highlight>
                <a:srgbClr val="FFFF00"/>
              </a:highlight>
              <a:latin typeface="Source Sans Pro" panose="020B0503030403020204" pitchFamily="34" charset="0"/>
              <a:ea typeface="Source Sans Pro" panose="020B0503030403020204" pitchFamily="34" charset="0"/>
              <a:cs typeface="Lato"/>
              <a:sym typeface="Lato"/>
            </a:endParaRPr>
          </a:p>
          <a:p>
            <a:pPr lvl="0"/>
            <a:r>
              <a:rPr lang="en-GB" altLang="da-DK"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All tourism data paints a picture of a region that is overwhelmingly a summer destination, and there is no doubt that South Greenland is fantastic during the summer. As the tourism strategy 2020-2023 of Visit Greenland and the Government of Greenland puts such emphasis on sustainability, including more full-time jobs in the industry, it is worth considering the opportunities to even out the tourism over the entire year, as this may present be some possibilities to take advantage of.</a:t>
            </a:r>
          </a:p>
          <a:p>
            <a:pPr lvl="0"/>
            <a:endParaRPr lang="en-GB" altLang="da-DK"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lvl="0"/>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We wish you all </a:t>
            </a:r>
            <a:r>
              <a:rPr lang="en-GB" altLang="da-DK" sz="1200">
                <a:solidFill>
                  <a:schemeClr val="dk1"/>
                </a:solidFill>
                <a:latin typeface="Source Sans Pro" panose="020B0503030403020204" pitchFamily="34" charset="0"/>
                <a:ea typeface="Source Sans Pro" panose="020B0503030403020204" pitchFamily="34" charset="0"/>
                <a:cs typeface="Lato"/>
                <a:sym typeface="Lato"/>
              </a:rPr>
              <a:t>the best </a:t>
            </a:r>
            <a:r>
              <a:rPr lang="en-GB" altLang="da-DK" sz="1200" dirty="0">
                <a:solidFill>
                  <a:schemeClr val="dk1"/>
                </a:solidFill>
                <a:latin typeface="Source Sans Pro" panose="020B0503030403020204" pitchFamily="34" charset="0"/>
                <a:ea typeface="Source Sans Pro" panose="020B0503030403020204" pitchFamily="34" charset="0"/>
                <a:cs typeface="Lato"/>
                <a:sym typeface="Lato"/>
              </a:rPr>
              <a:t>possible 2020 season despite the Covid-19 crisis – and take care of each other out there! </a:t>
            </a:r>
            <a:endPar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lang="en-GB" altLang="da-DK"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altLang="da"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Best regards</a:t>
            </a:r>
          </a:p>
          <a:p>
            <a:pPr marL="0" marR="0" lvl="0" indent="0" algn="l" rtl="0">
              <a:lnSpc>
                <a:spcPct val="100000"/>
              </a:lnSpc>
              <a:spcBef>
                <a:spcPts val="0"/>
              </a:spcBef>
              <a:spcAft>
                <a:spcPts val="0"/>
              </a:spcAft>
              <a:buClr>
                <a:schemeClr val="dk1"/>
              </a:buClr>
              <a:buSzPts val="1200"/>
              <a:buFont typeface="Arial"/>
              <a:buNone/>
            </a:pPr>
            <a:r>
              <a:rPr lang="en-GB" altLang="da"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Visit Greenland</a:t>
            </a:r>
            <a:endParaRPr lang="en-GB" sz="1200" dirty="0">
              <a:latin typeface="Source Sans Pro" panose="020B0503030403020204" pitchFamily="34" charset="0"/>
              <a:ea typeface="Source Sans Pro" panose="020B0503030403020204" pitchFamily="34" charset="0"/>
            </a:endParaRPr>
          </a:p>
          <a:p>
            <a:pPr marL="0" marR="0" lvl="0" indent="0" algn="l" rtl="0">
              <a:lnSpc>
                <a:spcPct val="100000"/>
              </a:lnSpc>
              <a:spcBef>
                <a:spcPts val="0"/>
              </a:spcBef>
              <a:spcAft>
                <a:spcPts val="0"/>
              </a:spcAft>
              <a:buClr>
                <a:schemeClr val="dk1"/>
              </a:buClr>
              <a:buSzPts val="1200"/>
              <a:buFont typeface="Arial"/>
              <a:buNone/>
            </a:pPr>
            <a:endParaRPr lang="da-DK" altLang="da-DK"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lang="da-DK" altLang="da-DK"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lang="da-DK"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lang="da-DK"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lang="da-DK" altLang="da-DK"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lang="da-DK" alt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lang="da-DK" altLang="da-DK"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lang="da" altLang="da" sz="11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da" altLang="da" sz="1100" dirty="0">
                <a:solidFill>
                  <a:schemeClr val="dk1"/>
                </a:solidFill>
                <a:latin typeface="Source Sans Pro" panose="020B0503030403020204" pitchFamily="34" charset="0"/>
                <a:ea typeface="Source Sans Pro" panose="020B0503030403020204" pitchFamily="34" charset="0"/>
                <a:cs typeface="Lato"/>
                <a:sym typeface="Lato"/>
              </a:rPr>
              <a:t>Compiled by Mads </a:t>
            </a:r>
            <a:r>
              <a:rPr lang="da" altLang="da" sz="11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Lumholt, Visit Greenland, </a:t>
            </a:r>
            <a:r>
              <a:rPr lang="da-DK" altLang="da" sz="11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M</a:t>
            </a:r>
            <a:r>
              <a:rPr lang="da" altLang="da" sz="11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a</a:t>
            </a:r>
            <a:r>
              <a:rPr lang="da-DK" altLang="da" sz="11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y</a:t>
            </a:r>
            <a:r>
              <a:rPr lang="da" altLang="da" sz="11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 2020</a:t>
            </a:r>
            <a:endParaRPr sz="11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pic>
        <p:nvPicPr>
          <p:cNvPr id="5" name="Shape 456">
            <a:extLst>
              <a:ext uri="{FF2B5EF4-FFF2-40B4-BE49-F238E27FC236}">
                <a16:creationId xmlns:a16="http://schemas.microsoft.com/office/drawing/2014/main" id="{64D23483-B80A-AE43-8809-552C6A2E774F}"/>
              </a:ext>
            </a:extLst>
          </p:cNvPr>
          <p:cNvPicPr preferRelativeResize="0"/>
          <p:nvPr/>
        </p:nvPicPr>
        <p:blipFill rotWithShape="1">
          <a:blip r:embed="rId3">
            <a:alphaModFix/>
          </a:blip>
          <a:srcRect/>
          <a:stretch/>
        </p:blipFill>
        <p:spPr>
          <a:xfrm>
            <a:off x="8780188" y="4499092"/>
            <a:ext cx="2484661" cy="1277359"/>
          </a:xfrm>
          <a:prstGeom prst="rect">
            <a:avLst/>
          </a:prstGeom>
          <a:noFill/>
          <a:ln>
            <a:noFill/>
          </a:ln>
        </p:spPr>
      </p:pic>
    </p:spTree>
  </p:cSld>
  <p:clrMapOvr>
    <a:masterClrMapping/>
  </p:clrMapOvr>
</p:sld>
</file>

<file path=ppt/theme/theme1.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13565</TotalTime>
  <Words>1985</Words>
  <Application>Microsoft Macintosh PowerPoint</Application>
  <PresentationFormat>Widescreen</PresentationFormat>
  <Paragraphs>92</Paragraphs>
  <Slides>9</Slides>
  <Notes>9</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9</vt:i4>
      </vt:variant>
    </vt:vector>
  </HeadingPairs>
  <TitlesOfParts>
    <vt:vector size="14" baseType="lpstr">
      <vt:lpstr>Calibri</vt:lpstr>
      <vt:lpstr>Arial</vt:lpstr>
      <vt:lpstr>Source Sans Pro</vt:lpstr>
      <vt:lpstr>Lato</vt:lpstr>
      <vt:lpstr>Kontortema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Signe</dc:creator>
  <cp:lastModifiedBy>Adm Greenland</cp:lastModifiedBy>
  <cp:revision>433</cp:revision>
  <cp:lastPrinted>2019-01-14T13:30:17Z</cp:lastPrinted>
  <dcterms:modified xsi:type="dcterms:W3CDTF">2020-08-04T12:42:00Z</dcterms:modified>
</cp:coreProperties>
</file>