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2" r:id="rId7"/>
    <p:sldId id="297" r:id="rId8"/>
    <p:sldId id="266" r:id="rId9"/>
    <p:sldId id="26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Source Sans Pro" panose="020B0503030403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p:restoredTop sz="91293" autoAdjust="0"/>
  </p:normalViewPr>
  <p:slideViewPr>
    <p:cSldViewPr snapToGrid="0" snapToObjects="1">
      <p:cViewPr varScale="1">
        <p:scale>
          <a:sx n="116" d="100"/>
          <a:sy n="116" d="100"/>
        </p:scale>
        <p:origin x="97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97624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Flight</a:t>
            </a:r>
            <a:r>
              <a:rPr lang="en-GB" sz="1200" b="0" i="0" u="none" strike="noStrike" cap="none" baseline="0" noProof="0" dirty="0">
                <a:solidFill>
                  <a:schemeClr val="dk1"/>
                </a:solidFill>
                <a:latin typeface="Calibri"/>
                <a:ea typeface="Calibri"/>
                <a:cs typeface="Calibri"/>
                <a:sym typeface="Calibri"/>
              </a:rPr>
              <a:t> Passengers Travelling Out of Greenland from </a:t>
            </a:r>
            <a:r>
              <a:rPr lang="en-GB" sz="1200" b="0" i="0" u="none" strike="noStrike" cap="none" baseline="0" noProof="0" dirty="0" err="1">
                <a:solidFill>
                  <a:schemeClr val="dk1"/>
                </a:solidFill>
                <a:latin typeface="Calibri"/>
                <a:ea typeface="Calibri"/>
                <a:cs typeface="Calibri"/>
                <a:sym typeface="Calibri"/>
              </a:rPr>
              <a:t>Kangerlussuaq</a:t>
            </a:r>
            <a:r>
              <a:rPr lang="en-GB" sz="1200" b="0" i="0" u="none" strike="noStrike" cap="none" baseline="0" noProof="0" dirty="0">
                <a:solidFill>
                  <a:schemeClr val="dk1"/>
                </a:solidFill>
                <a:latin typeface="Calibri"/>
                <a:ea typeface="Calibri"/>
                <a:cs typeface="Calibri"/>
                <a:sym typeface="Calibri"/>
              </a:rPr>
              <a:t> Airport 2018 vs 2017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Greenland, Denmark, Germany, Other Europe, USA, France, Other Countries, Great Britain, Norway, Canada, Sweden, China, Italy, Japan, Spain, Taiwan, Russia, Iceland, Total, Tourists</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Source: bank.stat.gl/</a:t>
            </a:r>
            <a:r>
              <a:rPr lang="en-GB" sz="1200" b="0" i="0" u="none" strike="noStrike" cap="none" baseline="0" noProof="0" dirty="0" err="1">
                <a:solidFill>
                  <a:schemeClr val="dk1"/>
                </a:solidFill>
                <a:latin typeface="Calibri"/>
                <a:ea typeface="Calibri"/>
                <a:cs typeface="Calibri"/>
                <a:sym typeface="Calibri"/>
              </a:rPr>
              <a:t>tudfly</a:t>
            </a: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The category ”Unknown” is distributed proportionally between the featured markets.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Thus 7.3% of the passengers in 2017 and 2.4% in 2018 were not registered.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Growth rates in markets with less than 1.000 </a:t>
            </a:r>
            <a:r>
              <a:rPr lang="en-GB" sz="1200" b="0" i="0" u="none" strike="noStrike" cap="none" baseline="0" noProof="0" dirty="0" err="1">
                <a:solidFill>
                  <a:schemeClr val="dk1"/>
                </a:solidFill>
                <a:latin typeface="Calibri"/>
                <a:ea typeface="Calibri"/>
                <a:cs typeface="Calibri"/>
                <a:sym typeface="Calibri"/>
              </a:rPr>
              <a:t>pax</a:t>
            </a:r>
            <a:r>
              <a:rPr lang="en-GB" sz="1200" b="0" i="0" u="none" strike="noStrike" cap="none" baseline="0" noProof="0" dirty="0">
                <a:solidFill>
                  <a:schemeClr val="dk1"/>
                </a:solidFill>
                <a:latin typeface="Calibri"/>
                <a:ea typeface="Calibri"/>
                <a:cs typeface="Calibri"/>
                <a:sym typeface="Calibri"/>
              </a:rPr>
              <a:t> are marked in grey.</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Due to the above factors these data must be taken with reservations. </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a:t>
            </a:r>
            <a:r>
              <a:rPr lang="en-GB" sz="1200" b="0" i="0" u="none" strike="noStrike" cap="none" baseline="0" noProof="0" dirty="0" err="1">
                <a:solidFill>
                  <a:schemeClr val="dk1"/>
                </a:solidFill>
                <a:latin typeface="Calibri"/>
                <a:ea typeface="Calibri"/>
                <a:cs typeface="Calibri"/>
                <a:sym typeface="Calibri"/>
              </a:rPr>
              <a:t>kolonne</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til</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højre</a:t>
            </a:r>
            <a:r>
              <a:rPr lang="en-GB" sz="1200" b="0" i="0" u="none" strike="noStrike" cap="none" baseline="0" noProof="0"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Growth</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GL: 3.5%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DK: -0.5%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DE: 23.6%</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OE: -1.4%</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US: 38.5%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FR: 41.8%</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OC: 39.7%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GB: 40.6%</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NO: 2.6%</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CA: 1.8%</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SE: - 19.3%</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CN: -38.7%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IT: 4.5%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JP: -32.2%</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err="1">
                <a:solidFill>
                  <a:schemeClr val="dk1"/>
                </a:solidFill>
                <a:latin typeface="Calibri"/>
                <a:ea typeface="Calibri"/>
                <a:cs typeface="Calibri"/>
                <a:sym typeface="Calibri"/>
              </a:rPr>
              <a:t>Es</a:t>
            </a:r>
            <a:r>
              <a:rPr lang="en-GB" sz="1200" b="0" i="0" u="none" strike="noStrike" cap="none" baseline="0" noProof="0" dirty="0">
                <a:solidFill>
                  <a:schemeClr val="dk1"/>
                </a:solidFill>
                <a:latin typeface="Calibri"/>
                <a:ea typeface="Calibri"/>
                <a:cs typeface="Calibri"/>
                <a:sym typeface="Calibri"/>
              </a:rPr>
              <a:t>: -25.5%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TW: -29.8%</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RU: 18.3%</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IS: -61.7%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Total: 4.0%</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Tourists: 4.3%</a:t>
            </a:r>
            <a:endParaRPr lang="en-GB" sz="1200" b="0" i="0" u="none" strike="noStrike" cap="none" noProof="0" dirty="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Number of Overnight Stays in West Greenland 2018 vs 2017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Source: bank.stat.gl/</a:t>
            </a:r>
            <a:r>
              <a:rPr lang="en-GB" sz="1200" b="0" i="0" u="none" strike="noStrike" cap="none" noProof="0" dirty="0" err="1">
                <a:solidFill>
                  <a:schemeClr val="dk1"/>
                </a:solidFill>
                <a:latin typeface="Calibri"/>
                <a:ea typeface="Calibri"/>
                <a:cs typeface="Calibri"/>
                <a:sym typeface="Calibri"/>
              </a:rPr>
              <a:t>tudhot</a:t>
            </a:r>
            <a:endParaRPr lang="en-GB" sz="1200" b="0" i="0" u="none" strike="noStrike" cap="none"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There</a:t>
            </a:r>
            <a:r>
              <a:rPr lang="en-GB" sz="1200" b="0" i="0" u="none" strike="noStrike" cap="none" baseline="0" noProof="0" dirty="0">
                <a:solidFill>
                  <a:schemeClr val="dk1"/>
                </a:solidFill>
                <a:latin typeface="Calibri"/>
                <a:ea typeface="Calibri"/>
                <a:cs typeface="Calibri"/>
                <a:sym typeface="Calibri"/>
              </a:rPr>
              <a:t> were no one in the category ”Unknown” (non-registered) in this region in 2017 and 2018.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The growth rate in markets with less than 1.000 overnight stays are to be taken with reservations and they are therefore marked in grey. </a:t>
            </a:r>
            <a:endParaRPr lang="en-GB" sz="1200" b="0" i="0" u="none" strike="noStrike" cap="none"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Greenland,</a:t>
            </a:r>
            <a:r>
              <a:rPr lang="en-GB" sz="1200" b="0" i="0" u="none" strike="noStrike" cap="none" baseline="0" noProof="0" dirty="0">
                <a:solidFill>
                  <a:schemeClr val="dk1"/>
                </a:solidFill>
                <a:latin typeface="Calibri"/>
                <a:ea typeface="Calibri"/>
                <a:cs typeface="Calibri"/>
                <a:sym typeface="Calibri"/>
              </a:rPr>
              <a:t> Denmark, Other Europe, USA, Germany, Other Countries, France, Iceland, Canada, Great Britain, Norway, Sweden, Holland, Japan, Italy,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Total</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Tourists</a:t>
            </a:r>
          </a:p>
          <a:p>
            <a:pPr marL="0" marR="0" lvl="0" indent="0" algn="l" rtl="0">
              <a:lnSpc>
                <a:spcPct val="100000"/>
              </a:lnSpc>
              <a:spcBef>
                <a:spcPts val="0"/>
              </a:spcBef>
              <a:spcAft>
                <a:spcPts val="0"/>
              </a:spcAft>
              <a:buClr>
                <a:srgbClr val="000000"/>
              </a:buClr>
              <a:buSzPts val="1400"/>
              <a:buFont typeface="Arial"/>
              <a:buNone/>
            </a:pPr>
            <a:endParaRPr lang="da-DK"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(kolonne til højre)</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Growth:</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GL: -5.7%</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DK: - 0.4%</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OE: 155.7%</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US: 8,7%</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DE: -9.1%</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OC: 33.6%</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FR: 35.9%</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IS: -36-8%</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CA: 108.1%</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SE: 93.2%</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NL: 7.8%</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JP: 21.7%</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IT: 31.5% </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Total: -1.2%</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Tourists: </a:t>
            </a:r>
            <a:r>
              <a:rPr lang="da-DK" sz="1200" b="0" i="0" u="none" strike="noStrike" cap="none" baseline="0" dirty="0">
                <a:solidFill>
                  <a:schemeClr val="dk1"/>
                </a:solidFill>
                <a:latin typeface="Calibri"/>
                <a:ea typeface="Calibri"/>
                <a:cs typeface="Calibri"/>
                <a:sym typeface="Calibri"/>
              </a:rPr>
              <a:t>3.6%</a:t>
            </a: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a-DK" sz="1200" b="0" i="0" u="none" strike="noStrike" cap="none" dirty="0" err="1">
                <a:solidFill>
                  <a:schemeClr val="dk1"/>
                </a:solidFill>
                <a:latin typeface="Calibri"/>
                <a:ea typeface="Calibri"/>
                <a:cs typeface="Calibri"/>
                <a:sym typeface="Calibri"/>
              </a:rPr>
              <a:t>Number</a:t>
            </a:r>
            <a:r>
              <a:rPr lang="da-DK" sz="1200" b="0" i="0" u="none" strike="noStrike" cap="none" dirty="0">
                <a:solidFill>
                  <a:schemeClr val="dk1"/>
                </a:solidFill>
                <a:latin typeface="Calibri"/>
                <a:ea typeface="Calibri"/>
                <a:cs typeface="Calibri"/>
                <a:sym typeface="Calibri"/>
              </a:rPr>
              <a:t> of </a:t>
            </a:r>
            <a:r>
              <a:rPr lang="da-DK" sz="1200" b="0" i="0" u="none" strike="noStrike" cap="none" dirty="0" err="1">
                <a:solidFill>
                  <a:schemeClr val="dk1"/>
                </a:solidFill>
                <a:latin typeface="Calibri"/>
                <a:ea typeface="Calibri"/>
                <a:cs typeface="Calibri"/>
                <a:sym typeface="Calibri"/>
              </a:rPr>
              <a:t>Guests</a:t>
            </a:r>
            <a:r>
              <a:rPr lang="da-DK" sz="1200" b="0" i="0" u="none" strike="noStrike" cap="none" baseline="0" dirty="0">
                <a:solidFill>
                  <a:schemeClr val="dk1"/>
                </a:solidFill>
                <a:latin typeface="Calibri"/>
                <a:ea typeface="Calibri"/>
                <a:cs typeface="Calibri"/>
                <a:sym typeface="Calibri"/>
              </a:rPr>
              <a:t> in </a:t>
            </a:r>
            <a:r>
              <a:rPr lang="da-DK" sz="1200" b="0" i="0" u="none" strike="noStrike" cap="none" baseline="0" dirty="0" err="1">
                <a:solidFill>
                  <a:schemeClr val="dk1"/>
                </a:solidFill>
                <a:latin typeface="Calibri"/>
                <a:ea typeface="Calibri"/>
                <a:cs typeface="Calibri"/>
                <a:sym typeface="Calibri"/>
              </a:rPr>
              <a:t>Accommodations</a:t>
            </a:r>
            <a:r>
              <a:rPr lang="da-DK" sz="1200" b="0" i="0" u="none" strike="noStrike" cap="none" baseline="0" dirty="0">
                <a:solidFill>
                  <a:schemeClr val="dk1"/>
                </a:solidFill>
                <a:latin typeface="Calibri"/>
                <a:ea typeface="Calibri"/>
                <a:cs typeface="Calibri"/>
                <a:sym typeface="Calibri"/>
              </a:rPr>
              <a:t> in West Greenland 2018 vs 2017</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dirty="0">
                <a:solidFill>
                  <a:schemeClr val="dk1"/>
                </a:solidFill>
                <a:latin typeface="Calibri"/>
                <a:ea typeface="Calibri"/>
                <a:cs typeface="Calibri"/>
                <a:sym typeface="Calibri"/>
              </a:rPr>
              <a:t>Greenland, Denmark, </a:t>
            </a:r>
            <a:r>
              <a:rPr lang="da-DK" sz="1200" b="0" i="0" u="none" strike="noStrike" cap="none" dirty="0" err="1">
                <a:solidFill>
                  <a:schemeClr val="dk1"/>
                </a:solidFill>
                <a:latin typeface="Calibri"/>
                <a:ea typeface="Calibri"/>
                <a:cs typeface="Calibri"/>
                <a:sym typeface="Calibri"/>
              </a:rPr>
              <a:t>Other</a:t>
            </a:r>
            <a:r>
              <a:rPr lang="da-DK" sz="1200" b="0" i="0" u="none" strike="noStrike" cap="none" dirty="0">
                <a:solidFill>
                  <a:schemeClr val="dk1"/>
                </a:solidFill>
                <a:latin typeface="Calibri"/>
                <a:ea typeface="Calibri"/>
                <a:cs typeface="Calibri"/>
                <a:sym typeface="Calibri"/>
              </a:rPr>
              <a:t> Europe,</a:t>
            </a:r>
            <a:r>
              <a:rPr lang="da-DK" sz="1200" b="0" i="0" u="none" strike="noStrike" cap="none" baseline="0" dirty="0">
                <a:solidFill>
                  <a:schemeClr val="dk1"/>
                </a:solidFill>
                <a:latin typeface="Calibri"/>
                <a:ea typeface="Calibri"/>
                <a:cs typeface="Calibri"/>
                <a:sym typeface="Calibri"/>
              </a:rPr>
              <a:t> USA, Germany, </a:t>
            </a:r>
            <a:r>
              <a:rPr lang="da-DK" sz="1200" b="0" i="0" u="none" strike="noStrike" cap="none" baseline="0" dirty="0" err="1">
                <a:solidFill>
                  <a:schemeClr val="dk1"/>
                </a:solidFill>
                <a:latin typeface="Calibri"/>
                <a:ea typeface="Calibri"/>
                <a:cs typeface="Calibri"/>
                <a:sym typeface="Calibri"/>
              </a:rPr>
              <a:t>Other</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Countries</a:t>
            </a:r>
            <a:r>
              <a:rPr lang="da-DK" sz="1200" b="0" i="0" u="none" strike="noStrike" cap="none" baseline="0" dirty="0">
                <a:solidFill>
                  <a:schemeClr val="dk1"/>
                </a:solidFill>
                <a:latin typeface="Calibri"/>
                <a:ea typeface="Calibri"/>
                <a:cs typeface="Calibri"/>
                <a:sym typeface="Calibri"/>
              </a:rPr>
              <a:t>, Canada, Great Britain, </a:t>
            </a:r>
            <a:r>
              <a:rPr lang="da-DK" sz="1200" b="0" i="0" u="none" strike="noStrike" cap="none" baseline="0" dirty="0" err="1">
                <a:solidFill>
                  <a:schemeClr val="dk1"/>
                </a:solidFill>
                <a:latin typeface="Calibri"/>
                <a:ea typeface="Calibri"/>
                <a:cs typeface="Calibri"/>
                <a:sym typeface="Calibri"/>
              </a:rPr>
              <a:t>Iceland</a:t>
            </a:r>
            <a:r>
              <a:rPr lang="da-DK" sz="1200" b="0" i="0" u="none" strike="noStrike" cap="none" baseline="0" dirty="0">
                <a:solidFill>
                  <a:schemeClr val="dk1"/>
                </a:solidFill>
                <a:latin typeface="Calibri"/>
                <a:ea typeface="Calibri"/>
                <a:cs typeface="Calibri"/>
                <a:sym typeface="Calibri"/>
              </a:rPr>
              <a:t>, France, </a:t>
            </a:r>
            <a:r>
              <a:rPr lang="da-DK" sz="1200" b="0" i="0" u="none" strike="noStrike" cap="none" baseline="0" dirty="0" err="1">
                <a:solidFill>
                  <a:schemeClr val="dk1"/>
                </a:solidFill>
                <a:latin typeface="Calibri"/>
                <a:ea typeface="Calibri"/>
                <a:cs typeface="Calibri"/>
                <a:sym typeface="Calibri"/>
              </a:rPr>
              <a:t>Norway</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Sweden</a:t>
            </a:r>
            <a:r>
              <a:rPr lang="da-DK" sz="1200" b="0" i="0" u="none" strike="noStrike" cap="none" baseline="0" dirty="0">
                <a:solidFill>
                  <a:schemeClr val="dk1"/>
                </a:solidFill>
                <a:latin typeface="Calibri"/>
                <a:ea typeface="Calibri"/>
                <a:cs typeface="Calibri"/>
                <a:sym typeface="Calibri"/>
              </a:rPr>
              <a:t>, Holland, Japan, </a:t>
            </a:r>
            <a:r>
              <a:rPr lang="da-DK" sz="1200" b="0" i="0" u="none" strike="noStrike" cap="none" baseline="0" dirty="0" err="1">
                <a:solidFill>
                  <a:schemeClr val="dk1"/>
                </a:solidFill>
                <a:latin typeface="Calibri"/>
                <a:ea typeface="Calibri"/>
                <a:cs typeface="Calibri"/>
                <a:sym typeface="Calibri"/>
              </a:rPr>
              <a:t>Italy</a:t>
            </a:r>
            <a:r>
              <a:rPr lang="da-DK" sz="1200" b="0" i="0" u="none" strike="noStrike" cap="none" baseline="0" dirty="0">
                <a:solidFill>
                  <a:schemeClr val="dk1"/>
                </a:solidFill>
                <a:latin typeface="Calibri"/>
                <a:ea typeface="Calibri"/>
                <a:cs typeface="Calibri"/>
                <a:sym typeface="Calibri"/>
              </a:rPr>
              <a:t>, Total, </a:t>
            </a:r>
            <a:r>
              <a:rPr lang="da-DK" sz="1200" b="0" i="0" u="none" strike="noStrike" cap="none" baseline="0" dirty="0" err="1">
                <a:solidFill>
                  <a:schemeClr val="dk1"/>
                </a:solidFill>
                <a:latin typeface="Calibri"/>
                <a:ea typeface="Calibri"/>
                <a:cs typeface="Calibri"/>
                <a:sym typeface="Calibri"/>
              </a:rPr>
              <a:t>Tourists</a:t>
            </a:r>
            <a:endParaRPr lang="da-DK"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da-DK"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Source: bank.stat.gl/</a:t>
            </a:r>
            <a:r>
              <a:rPr lang="da-DK" sz="1200" b="0" i="0" u="none" strike="noStrike" cap="none" baseline="0" dirty="0" err="1">
                <a:solidFill>
                  <a:schemeClr val="dk1"/>
                </a:solidFill>
                <a:latin typeface="Calibri"/>
                <a:ea typeface="Calibri"/>
                <a:cs typeface="Calibri"/>
                <a:sym typeface="Calibri"/>
              </a:rPr>
              <a:t>tudhot</a:t>
            </a:r>
            <a:endParaRPr lang="da-DK"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Der </a:t>
            </a:r>
            <a:r>
              <a:rPr lang="da-DK" sz="1200" b="0" i="0" u="none" strike="noStrike" cap="none" baseline="0" dirty="0" err="1">
                <a:solidFill>
                  <a:schemeClr val="dk1"/>
                </a:solidFill>
                <a:latin typeface="Calibri"/>
                <a:ea typeface="Calibri"/>
                <a:cs typeface="Calibri"/>
                <a:sym typeface="Calibri"/>
              </a:rPr>
              <a:t>were</a:t>
            </a:r>
            <a:r>
              <a:rPr lang="da-DK" sz="1200" b="0" i="0" u="none" strike="noStrike" cap="none" baseline="0" dirty="0">
                <a:solidFill>
                  <a:schemeClr val="dk1"/>
                </a:solidFill>
                <a:latin typeface="Calibri"/>
                <a:ea typeface="Calibri"/>
                <a:cs typeface="Calibri"/>
                <a:sym typeface="Calibri"/>
              </a:rPr>
              <a:t> on </a:t>
            </a:r>
            <a:r>
              <a:rPr lang="da-DK" sz="1200" b="0" i="0" u="none" strike="noStrike" cap="none" baseline="0" dirty="0" err="1">
                <a:solidFill>
                  <a:schemeClr val="dk1"/>
                </a:solidFill>
                <a:latin typeface="Calibri"/>
                <a:ea typeface="Calibri"/>
                <a:cs typeface="Calibri"/>
                <a:sym typeface="Calibri"/>
              </a:rPr>
              <a:t>one</a:t>
            </a:r>
            <a:r>
              <a:rPr lang="da-DK" sz="1200" b="0" i="0" u="none" strike="noStrike" cap="none" baseline="0" dirty="0">
                <a:solidFill>
                  <a:schemeClr val="dk1"/>
                </a:solidFill>
                <a:latin typeface="Calibri"/>
                <a:ea typeface="Calibri"/>
                <a:cs typeface="Calibri"/>
                <a:sym typeface="Calibri"/>
              </a:rPr>
              <a:t> in the </a:t>
            </a:r>
            <a:r>
              <a:rPr lang="da-DK" sz="1200" b="0" i="0" u="none" strike="noStrike" cap="none" baseline="0" dirty="0" err="1">
                <a:solidFill>
                  <a:schemeClr val="dk1"/>
                </a:solidFill>
                <a:latin typeface="Calibri"/>
                <a:ea typeface="Calibri"/>
                <a:cs typeface="Calibri"/>
                <a:sym typeface="Calibri"/>
              </a:rPr>
              <a:t>category</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unknown</a:t>
            </a:r>
            <a:r>
              <a:rPr lang="da-DK" sz="1200" b="0" i="0" u="none" strike="noStrike" cap="none" baseline="0" dirty="0">
                <a:solidFill>
                  <a:schemeClr val="dk1"/>
                </a:solidFill>
                <a:latin typeface="Calibri"/>
                <a:ea typeface="Calibri"/>
                <a:cs typeface="Calibri"/>
                <a:sym typeface="Calibri"/>
              </a:rPr>
              <a:t>” (non-</a:t>
            </a:r>
            <a:r>
              <a:rPr lang="da-DK" sz="1200" b="0" i="0" u="none" strike="noStrike" cap="none" baseline="0" dirty="0" err="1">
                <a:solidFill>
                  <a:schemeClr val="dk1"/>
                </a:solidFill>
                <a:latin typeface="Calibri"/>
                <a:ea typeface="Calibri"/>
                <a:cs typeface="Calibri"/>
                <a:sym typeface="Calibri"/>
              </a:rPr>
              <a:t>registered</a:t>
            </a:r>
            <a:r>
              <a:rPr lang="da-DK" sz="1200" b="0" i="0" u="none" strike="noStrike" cap="none" baseline="0" dirty="0">
                <a:solidFill>
                  <a:schemeClr val="dk1"/>
                </a:solidFill>
                <a:latin typeface="Calibri"/>
                <a:ea typeface="Calibri"/>
                <a:cs typeface="Calibri"/>
                <a:sym typeface="Calibri"/>
              </a:rPr>
              <a:t>) in </a:t>
            </a:r>
            <a:r>
              <a:rPr lang="da-DK" sz="1200" b="0" i="0" u="none" strike="noStrike" cap="none" baseline="0" dirty="0" err="1">
                <a:solidFill>
                  <a:schemeClr val="dk1"/>
                </a:solidFill>
                <a:latin typeface="Calibri"/>
                <a:ea typeface="Calibri"/>
                <a:cs typeface="Calibri"/>
                <a:sym typeface="Calibri"/>
              </a:rPr>
              <a:t>this</a:t>
            </a:r>
            <a:r>
              <a:rPr lang="da-DK" sz="1200" b="0" i="0" u="none" strike="noStrike" cap="none" baseline="0" dirty="0">
                <a:solidFill>
                  <a:schemeClr val="dk1"/>
                </a:solidFill>
                <a:latin typeface="Calibri"/>
                <a:ea typeface="Calibri"/>
                <a:cs typeface="Calibri"/>
                <a:sym typeface="Calibri"/>
              </a:rPr>
              <a:t> region in 2017 and 2018-</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Growth rates in </a:t>
            </a:r>
            <a:r>
              <a:rPr lang="da-DK" sz="1200" b="0" i="0" u="none" strike="noStrike" cap="none" baseline="0" dirty="0" err="1">
                <a:solidFill>
                  <a:schemeClr val="dk1"/>
                </a:solidFill>
                <a:latin typeface="Calibri"/>
                <a:ea typeface="Calibri"/>
                <a:cs typeface="Calibri"/>
                <a:sym typeface="Calibri"/>
              </a:rPr>
              <a:t>markets</a:t>
            </a:r>
            <a:r>
              <a:rPr lang="da-DK" sz="1200" b="0" i="0" u="none" strike="noStrike" cap="none" baseline="0" dirty="0">
                <a:solidFill>
                  <a:schemeClr val="dk1"/>
                </a:solidFill>
                <a:latin typeface="Calibri"/>
                <a:ea typeface="Calibri"/>
                <a:cs typeface="Calibri"/>
                <a:sym typeface="Calibri"/>
              </a:rPr>
              <a:t> with </a:t>
            </a:r>
            <a:r>
              <a:rPr lang="da-DK" sz="1200" b="0" i="0" u="none" strike="noStrike" cap="none" baseline="0" dirty="0" err="1">
                <a:solidFill>
                  <a:schemeClr val="dk1"/>
                </a:solidFill>
                <a:latin typeface="Calibri"/>
                <a:ea typeface="Calibri"/>
                <a:cs typeface="Calibri"/>
                <a:sym typeface="Calibri"/>
              </a:rPr>
              <a:t>less</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than</a:t>
            </a:r>
            <a:r>
              <a:rPr lang="da-DK" sz="1200" b="0" i="0" u="none" strike="noStrike" cap="none" baseline="0" dirty="0">
                <a:solidFill>
                  <a:schemeClr val="dk1"/>
                </a:solidFill>
                <a:latin typeface="Calibri"/>
                <a:ea typeface="Calibri"/>
                <a:cs typeface="Calibri"/>
                <a:sym typeface="Calibri"/>
              </a:rPr>
              <a:t> 1.000 </a:t>
            </a:r>
            <a:r>
              <a:rPr lang="da-DK" sz="1200" b="0" i="0" u="none" strike="noStrike" cap="none" baseline="0" dirty="0" err="1">
                <a:solidFill>
                  <a:schemeClr val="dk1"/>
                </a:solidFill>
                <a:latin typeface="Calibri"/>
                <a:ea typeface="Calibri"/>
                <a:cs typeface="Calibri"/>
                <a:sym typeface="Calibri"/>
              </a:rPr>
              <a:t>pax</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are</a:t>
            </a:r>
            <a:r>
              <a:rPr lang="da-DK" sz="1200" b="0" i="0" u="none" strike="noStrike" cap="none" baseline="0" dirty="0">
                <a:solidFill>
                  <a:schemeClr val="dk1"/>
                </a:solidFill>
                <a:latin typeface="Calibri"/>
                <a:ea typeface="Calibri"/>
                <a:cs typeface="Calibri"/>
                <a:sym typeface="Calibri"/>
              </a:rPr>
              <a:t> marked in </a:t>
            </a:r>
            <a:r>
              <a:rPr lang="da-DK" sz="1200" b="0" i="0" u="none" strike="noStrike" cap="none" baseline="0" dirty="0" err="1">
                <a:solidFill>
                  <a:schemeClr val="dk1"/>
                </a:solidFill>
                <a:latin typeface="Calibri"/>
                <a:ea typeface="Calibri"/>
                <a:cs typeface="Calibri"/>
                <a:sym typeface="Calibri"/>
              </a:rPr>
              <a:t>grey</a:t>
            </a:r>
            <a:r>
              <a:rPr lang="da-DK" sz="1200" b="0" i="0" u="none" strike="noStrike" cap="none" baseline="0" dirty="0">
                <a:solidFill>
                  <a:schemeClr val="dk1"/>
                </a:solidFill>
                <a:latin typeface="Calibri"/>
                <a:ea typeface="Calibri"/>
                <a:cs typeface="Calibri"/>
                <a:sym typeface="Calibri"/>
              </a:rPr>
              <a:t>, as </a:t>
            </a:r>
            <a:r>
              <a:rPr lang="da-DK" sz="1200" b="0" i="0" u="none" strike="noStrike" cap="none" baseline="0" dirty="0" err="1">
                <a:solidFill>
                  <a:schemeClr val="dk1"/>
                </a:solidFill>
                <a:latin typeface="Calibri"/>
                <a:ea typeface="Calibri"/>
                <a:cs typeface="Calibri"/>
                <a:sym typeface="Calibri"/>
              </a:rPr>
              <a:t>they</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statistically</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speaking</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are</a:t>
            </a:r>
            <a:r>
              <a:rPr lang="da-DK" sz="1200" b="0" i="0" u="none" strike="noStrike" cap="none" baseline="0" dirty="0">
                <a:solidFill>
                  <a:schemeClr val="dk1"/>
                </a:solidFill>
                <a:latin typeface="Calibri"/>
                <a:ea typeface="Calibri"/>
                <a:cs typeface="Calibri"/>
                <a:sym typeface="Calibri"/>
              </a:rPr>
              <a:t> small samples and </a:t>
            </a:r>
            <a:r>
              <a:rPr lang="da-DK" sz="1200" b="0" i="0" u="none" strike="noStrike" cap="none" baseline="0" dirty="0" err="1">
                <a:solidFill>
                  <a:schemeClr val="dk1"/>
                </a:solidFill>
                <a:latin typeface="Calibri"/>
                <a:ea typeface="Calibri"/>
                <a:cs typeface="Calibri"/>
                <a:sym typeface="Calibri"/>
              </a:rPr>
              <a:t>thus</a:t>
            </a:r>
            <a:r>
              <a:rPr lang="da-DK" sz="1200" b="0" i="0" u="none" strike="noStrike" cap="none" baseline="0" dirty="0">
                <a:solidFill>
                  <a:schemeClr val="dk1"/>
                </a:solidFill>
                <a:latin typeface="Calibri"/>
                <a:ea typeface="Calibri"/>
                <a:cs typeface="Calibri"/>
                <a:sym typeface="Calibri"/>
              </a:rPr>
              <a:t> must </a:t>
            </a:r>
            <a:r>
              <a:rPr lang="da-DK" sz="1200" b="0" i="0" u="none" strike="noStrike" cap="none" baseline="0" dirty="0" err="1">
                <a:solidFill>
                  <a:schemeClr val="dk1"/>
                </a:solidFill>
                <a:latin typeface="Calibri"/>
                <a:ea typeface="Calibri"/>
                <a:cs typeface="Calibri"/>
                <a:sym typeface="Calibri"/>
              </a:rPr>
              <a:t>be</a:t>
            </a:r>
            <a:r>
              <a:rPr lang="da-DK" sz="1200" b="0" i="0" u="none" strike="noStrike" cap="none" baseline="0" dirty="0">
                <a:solidFill>
                  <a:schemeClr val="dk1"/>
                </a:solidFill>
                <a:latin typeface="Calibri"/>
                <a:ea typeface="Calibri"/>
                <a:cs typeface="Calibri"/>
                <a:sym typeface="Calibri"/>
              </a:rPr>
              <a:t> </a:t>
            </a:r>
            <a:r>
              <a:rPr lang="da-DK" sz="1200" b="0" i="0" u="none" strike="noStrike" cap="none" baseline="0" dirty="0" err="1">
                <a:solidFill>
                  <a:schemeClr val="dk1"/>
                </a:solidFill>
                <a:latin typeface="Calibri"/>
                <a:ea typeface="Calibri"/>
                <a:cs typeface="Calibri"/>
                <a:sym typeface="Calibri"/>
              </a:rPr>
              <a:t>taken</a:t>
            </a:r>
            <a:r>
              <a:rPr lang="da-DK" sz="1200" b="0" i="0" u="none" strike="noStrike" cap="none" baseline="0" dirty="0">
                <a:solidFill>
                  <a:schemeClr val="dk1"/>
                </a:solidFill>
                <a:latin typeface="Calibri"/>
                <a:ea typeface="Calibri"/>
                <a:cs typeface="Calibri"/>
                <a:sym typeface="Calibri"/>
              </a:rPr>
              <a:t> with reservations. </a:t>
            </a:r>
          </a:p>
          <a:p>
            <a:pPr marL="0" marR="0" lvl="0" indent="0" algn="l" rtl="0">
              <a:lnSpc>
                <a:spcPct val="100000"/>
              </a:lnSpc>
              <a:spcBef>
                <a:spcPts val="0"/>
              </a:spcBef>
              <a:spcAft>
                <a:spcPts val="0"/>
              </a:spcAft>
              <a:buClr>
                <a:srgbClr val="000000"/>
              </a:buClr>
              <a:buSzPts val="1400"/>
              <a:buFont typeface="Arial"/>
              <a:buNone/>
            </a:pPr>
            <a:endParaRPr lang="da-DK"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(kolonne til højre): </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Ret ØE til OE </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og ret</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ØL til OC</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Dernæst skal der være punktummer i stedet for kommaer i alle tallene i kolonnen. </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Total: - 1-3%</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err="1">
                <a:solidFill>
                  <a:schemeClr val="dk1"/>
                </a:solidFill>
                <a:latin typeface="Calibri"/>
                <a:ea typeface="Calibri"/>
                <a:cs typeface="Calibri"/>
                <a:sym typeface="Calibri"/>
              </a:rPr>
              <a:t>Tourists</a:t>
            </a:r>
            <a:r>
              <a:rPr lang="da-DK" sz="1200" b="0" i="0" u="none" strike="noStrike" cap="none" baseline="0" dirty="0">
                <a:solidFill>
                  <a:schemeClr val="dk1"/>
                </a:solidFill>
                <a:latin typeface="Calibri"/>
                <a:ea typeface="Calibri"/>
                <a:cs typeface="Calibri"/>
                <a:sym typeface="Calibri"/>
              </a:rPr>
              <a:t>: 3.6% </a:t>
            </a:r>
            <a:endParaRPr sz="1200" b="0" i="0" u="none" strike="noStrike" cap="none" dirty="0">
              <a:solidFill>
                <a:schemeClr val="dk1"/>
              </a:solidFill>
              <a:latin typeface="Calibri"/>
              <a:ea typeface="Calibri"/>
              <a:cs typeface="Calibri"/>
              <a:sym typeface="Calibri"/>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a-DK" sz="1200" b="0" i="0" u="none" strike="noStrike" cap="none" dirty="0">
                <a:solidFill>
                  <a:schemeClr val="dk1"/>
                </a:solidFill>
                <a:latin typeface="Calibri"/>
                <a:ea typeface="Calibri"/>
                <a:cs typeface="Calibri"/>
                <a:sym typeface="Calibri"/>
              </a:rPr>
              <a:t>Graf til venstre:</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Occupancy</a:t>
            </a:r>
            <a:r>
              <a:rPr lang="en-GB" sz="1200" b="0" i="0" u="none" strike="noStrike" cap="none" baseline="0" noProof="0" dirty="0">
                <a:solidFill>
                  <a:schemeClr val="dk1"/>
                </a:solidFill>
                <a:latin typeface="Calibri"/>
                <a:ea typeface="Calibri"/>
                <a:cs typeface="Calibri"/>
                <a:sym typeface="Calibri"/>
              </a:rPr>
              <a:t> Rate in West Greenland 2018 vs 2017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Source: bank.stat.gl/</a:t>
            </a:r>
            <a:r>
              <a:rPr lang="en-GB" sz="1200" b="0" i="0" u="none" strike="noStrike" cap="none" baseline="0" noProof="0" dirty="0" err="1">
                <a:solidFill>
                  <a:schemeClr val="dk1"/>
                </a:solidFill>
                <a:latin typeface="Calibri"/>
                <a:ea typeface="Calibri"/>
                <a:cs typeface="Calibri"/>
                <a:sym typeface="Calibri"/>
              </a:rPr>
              <a:t>tudkap</a:t>
            </a: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da-DK"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baseline="0" dirty="0">
                <a:solidFill>
                  <a:schemeClr val="dk1"/>
                </a:solidFill>
                <a:latin typeface="Calibri"/>
                <a:ea typeface="Calibri"/>
                <a:cs typeface="Calibri"/>
                <a:sym typeface="Calibri"/>
              </a:rPr>
              <a:t>Graf til højre: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International Overnight Stays in West Greenland 2018 vs 2017 According to Month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baseline="0" noProof="0" dirty="0">
                <a:solidFill>
                  <a:schemeClr val="dk1"/>
                </a:solidFill>
                <a:latin typeface="Calibri"/>
                <a:ea typeface="Calibri"/>
                <a:cs typeface="Calibri"/>
                <a:sym typeface="Calibri"/>
              </a:rPr>
              <a:t>Source: bank.stat.gl/</a:t>
            </a:r>
            <a:r>
              <a:rPr lang="en-GB" sz="1200" b="0" i="0" u="none" strike="noStrike" cap="none" baseline="0" noProof="0" dirty="0" err="1">
                <a:solidFill>
                  <a:schemeClr val="dk1"/>
                </a:solidFill>
                <a:latin typeface="Calibri"/>
                <a:ea typeface="Calibri"/>
                <a:cs typeface="Calibri"/>
                <a:sym typeface="Calibri"/>
              </a:rPr>
              <a:t>tudhot</a:t>
            </a:r>
            <a:endParaRPr lang="en-GB" sz="1200" b="0" i="0" u="none" strike="noStrike" cap="none" baseline="0" noProof="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a-DK"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1200" b="0" i="0" u="none" strike="noStrike" cap="none" baseline="0" dirty="0">
                <a:solidFill>
                  <a:schemeClr val="dk1"/>
                </a:solidFill>
                <a:latin typeface="Calibri"/>
                <a:ea typeface="Calibri"/>
                <a:cs typeface="Calibri"/>
                <a:sym typeface="Calibri"/>
              </a:rPr>
              <a:t>Fælles for begge grafer: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baseline="0" noProof="0" dirty="0">
                <a:solidFill>
                  <a:schemeClr val="dk1"/>
                </a:solidFill>
                <a:latin typeface="Calibri"/>
                <a:ea typeface="Calibri"/>
                <a:cs typeface="Calibri"/>
                <a:sym typeface="Calibri"/>
              </a:rPr>
              <a:t>January, February, March, April, May, June, July, August, September, October, November, December</a:t>
            </a: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noProof="0" dirty="0"/>
              <a:t>Graf </a:t>
            </a:r>
            <a:r>
              <a:rPr lang="da-DK" noProof="0" dirty="0"/>
              <a:t>til venstre: </a:t>
            </a:r>
          </a:p>
          <a:p>
            <a:pPr marL="0" lvl="0" indent="0">
              <a:spcBef>
                <a:spcPts val="0"/>
              </a:spcBef>
              <a:spcAft>
                <a:spcPts val="0"/>
              </a:spcAft>
              <a:buNone/>
            </a:pPr>
            <a:r>
              <a:rPr lang="en-GB" noProof="0" dirty="0"/>
              <a:t>Number of Cruise Passengers in Greenland 2008-2018</a:t>
            </a:r>
          </a:p>
          <a:p>
            <a:pPr marL="0" lvl="0" indent="0">
              <a:spcBef>
                <a:spcPts val="0"/>
              </a:spcBef>
              <a:spcAft>
                <a:spcPts val="0"/>
              </a:spcAft>
              <a:buNone/>
            </a:pPr>
            <a:r>
              <a:rPr lang="en-GB" noProof="0" dirty="0"/>
              <a:t>Source:</a:t>
            </a:r>
            <a:r>
              <a:rPr lang="en-GB" baseline="0" noProof="0" dirty="0"/>
              <a:t> bank.stat.gl/</a:t>
            </a:r>
            <a:r>
              <a:rPr lang="en-GB" baseline="0" noProof="0" dirty="0" err="1"/>
              <a:t>tudkrp</a:t>
            </a:r>
            <a:endParaRPr lang="en-GB" baseline="0" noProof="0" dirty="0"/>
          </a:p>
          <a:p>
            <a:pPr marL="0" lvl="0" indent="0">
              <a:spcBef>
                <a:spcPts val="0"/>
              </a:spcBef>
              <a:spcAft>
                <a:spcPts val="0"/>
              </a:spcAft>
              <a:buNone/>
            </a:pPr>
            <a:endParaRPr lang="da-DK" baseline="0" dirty="0"/>
          </a:p>
          <a:p>
            <a:pPr marL="0" lvl="0" indent="0">
              <a:spcBef>
                <a:spcPts val="0"/>
              </a:spcBef>
              <a:spcAft>
                <a:spcPts val="0"/>
              </a:spcAft>
              <a:buNone/>
            </a:pPr>
            <a:r>
              <a:rPr lang="da-DK" baseline="0" dirty="0"/>
              <a:t>Graf til højre: </a:t>
            </a:r>
          </a:p>
          <a:p>
            <a:pPr marL="0" lvl="0" indent="0">
              <a:spcBef>
                <a:spcPts val="0"/>
              </a:spcBef>
              <a:spcAft>
                <a:spcPts val="0"/>
              </a:spcAft>
              <a:buNone/>
            </a:pPr>
            <a:r>
              <a:rPr lang="en-GB" baseline="0" noProof="0" dirty="0"/>
              <a:t>Number of Cruise Passengers </a:t>
            </a:r>
            <a:r>
              <a:rPr lang="da-DK" baseline="0" dirty="0"/>
              <a:t>2017 and 2018 in West Greenland</a:t>
            </a:r>
          </a:p>
          <a:p>
            <a:pPr marL="0" lvl="0" indent="0">
              <a:spcBef>
                <a:spcPts val="0"/>
              </a:spcBef>
              <a:spcAft>
                <a:spcPts val="0"/>
              </a:spcAft>
              <a:buNone/>
            </a:pPr>
            <a:endParaRPr dirty="0"/>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01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Number of Port Calls in West Greenland According to Passenger Capacity 2017 and 2018</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dirty="0">
                <a:solidFill>
                  <a:schemeClr val="dk1"/>
                </a:solidFill>
                <a:latin typeface="Calibri"/>
                <a:ea typeface="Calibri"/>
                <a:cs typeface="Calibri"/>
                <a:sym typeface="Calibri"/>
              </a:rPr>
              <a:t>Source: </a:t>
            </a:r>
          </a:p>
          <a:p>
            <a:pPr marL="0" marR="0" lvl="0" indent="0" algn="l" rtl="0">
              <a:lnSpc>
                <a:spcPct val="100000"/>
              </a:lnSpc>
              <a:spcBef>
                <a:spcPts val="0"/>
              </a:spcBef>
              <a:spcAft>
                <a:spcPts val="0"/>
              </a:spcAft>
              <a:buClr>
                <a:srgbClr val="000000"/>
              </a:buClr>
              <a:buSzPts val="1400"/>
              <a:buFont typeface="Arial"/>
              <a:buNone/>
            </a:pPr>
            <a:r>
              <a:rPr lang="da-DK" sz="1200" b="0" i="0" u="none" strike="noStrike" cap="none" dirty="0">
                <a:solidFill>
                  <a:schemeClr val="dk1"/>
                </a:solidFill>
                <a:latin typeface="Calibri"/>
                <a:ea typeface="Calibri"/>
                <a:cs typeface="Calibri"/>
                <a:sym typeface="Calibri"/>
              </a:rPr>
              <a:t>vg.gl/call-list</a:t>
            </a:r>
            <a:endParaRPr sz="1200" b="0" i="0" u="none" strike="noStrike" cap="none" dirty="0">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919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qeqqata.gl/-/media/naturvej/turismeudvikling%20via%20arctic%20circle%20road_spread.pdf?la=da" TargetMode="External"/><Relationship Id="rId4" Type="http://schemas.openxmlformats.org/officeDocument/2006/relationships/hyperlink" Target="https://sermitsiaq.ag/node/20843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bank.stat.gl/tudkr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qeqqata.gl/Emner/Om_kommunen/Baeredygtighedsprojekt?sc_lang=da" TargetMode="External"/><Relationship Id="rId4" Type="http://schemas.openxmlformats.org/officeDocument/2006/relationships/hyperlink" Target="https://docs.google.com/presentation/d/1mPT0EFNOVItt42FutNtenCPURYvKZ9dsY0u7k_DztDo/edit#slide=id.p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4">
            <a:alphaModFix/>
          </a:blip>
          <a:srcRect/>
          <a:stretch/>
        </p:blipFill>
        <p:spPr>
          <a:xfrm>
            <a:off x="612800" y="136548"/>
            <a:ext cx="3169600" cy="1738750"/>
          </a:xfrm>
          <a:prstGeom prst="rect">
            <a:avLst/>
          </a:prstGeom>
          <a:noFill/>
          <a:ln>
            <a:noFill/>
          </a:ln>
        </p:spPr>
      </p:pic>
      <p:sp>
        <p:nvSpPr>
          <p:cNvPr id="89" name="Shape 89"/>
          <p:cNvSpPr txBox="1"/>
          <p:nvPr/>
        </p:nvSpPr>
        <p:spPr>
          <a:xfrm>
            <a:off x="6823128" y="5698349"/>
            <a:ext cx="9257219" cy="1159651"/>
          </a:xfrm>
          <a:prstGeom prst="rect">
            <a:avLst/>
          </a:prstGeom>
          <a:noFill/>
          <a:ln>
            <a:noFill/>
          </a:ln>
        </p:spPr>
        <p:txBody>
          <a:bodyPr spcFirstLastPara="1" wrap="square" lIns="91425" tIns="45700" rIns="91425" bIns="45700" anchor="t" anchorCtr="0">
            <a:noAutofit/>
          </a:bodyPr>
          <a:lstStyle/>
          <a:p>
            <a:pPr lvl="0">
              <a:buSzPts val="5000"/>
            </a:pPr>
            <a:r>
              <a:rPr lang="en-GB" sz="2800" dirty="0">
                <a:latin typeface="Source Sans Pro" panose="020B0503030403020204" pitchFamily="34" charset="0"/>
                <a:ea typeface="Source Sans Pro" panose="020B0503030403020204" pitchFamily="34" charset="0"/>
                <a:cs typeface="Lato" panose="020F0502020204030203" pitchFamily="34" charset="0"/>
                <a:sym typeface="Century Gothic"/>
              </a:rPr>
              <a:t>Tourism Statistics </a:t>
            </a:r>
            <a:r>
              <a:rPr lang="da-DK" sz="2800" dirty="0">
                <a:latin typeface="Source Sans Pro" panose="020B0503030403020204" pitchFamily="34" charset="0"/>
                <a:ea typeface="Source Sans Pro" panose="020B0503030403020204" pitchFamily="34" charset="0"/>
                <a:cs typeface="Lato" panose="020F0502020204030203" pitchFamily="34" charset="0"/>
                <a:sym typeface="Century Gothic"/>
              </a:rPr>
              <a:t>Report 2018</a:t>
            </a:r>
          </a:p>
          <a:p>
            <a:pPr lvl="0">
              <a:buSzPts val="5000"/>
            </a:pPr>
            <a:r>
              <a:rPr lang="da-DK" sz="2800" dirty="0">
                <a:latin typeface="Source Sans Pro" panose="020B0503030403020204" pitchFamily="34" charset="0"/>
                <a:ea typeface="Source Sans Pro" panose="020B0503030403020204" pitchFamily="34" charset="0"/>
                <a:cs typeface="Lato" panose="020F0502020204030203" pitchFamily="34" charset="0"/>
                <a:sym typeface="Century Gothic"/>
              </a:rPr>
              <a:t>West Greenland</a:t>
            </a:r>
          </a:p>
          <a:p>
            <a:pPr marL="0" marR="0" lvl="0" indent="0" algn="l" rtl="0">
              <a:lnSpc>
                <a:spcPct val="100000"/>
              </a:lnSpc>
              <a:spcBef>
                <a:spcPts val="0"/>
              </a:spcBef>
              <a:spcAft>
                <a:spcPts val="0"/>
              </a:spcAft>
              <a:buClr>
                <a:srgbClr val="000000"/>
              </a:buClr>
              <a:buSzPts val="5000"/>
              <a:buFont typeface="Arial"/>
              <a:buNone/>
            </a:pPr>
            <a:endParaRPr sz="3600" b="1" i="0" u="none" strike="noStrike" cap="none" dirty="0">
              <a:ln>
                <a:solidFill>
                  <a:sysClr val="windowText" lastClr="000000"/>
                </a:solidFill>
              </a:ln>
              <a:solidFill>
                <a:schemeClr val="lt1"/>
              </a:solidFill>
              <a:latin typeface="Source Sans Pro" panose="020B0503030403020204" pitchFamily="34" charset="0"/>
              <a:ea typeface="Source Sans Pro" panose="020B0503030403020204" pitchFamily="34" charset="0"/>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95" name="Shape 95"/>
          <p:cNvSpPr txBox="1"/>
          <p:nvPr/>
        </p:nvSpPr>
        <p:spPr>
          <a:xfrm>
            <a:off x="520700" y="204525"/>
            <a:ext cx="4378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Introduction</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96" name="Shape 96"/>
          <p:cNvSpPr txBox="1"/>
          <p:nvPr/>
        </p:nvSpPr>
        <p:spPr>
          <a:xfrm>
            <a:off x="510975" y="1078094"/>
            <a:ext cx="10825500" cy="4994232"/>
          </a:xfrm>
          <a:prstGeom prst="rect">
            <a:avLst/>
          </a:prstGeom>
          <a:noFill/>
          <a:ln>
            <a:noFill/>
          </a:ln>
        </p:spPr>
        <p:txBody>
          <a:bodyPr spcFirstLastPara="1" wrap="square" lIns="91425" tIns="45700" rIns="91425" bIns="45700" anchor="t" anchorCtr="0">
            <a:noAutofit/>
          </a:bodyPr>
          <a:lstStyle/>
          <a:p>
            <a:pPr lvl="0">
              <a:buSzPts val="1200"/>
            </a:pPr>
            <a:r>
              <a:rPr lang="en-GB" sz="1200" dirty="0">
                <a:latin typeface="Source Sans Pro" panose="020B0604020202020204" charset="0"/>
                <a:ea typeface="Source Sans Pro" panose="020B0503030403020204" pitchFamily="34" charset="0"/>
                <a:cs typeface="Lato" panose="020F0502020204030203" pitchFamily="34" charset="0"/>
                <a:sym typeface="Lato"/>
              </a:rPr>
              <a:t>The regional reports this year have been delayed because it did not make sense to publish them without cruise statistics on 2018 that was not made public until the 27</a:t>
            </a:r>
            <a:r>
              <a:rPr lang="en-GB" sz="1200" baseline="30000" dirty="0">
                <a:latin typeface="Source Sans Pro" panose="020B0604020202020204" charset="0"/>
                <a:ea typeface="Source Sans Pro" panose="020B0503030403020204" pitchFamily="34" charset="0"/>
                <a:cs typeface="Lato" panose="020F0502020204030203" pitchFamily="34" charset="0"/>
                <a:sym typeface="Lato"/>
              </a:rPr>
              <a:t>th</a:t>
            </a:r>
            <a:r>
              <a:rPr lang="en-GB" sz="1200" dirty="0">
                <a:latin typeface="Source Sans Pro" panose="020B0604020202020204" charset="0"/>
                <a:ea typeface="Source Sans Pro" panose="020B0503030403020204" pitchFamily="34" charset="0"/>
                <a:cs typeface="Lato" panose="020F0502020204030203" pitchFamily="34" charset="0"/>
                <a:sym typeface="Lato"/>
              </a:rPr>
              <a:t> of August on stat.gl. Statistics Greenland was waiting for some long overdue port call registrations. </a:t>
            </a:r>
            <a:r>
              <a:rPr lang="en-GB" sz="1200" dirty="0">
                <a:latin typeface="Source Sans Pro" panose="020B0604020202020204" charset="0"/>
                <a:ea typeface="Lato" panose="020F0502020204030203" pitchFamily="34" charset="0"/>
                <a:cs typeface="Lato" panose="020F0502020204030203" pitchFamily="34" charset="0"/>
              </a:rPr>
              <a:t>It is highly recommended to read this short region specific report in addition to the national report as it deals with far more aspects of the tourism statistics and does so, on a much better statistical basis.</a:t>
            </a:r>
          </a:p>
          <a:p>
            <a:pPr lvl="0">
              <a:buSzPts val="1200"/>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buClr>
                <a:schemeClr val="dk1"/>
              </a:buClr>
              <a:buSzPts val="1200"/>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The </a:t>
            </a: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region’s airport in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largely functions as a transit airport for passengers coming in or out of the country to or from completely different regions, so the passenger data on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does not </a:t>
            </a: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describe the tourism development in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West Greenland by itself – here the overnight stay data for the region are far more representative. </a:t>
            </a:r>
          </a:p>
          <a:p>
            <a:pPr lvl="0">
              <a:buClr>
                <a:schemeClr val="dk1"/>
              </a:buClr>
              <a:buSzPts val="1200"/>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For many years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has, in the consciousness of the general population, mainly been perceived as a transit airport, while figures from West Greenland Business Council </a:t>
            </a: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a:t>
            </a:r>
            <a:r>
              <a:rPr lang="en-GB" sz="1200" dirty="0">
                <a:latin typeface="Source Sans Pro" panose="020B0503030403020204" pitchFamily="34" charset="0"/>
                <a:ea typeface="Source Sans Pro" panose="020B0503030403020204" pitchFamily="34" charset="0"/>
                <a:hlinkClick r:id="rId4"/>
              </a:rPr>
              <a:t>https://sermitsiaq.ag/node/208439</a:t>
            </a:r>
            <a:r>
              <a:rPr lang="en-GB" sz="1200" dirty="0">
                <a:latin typeface="Source Sans Pro" panose="020B0503030403020204" pitchFamily="34" charset="0"/>
                <a:ea typeface="Source Sans Pro" panose="020B0503030403020204" pitchFamily="34" charset="0"/>
              </a:rPr>
              <a:t>)</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shows that the tourism revenue in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in 2017 wa</a:t>
            </a: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s approximately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100 million DKK, and the town is therefore one of Greenland’s biggest tourist destinations with 180 jobs in the tourism industry. </a:t>
            </a:r>
          </a:p>
          <a:p>
            <a:pPr lvl="0">
              <a:buClr>
                <a:schemeClr val="dk1"/>
              </a:buClr>
              <a:buSzPts val="1200"/>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sym typeface="Lato"/>
              </a:rPr>
              <a:t>On the 18th of September 2019 the Minister of Defence Trine Bramsen signed an agreement with the Self-Government that the Danish </a:t>
            </a:r>
            <a:r>
              <a:rPr lang="en-GB" sz="1200" dirty="0" err="1">
                <a:solidFill>
                  <a:schemeClr val="dk1"/>
                </a:solidFill>
                <a:latin typeface="Source Sans Pro" panose="020B0503030403020204" pitchFamily="34" charset="0"/>
                <a:ea typeface="Source Sans Pro" panose="020B0503030403020204" pitchFamily="34" charset="0"/>
                <a:sym typeface="Lato"/>
              </a:rPr>
              <a:t>Defense</a:t>
            </a:r>
            <a:r>
              <a:rPr lang="en-GB" sz="1200" dirty="0">
                <a:solidFill>
                  <a:schemeClr val="dk1"/>
                </a:solidFill>
                <a:latin typeface="Source Sans Pro" panose="020B0503030403020204" pitchFamily="34" charset="0"/>
                <a:ea typeface="Source Sans Pro" panose="020B0503030403020204" pitchFamily="34" charset="0"/>
                <a:sym typeface="Lato"/>
              </a:rPr>
              <a:t> will keep </a:t>
            </a:r>
            <a:r>
              <a:rPr lang="en-GB" sz="1200" dirty="0" err="1">
                <a:solidFill>
                  <a:schemeClr val="dk1"/>
                </a:solidFill>
                <a:latin typeface="Source Sans Pro" panose="020B0503030403020204" pitchFamily="34" charset="0"/>
                <a:ea typeface="Source Sans Pro" panose="020B0503030403020204" pitchFamily="34" charset="0"/>
                <a:sym typeface="Lato"/>
              </a:rPr>
              <a:t>Kangerlussuaq</a:t>
            </a:r>
            <a:r>
              <a:rPr lang="en-GB" sz="1200" dirty="0">
                <a:solidFill>
                  <a:schemeClr val="dk1"/>
                </a:solidFill>
                <a:latin typeface="Source Sans Pro" panose="020B0503030403020204" pitchFamily="34" charset="0"/>
                <a:ea typeface="Source Sans Pro" panose="020B0503030403020204" pitchFamily="34" charset="0"/>
                <a:sym typeface="Lato"/>
              </a:rPr>
              <a:t> Airport open after the new airports in Nuuk and </a:t>
            </a:r>
            <a:r>
              <a:rPr lang="en-GB" sz="1200" dirty="0" err="1">
                <a:solidFill>
                  <a:schemeClr val="dk1"/>
                </a:solidFill>
                <a:latin typeface="Source Sans Pro" panose="020B0503030403020204" pitchFamily="34" charset="0"/>
                <a:ea typeface="Source Sans Pro" panose="020B0503030403020204" pitchFamily="34" charset="0"/>
                <a:sym typeface="Lato"/>
              </a:rPr>
              <a:t>Ilulissat</a:t>
            </a:r>
            <a:r>
              <a:rPr lang="en-GB" sz="1200" dirty="0">
                <a:solidFill>
                  <a:schemeClr val="dk1"/>
                </a:solidFill>
                <a:latin typeface="Source Sans Pro" panose="020B0503030403020204" pitchFamily="34" charset="0"/>
                <a:ea typeface="Source Sans Pro" panose="020B0503030403020204" pitchFamily="34" charset="0"/>
                <a:sym typeface="Lato"/>
              </a:rPr>
              <a:t> are ready around 2023. The future of the airport is thus an important step closer to clarification in relation to civilian traffic, as the Minister of Defence is positive about the possibility of continuing to allow civilian aircraft to continue to use </a:t>
            </a:r>
            <a:r>
              <a:rPr lang="en-GB" sz="1200" dirty="0" err="1">
                <a:solidFill>
                  <a:schemeClr val="dk1"/>
                </a:solidFill>
                <a:latin typeface="Source Sans Pro" panose="020B0503030403020204" pitchFamily="34" charset="0"/>
                <a:ea typeface="Source Sans Pro" panose="020B0503030403020204" pitchFamily="34" charset="0"/>
                <a:sym typeface="Lato"/>
              </a:rPr>
              <a:t>Kangerlussuaq</a:t>
            </a:r>
            <a:r>
              <a:rPr lang="en-GB" sz="1200" dirty="0">
                <a:solidFill>
                  <a:schemeClr val="dk1"/>
                </a:solidFill>
                <a:latin typeface="Source Sans Pro" panose="020B0503030403020204" pitchFamily="34" charset="0"/>
                <a:ea typeface="Source Sans Pro" panose="020B0503030403020204" pitchFamily="34" charset="0"/>
                <a:sym typeface="Lato"/>
              </a:rPr>
              <a:t>. </a:t>
            </a:r>
            <a:endParaRPr lang="en-GB" sz="1200" dirty="0">
              <a:latin typeface="Source Sans Pro" panose="020B0503030403020204" pitchFamily="34" charset="0"/>
              <a:ea typeface="Source Sans Pro" panose="020B0503030403020204" pitchFamily="34" charset="0"/>
            </a:endParaRPr>
          </a:p>
          <a:p>
            <a:pPr lvl="0">
              <a:buClr>
                <a:schemeClr val="dk1"/>
              </a:buClr>
              <a:buSzPts val="1200"/>
            </a:pPr>
            <a:endParaRPr lang="en-GB" sz="1200" dirty="0">
              <a:latin typeface="Source Sans Pro" panose="020B0503030403020204" pitchFamily="34" charset="0"/>
              <a:ea typeface="Source Sans Pro" panose="020B0503030403020204" pitchFamily="34" charset="0"/>
            </a:endParaRPr>
          </a:p>
          <a:p>
            <a:pPr>
              <a:buClr>
                <a:schemeClr val="dk1"/>
              </a:buClr>
              <a:buSzPts val="1200"/>
            </a:pPr>
            <a:r>
              <a:rPr lang="en-GB" sz="1200" dirty="0">
                <a:latin typeface="Source Sans Pro" panose="020B0503030403020204" pitchFamily="34" charset="0"/>
                <a:ea typeface="Source Sans Pro" panose="020B0503030403020204" pitchFamily="34" charset="0"/>
              </a:rPr>
              <a:t>West Greenland Business Council has published the report ”</a:t>
            </a:r>
            <a:r>
              <a:rPr lang="en-GB" sz="1200" dirty="0">
                <a:latin typeface="Source Sans Pro" panose="020B0503030403020204" pitchFamily="34" charset="0"/>
                <a:ea typeface="Source Sans Pro" panose="020B0503030403020204" pitchFamily="34" charset="0"/>
                <a:hlinkClick r:id="rId5"/>
              </a:rPr>
              <a:t>Tourism development via Arctic Circle Road</a:t>
            </a:r>
            <a:r>
              <a:rPr lang="en-GB" sz="1200" dirty="0">
                <a:latin typeface="Source Sans Pro" panose="020B0503030403020204" pitchFamily="34" charset="0"/>
                <a:ea typeface="Source Sans Pro" panose="020B0503030403020204" pitchFamily="34" charset="0"/>
              </a:rPr>
              <a:t>” which describes the possibility of the approximately 160 km long road between </a:t>
            </a:r>
            <a:r>
              <a:rPr lang="en-GB" sz="1200" dirty="0" err="1">
                <a:latin typeface="Source Sans Pro" panose="020B0503030403020204" pitchFamily="34" charset="0"/>
                <a:ea typeface="Source Sans Pro" panose="020B0503030403020204" pitchFamily="34" charset="0"/>
              </a:rPr>
              <a:t>Kangerlussuaq</a:t>
            </a:r>
            <a:r>
              <a:rPr lang="en-GB" sz="1200" dirty="0">
                <a:latin typeface="Source Sans Pro" panose="020B0503030403020204" pitchFamily="34" charset="0"/>
                <a:ea typeface="Source Sans Pro" panose="020B0503030403020204" pitchFamily="34" charset="0"/>
              </a:rPr>
              <a:t> and Sisimiut as follows: </a:t>
            </a:r>
            <a:r>
              <a:rPr lang="en-GB" sz="1200" dirty="0">
                <a:latin typeface="Source Sans Pro" panose="020B0503030403020204" pitchFamily="34" charset="0"/>
                <a:ea typeface="Source Sans Pro" panose="020B0503030403020204" pitchFamily="34" charset="0"/>
                <a:cs typeface="Lato" panose="020F0502020204030203" pitchFamily="34" charset="0"/>
              </a:rPr>
              <a:t>”</a:t>
            </a:r>
            <a:r>
              <a:rPr lang="en-GB" sz="1200" i="1" dirty="0">
                <a:latin typeface="Source Sans Pro" panose="020B0503030403020204" pitchFamily="34" charset="0"/>
                <a:ea typeface="Source Sans Pro" panose="020B0503030403020204" pitchFamily="34" charset="0"/>
                <a:cs typeface="Lato" panose="020F0502020204030203" pitchFamily="34" charset="0"/>
              </a:rPr>
              <a:t>Arctic Circle Road will open a large rural area in Greenland and provide experiences along this road. Like in the rest of the world Arctic Circle Road will give access to areas and sights that are otherwise difficult to access. Roads have been crucial to the development of tourism around the world, and the ice cap road has made </a:t>
            </a:r>
            <a:r>
              <a:rPr lang="en-GB" sz="1200" i="1" dirty="0" err="1">
                <a:latin typeface="Source Sans Pro" panose="020B0503030403020204" pitchFamily="34" charset="0"/>
                <a:ea typeface="Source Sans Pro" panose="020B0503030403020204" pitchFamily="34" charset="0"/>
                <a:cs typeface="Lato" panose="020F0502020204030203" pitchFamily="34" charset="0"/>
              </a:rPr>
              <a:t>Kangerlussuaq</a:t>
            </a:r>
            <a:r>
              <a:rPr lang="en-GB" sz="1200" i="1" dirty="0">
                <a:latin typeface="Source Sans Pro" panose="020B0503030403020204" pitchFamily="34" charset="0"/>
                <a:ea typeface="Source Sans Pro" panose="020B0503030403020204" pitchFamily="34" charset="0"/>
                <a:cs typeface="Lato" panose="020F0502020204030203" pitchFamily="34" charset="0"/>
              </a:rPr>
              <a:t> into Greenland”. </a:t>
            </a:r>
          </a:p>
          <a:p>
            <a:pPr>
              <a:buClr>
                <a:schemeClr val="dk1"/>
              </a:buClr>
              <a:buSzPts val="1200"/>
            </a:pPr>
            <a:endParaRPr lang="en-GB" sz="1200" i="1" dirty="0">
              <a:latin typeface="Source Sans Pro" panose="020B0503030403020204" pitchFamily="34" charset="0"/>
              <a:ea typeface="Source Sans Pro" panose="020B0503030403020204" pitchFamily="34" charset="0"/>
              <a:cs typeface="Lato" panose="020F0502020204030203" pitchFamily="34" charset="0"/>
            </a:endParaRPr>
          </a:p>
          <a:p>
            <a:pPr>
              <a:buClr>
                <a:schemeClr val="dk1"/>
              </a:buClr>
              <a:buSzPts val="1200"/>
            </a:pPr>
            <a:r>
              <a:rPr lang="en-GB" sz="1200" dirty="0">
                <a:latin typeface="Source Sans Pro" panose="020B0503030403020204" pitchFamily="34" charset="0"/>
                <a:ea typeface="Source Sans Pro" panose="020B0503030403020204" pitchFamily="34" charset="0"/>
                <a:cs typeface="Lato" panose="020F0502020204030203" pitchFamily="34" charset="0"/>
              </a:rPr>
              <a:t>The report notes that the road will be socio-economically viable for the community and will be earned in 11-14 years. It will be exciting to follow the plans of the region. It is clear that clarifying the future of </a:t>
            </a:r>
            <a:r>
              <a:rPr lang="en-GB" sz="1200" dirty="0" err="1">
                <a:latin typeface="Source Sans Pro" panose="020B0503030403020204" pitchFamily="34" charset="0"/>
                <a:ea typeface="Source Sans Pro" panose="020B0503030403020204" pitchFamily="34" charset="0"/>
                <a:cs typeface="Lato" panose="020F0502020204030203" pitchFamily="34" charset="0"/>
              </a:rPr>
              <a:t>Kangerlussuaq</a:t>
            </a:r>
            <a:r>
              <a:rPr lang="en-GB" sz="1200" dirty="0">
                <a:latin typeface="Source Sans Pro" panose="020B0503030403020204" pitchFamily="34" charset="0"/>
                <a:ea typeface="Source Sans Pro" panose="020B0503030403020204" pitchFamily="34" charset="0"/>
                <a:cs typeface="Lato" panose="020F0502020204030203" pitchFamily="34" charset="0"/>
              </a:rPr>
              <a:t> Airport is a prerequisite for these plans. </a:t>
            </a:r>
          </a:p>
          <a:p>
            <a:pPr>
              <a:buClr>
                <a:schemeClr val="dk1"/>
              </a:buClr>
              <a:buSzPts val="1200"/>
            </a:pPr>
            <a:endParaRPr lang="en-GB" sz="1200" dirty="0">
              <a:latin typeface="Source Sans Pro" panose="020B0503030403020204" pitchFamily="34" charset="0"/>
              <a:ea typeface="Source Sans Pro" panose="020B0503030403020204" pitchFamily="34" charset="0"/>
              <a:cs typeface="Lato" panose="020F0502020204030203" pitchFamily="34" charset="0"/>
            </a:endParaRPr>
          </a:p>
          <a:p>
            <a:pPr>
              <a:buClr>
                <a:schemeClr val="dk1"/>
              </a:buClr>
              <a:buSzPts val="1200"/>
            </a:pPr>
            <a:r>
              <a:rPr lang="en-GB" sz="1200" dirty="0">
                <a:latin typeface="Source Sans Pro" panose="020B0503030403020204" pitchFamily="34" charset="0"/>
                <a:ea typeface="Source Sans Pro" panose="020B0503030403020204" pitchFamily="34" charset="0"/>
                <a:cs typeface="Lato" panose="020F0502020204030203" pitchFamily="34" charset="0"/>
              </a:rPr>
              <a:t>Below is a review of the available 2018 tourism data relevant to West Greenland. </a:t>
            </a:r>
          </a:p>
          <a:p>
            <a:pPr>
              <a:buClr>
                <a:schemeClr val="dk1"/>
              </a:buClr>
              <a:buSzPts val="1200"/>
            </a:pPr>
            <a:endParaRPr 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endParaRPr 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endParaRPr 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02" name="Shape 102"/>
          <p:cNvSpPr txBox="1"/>
          <p:nvPr/>
        </p:nvSpPr>
        <p:spPr>
          <a:xfrm>
            <a:off x="520699" y="204525"/>
            <a:ext cx="10439401"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Flight Passengers Travelling Out of Greenland via </a:t>
            </a:r>
            <a:r>
              <a:rPr lang="en-GB" sz="2400" b="1"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Airport </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03" name="Shape 103"/>
          <p:cNvSpPr txBox="1"/>
          <p:nvPr/>
        </p:nvSpPr>
        <p:spPr>
          <a:xfrm>
            <a:off x="510972" y="1024907"/>
            <a:ext cx="10967666" cy="871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A 4.3 % growth in 2018 in international passengers travelling out of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can be considered satisfactory. However, t</a:t>
            </a: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he majority of the international passengers flying out of the country via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a:t>
            </a: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are</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transit passengers travelling from a different region than West Greenland, so it does not necessarily say a lot about the tourism development in West Greenland.</a:t>
            </a:r>
            <a:endParaRPr lang="en-GB" dirty="0">
              <a:latin typeface="Source Sans Pro" panose="020B0503030403020204" pitchFamily="34" charset="0"/>
              <a:ea typeface="Source Sans Pro" panose="020B0503030403020204" pitchFamily="34" charset="0"/>
              <a:cs typeface="Lato" panose="020F0502020204030203" pitchFamily="34" charset="0"/>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104" name="Shape 104"/>
          <p:cNvPicPr preferRelativeResize="0"/>
          <p:nvPr/>
        </p:nvPicPr>
        <p:blipFill>
          <a:blip r:embed="rId4"/>
          <a:srcRect/>
          <a:stretch/>
        </p:blipFill>
        <p:spPr>
          <a:xfrm>
            <a:off x="639111" y="1932533"/>
            <a:ext cx="6001385" cy="4442980"/>
          </a:xfrm>
          <a:prstGeom prst="rect">
            <a:avLst/>
          </a:prstGeom>
          <a:noFill/>
          <a:ln w="9525" cap="flat" cmpd="sng">
            <a:solidFill>
              <a:schemeClr val="dk1"/>
            </a:solidFill>
            <a:prstDash val="solid"/>
            <a:round/>
            <a:headEnd type="none" w="sm" len="sm"/>
            <a:tailEnd type="none" w="sm" len="sm"/>
          </a:ln>
        </p:spPr>
      </p:pic>
      <p:sp>
        <p:nvSpPr>
          <p:cNvPr id="105" name="Shape 105"/>
          <p:cNvSpPr txBox="1"/>
          <p:nvPr/>
        </p:nvSpPr>
        <p:spPr>
          <a:xfrm>
            <a:off x="7082305" y="1850213"/>
            <a:ext cx="4068048" cy="44174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tourist segments Germany, USA, France, Other Countries and Great Britain all represent a large growth of respectively 23.6 %, 38.5 %, 41.8 %, 39.7 % and 40.6 %.</a:t>
            </a:r>
          </a:p>
          <a:p>
            <a:pPr marL="0" marR="0" lvl="0" indent="0" algn="l" rtl="0">
              <a:lnSpc>
                <a:spcPct val="100000"/>
              </a:lnSpc>
              <a:spcBef>
                <a:spcPts val="0"/>
              </a:spcBef>
              <a:spcAft>
                <a:spcPts val="0"/>
              </a:spcAft>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It sound like a lot, men in terms of numbers it corresponds to respectively 733, 643, 652, 528 and 290 passengers, which can be many or few depending on what one compares it with. </a:t>
            </a:r>
          </a:p>
          <a:p>
            <a:pPr marL="0" marR="0" lvl="0" indent="0" algn="l" rtl="0">
              <a:lnSpc>
                <a:spcPct val="100000"/>
              </a:lnSpc>
              <a:spcBef>
                <a:spcPts val="0"/>
              </a:spcBef>
              <a:spcAft>
                <a:spcPts val="0"/>
              </a:spcAft>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Denmark and Other Europe segments experience status quo. The remaining segment each count less than 1.000 passengers, thus the growth rates are not statistically valid. </a:t>
            </a:r>
          </a:p>
          <a:p>
            <a:pPr marL="0" marR="0" lvl="0" indent="0" algn="l" rtl="0">
              <a:lnSpc>
                <a:spcPct val="100000"/>
              </a:lnSpc>
              <a:spcBef>
                <a:spcPts val="0"/>
              </a:spcBef>
              <a:spcAft>
                <a:spcPts val="0"/>
              </a:spcAft>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All in all, it is a positive picture. One must, however, take into consideration that 7.3 % of the passengers in 2017 and 2.4 % of the passengers in 2018 were not registered. The category “undisclosed” (i.e. the non-registered) have been distributed proportionally between the segments so as to make it easier to compare data on the two years. </a:t>
            </a: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11" name="Shape 111"/>
          <p:cNvSpPr txBox="1"/>
          <p:nvPr/>
        </p:nvSpPr>
        <p:spPr>
          <a:xfrm>
            <a:off x="510972" y="218776"/>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chemeClr val="dk1"/>
                </a:solidFill>
                <a:latin typeface="Source Sans Pro" panose="020B0503030403020204" pitchFamily="34" charset="0"/>
                <a:ea typeface="Source Sans Pro" panose="020B0503030403020204" pitchFamily="34" charset="0"/>
                <a:cs typeface="Lato"/>
                <a:sym typeface="Lato"/>
              </a:rPr>
              <a:t>Number of Overnight Stays in the Region</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12" name="Shape 112"/>
          <p:cNvSpPr txBox="1"/>
          <p:nvPr/>
        </p:nvSpPr>
        <p:spPr>
          <a:xfrm>
            <a:off x="510972" y="1024907"/>
            <a:ext cx="10967666" cy="871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latin typeface="Source Sans Pro" panose="020B0503030403020204" pitchFamily="34" charset="0"/>
                <a:ea typeface="Source Sans Pro" panose="020B0503030403020204" pitchFamily="34" charset="0"/>
                <a:cs typeface="Lato"/>
                <a:sym typeface="Lato"/>
              </a:rPr>
              <a:t>The registration submissions cover 84.3 % of the bed capacity in West Greenland. The remaining 15.7 % bed capacity, counted in the number of beds, are CVR registered accommodations that do not </a:t>
            </a:r>
            <a:r>
              <a:rPr lang="en-GB" sz="1200" dirty="0">
                <a:latin typeface="Source Sans Pro" panose="020B0503030403020204" pitchFamily="34" charset="0"/>
                <a:ea typeface="Source Sans Pro" panose="020B0503030403020204" pitchFamily="34" charset="0"/>
                <a:cs typeface="Lato"/>
                <a:sym typeface="Lato"/>
              </a:rPr>
              <a:t>submit registrations. The reader must note that an unknown share of the tourists spend the night under open sky, in private homes or in accommodations that do not submit registrations, so the data below must be viewed accordingly. </a:t>
            </a:r>
            <a:r>
              <a:rPr lang="en-GB" sz="1200" b="0" i="0" u="none" strike="noStrike" cap="none" dirty="0">
                <a:latin typeface="Source Sans Pro" panose="020B0503030403020204" pitchFamily="34" charset="0"/>
                <a:ea typeface="Source Sans Pro" panose="020B0503030403020204" pitchFamily="34" charset="0"/>
                <a:cs typeface="Lato"/>
                <a:sym typeface="Lato"/>
              </a:rPr>
              <a:t> </a:t>
            </a: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113" name="Shape 113"/>
          <p:cNvPicPr preferRelativeResize="0"/>
          <p:nvPr/>
        </p:nvPicPr>
        <p:blipFill>
          <a:blip r:embed="rId4"/>
          <a:srcRect/>
          <a:stretch/>
        </p:blipFill>
        <p:spPr>
          <a:xfrm>
            <a:off x="615751" y="1987037"/>
            <a:ext cx="6573325" cy="4298684"/>
          </a:xfrm>
          <a:prstGeom prst="rect">
            <a:avLst/>
          </a:prstGeom>
          <a:noFill/>
          <a:ln w="9525" cap="flat" cmpd="sng">
            <a:solidFill>
              <a:schemeClr val="dk1"/>
            </a:solidFill>
            <a:prstDash val="solid"/>
            <a:round/>
            <a:headEnd type="none" w="sm" len="sm"/>
            <a:tailEnd type="none" w="sm" len="sm"/>
          </a:ln>
        </p:spPr>
      </p:pic>
      <p:sp>
        <p:nvSpPr>
          <p:cNvPr id="114" name="Shape 114"/>
          <p:cNvSpPr txBox="1"/>
          <p:nvPr/>
        </p:nvSpPr>
        <p:spPr>
          <a:xfrm>
            <a:off x="7806987" y="1896893"/>
            <a:ext cx="3762713" cy="44789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A growth of 3.6 % appears to be a positive indication for the region and a better source of information than the flight passenger statistics from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Airport (</a:t>
            </a:r>
            <a:r>
              <a:rPr lang="en-GB" sz="1200" dirty="0">
                <a:solidFill>
                  <a:schemeClr val="dk1"/>
                </a:solidFill>
                <a:latin typeface="Source Sans Pro" panose="020B0503030403020204" pitchFamily="34" charset="0"/>
                <a:ea typeface="Source Sans Pro" panose="020B0503030403020204" pitchFamily="34" charset="0"/>
                <a:cs typeface="Lato"/>
                <a:sym typeface="Lato"/>
              </a:rPr>
              <a:t>previous</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t>
            </a:r>
            <a:r>
              <a:rPr lang="en-GB" sz="1200" dirty="0">
                <a:solidFill>
                  <a:schemeClr val="dk1"/>
                </a:solidFill>
                <a:latin typeface="Source Sans Pro" panose="020B0503030403020204" pitchFamily="34" charset="0"/>
                <a:ea typeface="Source Sans Pro" panose="020B0503030403020204" pitchFamily="34" charset="0"/>
                <a:cs typeface="Lato"/>
                <a:sym typeface="Lato"/>
              </a:rPr>
              <a:t>pag</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e), as the majority of the passengers, as mentioned, are passing through from another region.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segment Denmark is at status quo. He segment Other Europe shows a growth of 155.7 % which in this segment is the equivalent of 1,607 more overnight stays than in 2017.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US segment shows an increase of 8.7 % which represents 207 more overnight stays.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Germany segment shows a decline of -9.1 % the equivalent of 113 overnight stays.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Other Countries segment shows a growth of 33.6 % representing 276 overnight stays.</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rest of the segments represent less than 1.000 overnight stays, thus the growth rates are not statistically valid. </a:t>
            </a:r>
          </a:p>
          <a:p>
            <a:pPr marL="0" marR="0" lvl="0" indent="0" algn="l" rtl="0">
              <a:lnSpc>
                <a:spcPct val="100000"/>
              </a:lnSpc>
              <a:spcBef>
                <a:spcPts val="0"/>
              </a:spcBef>
              <a:spcAft>
                <a:spcPts val="0"/>
              </a:spcAft>
              <a:buClr>
                <a:schemeClr val="dk1"/>
              </a:buClr>
              <a:buSzPts val="1200"/>
              <a:buFont typeface="Arial"/>
              <a:buNone/>
            </a:pPr>
            <a:endParaRPr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0" name="Shape 120"/>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chemeClr val="dk1"/>
                </a:solidFill>
                <a:latin typeface="Source Sans Pro" panose="020B0503030403020204" pitchFamily="34" charset="0"/>
                <a:ea typeface="Source Sans Pro" panose="020B0503030403020204" pitchFamily="34" charset="0"/>
                <a:cs typeface="Lato"/>
                <a:sym typeface="Lato"/>
              </a:rPr>
              <a:t>Number of Individual Guests in the Region</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21" name="Shape 121"/>
          <p:cNvSpPr txBox="1"/>
          <p:nvPr/>
        </p:nvSpPr>
        <p:spPr>
          <a:xfrm>
            <a:off x="510972" y="1024907"/>
            <a:ext cx="10967666" cy="871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With 3.6 % growth in the number of individual international guests in the accommodations in region West Greenland it is completely on the same level as the growth in the number of international overnight stays, which usually is what is to be expected. The two growth figures do not necessarily follow each other, as it among other things may vary from year to year how many overnight stays the tourists have bought on average in accommodations in the region. </a:t>
            </a: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122" name="Shape 122"/>
          <p:cNvPicPr preferRelativeResize="0"/>
          <p:nvPr/>
        </p:nvPicPr>
        <p:blipFill>
          <a:blip r:embed="rId4"/>
          <a:srcRect/>
          <a:stretch/>
        </p:blipFill>
        <p:spPr>
          <a:xfrm>
            <a:off x="689900" y="2052077"/>
            <a:ext cx="6277138" cy="4377657"/>
          </a:xfrm>
          <a:prstGeom prst="rect">
            <a:avLst/>
          </a:prstGeom>
          <a:noFill/>
          <a:ln w="9525" cap="flat" cmpd="sng">
            <a:solidFill>
              <a:schemeClr val="dk1"/>
            </a:solidFill>
            <a:prstDash val="solid"/>
            <a:round/>
            <a:headEnd type="none" w="sm" len="sm"/>
            <a:tailEnd type="none" w="sm" len="sm"/>
          </a:ln>
        </p:spPr>
      </p:pic>
      <p:sp>
        <p:nvSpPr>
          <p:cNvPr id="123" name="Shape 123"/>
          <p:cNvSpPr txBox="1"/>
          <p:nvPr/>
        </p:nvSpPr>
        <p:spPr>
          <a:xfrm>
            <a:off x="7472923" y="2052077"/>
            <a:ext cx="3854983" cy="3963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Where the number of overnight stays was at status quo for the DK segment, there is a decline of 4.6 %, the equivalent of 324 guests.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growth in Other Europe is a staggering 163.5 % representing a total of 873 guests.</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A very nice growth of 50.9 % in the US segment as well, representing 309 guests.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remaining segments are represented by relatively small samples and thus the growth figures may seem disproportionately big.</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There is, however, reason to highlight the growth for the Canada segment of 92.9 %, as it represents a total of 210 more guests than in 2017.</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data must be viewed with the reservation as guests that have stayed in other places than in accommodations that submit registrations are not shown here. </a:t>
            </a:r>
          </a:p>
          <a:p>
            <a:pPr marL="0" marR="0" lvl="0" indent="0" algn="l" rtl="0">
              <a:lnSpc>
                <a:spcPct val="100000"/>
              </a:lnSpc>
              <a:spcBef>
                <a:spcPts val="0"/>
              </a:spcBef>
              <a:spcAft>
                <a:spcPts val="0"/>
              </a:spcAft>
              <a:buClr>
                <a:schemeClr val="dk1"/>
              </a:buClr>
              <a:buSzPts val="1200"/>
              <a:buFont typeface="Arial"/>
              <a:buNone/>
            </a:pPr>
            <a:endParaRPr 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10972800" y="112233"/>
            <a:ext cx="1219200" cy="667512"/>
          </a:xfrm>
          <a:prstGeom prst="rect">
            <a:avLst/>
          </a:prstGeom>
          <a:noFill/>
          <a:ln>
            <a:noFill/>
          </a:ln>
        </p:spPr>
      </p:pic>
      <p:sp>
        <p:nvSpPr>
          <p:cNvPr id="138" name="Shape 138"/>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Occupancy Rates in Accommodations in the Region</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39" name="Shape 139"/>
          <p:cNvSpPr txBox="1"/>
          <p:nvPr/>
        </p:nvSpPr>
        <p:spPr>
          <a:xfrm>
            <a:off x="510972" y="897310"/>
            <a:ext cx="10967666" cy="1792624"/>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average occupancy rate in the accommodations in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West Greenland was </a:t>
            </a:r>
            <a:r>
              <a:rPr lang="en-GB" sz="1200" b="0" i="1" u="none" strike="noStrike" cap="none" dirty="0">
                <a:solidFill>
                  <a:schemeClr val="dk1"/>
                </a:solidFill>
                <a:latin typeface="Source Sans Pro" panose="020B0503030403020204" pitchFamily="34" charset="0"/>
                <a:ea typeface="Source Sans Pro" panose="020B0503030403020204" pitchFamily="34" charset="0"/>
                <a:cs typeface="Lato"/>
                <a:sym typeface="Lato"/>
              </a:rPr>
              <a:t>43.4 %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in 2018 versus </a:t>
            </a:r>
            <a:r>
              <a:rPr lang="en-GB" sz="1200" b="0" i="1" u="none" strike="noStrike" cap="none" dirty="0">
                <a:solidFill>
                  <a:schemeClr val="dk1"/>
                </a:solidFill>
                <a:latin typeface="Source Sans Pro" panose="020B0503030403020204" pitchFamily="34" charset="0"/>
                <a:ea typeface="Source Sans Pro" panose="020B0503030403020204" pitchFamily="34" charset="0"/>
                <a:cs typeface="Lato"/>
                <a:sym typeface="Lato"/>
              </a:rPr>
              <a:t>45.0% </a:t>
            </a:r>
            <a:r>
              <a:rPr lang="en-GB" sz="1200" dirty="0">
                <a:solidFill>
                  <a:schemeClr val="dk1"/>
                </a:solidFill>
                <a:latin typeface="Source Sans Pro" panose="020B0503030403020204" pitchFamily="34" charset="0"/>
                <a:ea typeface="Source Sans Pro" panose="020B0503030403020204" pitchFamily="34" charset="0"/>
                <a:cs typeface="Lato"/>
                <a:sym typeface="Lato"/>
              </a:rPr>
              <a:t>in 2017. As the graph on the left clearly shows the spring season was better in 2018 than in 2017 which in turn saw a better autumn season. Overall the season trend for West Greenland is more even throughout the year than what is experienced in the other regions. This provides better conditions for year-round employment in the tourism industry. Even in the summer high season there is plenty of available capacity that offers good conditions for receiving quite a few more tourists without having to invest in expanding the overnight stay capacity.   </a:t>
            </a:r>
          </a:p>
          <a:p>
            <a:pPr>
              <a:buClr>
                <a:schemeClr val="dk1"/>
              </a:buClr>
              <a:buSzPts val="1200"/>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cs typeface="Lato"/>
                <a:sym typeface="Lato"/>
              </a:rPr>
              <a:t>Here the graph to the left shows the occupancy rate for both Greenlandic and international guests the graph on the right only shows the number of international overnight stays over the 12 months of the year where a certain season trend can be observed in July and August. It is, however, not a significantly “steep” summer high season as is the case in the regions of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Avannaata-Qeqertalik</a:t>
            </a:r>
            <a:r>
              <a:rPr lang="en-GB" sz="1200" dirty="0">
                <a:solidFill>
                  <a:schemeClr val="dk1"/>
                </a:solidFill>
                <a:latin typeface="Source Sans Pro" panose="020B0503030403020204" pitchFamily="34" charset="0"/>
                <a:ea typeface="Source Sans Pro" panose="020B0503030403020204" pitchFamily="34" charset="0"/>
                <a:cs typeface="Lato"/>
                <a:sym typeface="Lato"/>
              </a:rPr>
              <a:t>,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Kujalleq</a:t>
            </a:r>
            <a:r>
              <a:rPr lang="en-GB" sz="1200" dirty="0">
                <a:solidFill>
                  <a:schemeClr val="dk1"/>
                </a:solidFill>
                <a:latin typeface="Source Sans Pro" panose="020B0503030403020204" pitchFamily="34" charset="0"/>
                <a:ea typeface="Source Sans Pro" panose="020B0503030403020204" pitchFamily="34" charset="0"/>
                <a:cs typeface="Lato"/>
                <a:sym typeface="Lato"/>
              </a:rPr>
              <a:t>, and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Sermersooq</a:t>
            </a:r>
            <a:r>
              <a:rPr lang="en-GB" sz="1200" dirty="0">
                <a:solidFill>
                  <a:schemeClr val="dk1"/>
                </a:solidFill>
                <a:latin typeface="Source Sans Pro" panose="020B0503030403020204" pitchFamily="34" charset="0"/>
                <a:ea typeface="Source Sans Pro" panose="020B0503030403020204" pitchFamily="34" charset="0"/>
                <a:cs typeface="Lato"/>
                <a:sym typeface="Lato"/>
              </a:rPr>
              <a:t> East. </a:t>
            </a:r>
          </a:p>
          <a:p>
            <a:pPr>
              <a:buClr>
                <a:schemeClr val="dk1"/>
              </a:buClr>
              <a:buSzPts val="1200"/>
            </a:pPr>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140" name="Shape 140"/>
          <p:cNvPicPr preferRelativeResize="0"/>
          <p:nvPr/>
        </p:nvPicPr>
        <p:blipFill>
          <a:blip r:embed="rId4"/>
          <a:srcRect/>
          <a:stretch/>
        </p:blipFill>
        <p:spPr>
          <a:xfrm>
            <a:off x="615167" y="2689934"/>
            <a:ext cx="4334023" cy="3807209"/>
          </a:xfrm>
          <a:prstGeom prst="rect">
            <a:avLst/>
          </a:prstGeom>
          <a:noFill/>
          <a:ln w="9525" cap="flat" cmpd="sng">
            <a:solidFill>
              <a:schemeClr val="dk1"/>
            </a:solidFill>
            <a:prstDash val="solid"/>
            <a:round/>
            <a:headEnd type="none" w="sm" len="sm"/>
            <a:tailEnd type="none" w="sm" len="sm"/>
          </a:ln>
        </p:spPr>
      </p:pic>
      <p:pic>
        <p:nvPicPr>
          <p:cNvPr id="3" name="Billede 2">
            <a:extLst>
              <a:ext uri="{FF2B5EF4-FFF2-40B4-BE49-F238E27FC236}">
                <a16:creationId xmlns:a16="http://schemas.microsoft.com/office/drawing/2014/main" id="{070DE9E2-3B38-6C45-95DE-64FDF22B4672}"/>
              </a:ext>
            </a:extLst>
          </p:cNvPr>
          <p:cNvPicPr>
            <a:picLocks noChangeAspect="1"/>
          </p:cNvPicPr>
          <p:nvPr/>
        </p:nvPicPr>
        <p:blipFill>
          <a:blip r:embed="rId5"/>
          <a:srcRect/>
          <a:stretch/>
        </p:blipFill>
        <p:spPr>
          <a:xfrm>
            <a:off x="7045242" y="2689934"/>
            <a:ext cx="4259313" cy="3807209"/>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21" name="Shape 221"/>
          <p:cNvSpPr txBox="1"/>
          <p:nvPr/>
        </p:nvSpPr>
        <p:spPr>
          <a:xfrm>
            <a:off x="520700" y="204525"/>
            <a:ext cx="8387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chemeClr val="dk1"/>
                </a:solidFill>
                <a:latin typeface="Source Sans Pro" panose="020B0503030403020204" pitchFamily="34" charset="0"/>
                <a:ea typeface="Source Sans Pro" panose="020B0503030403020204" pitchFamily="34" charset="0"/>
                <a:cs typeface="Lato"/>
                <a:sym typeface="Lato"/>
              </a:rPr>
              <a:t>Cruise Tourism – Number of Guests 2008-2018</a:t>
            </a:r>
            <a:endParaRPr lang="en-GB" b="1" dirty="0">
              <a:latin typeface="Source Sans Pro" panose="020B0503030403020204" pitchFamily="34" charset="0"/>
              <a:ea typeface="Source Sans Pro" panose="020B0503030403020204" pitchFamily="34" charset="0"/>
            </a:endParaRPr>
          </a:p>
        </p:txBody>
      </p:sp>
      <p:sp>
        <p:nvSpPr>
          <p:cNvPr id="222" name="Shape 222"/>
          <p:cNvSpPr txBox="1"/>
          <p:nvPr/>
        </p:nvSpPr>
        <p:spPr>
          <a:xfrm>
            <a:off x="520700" y="1142668"/>
            <a:ext cx="11039330" cy="14772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On the 27th of august 2019 Statistics Greenland published the cruise statistics on 2018. It had been delayed due to some late port call registration submissions. On the same date the revised numbers on 2017 were published on </a:t>
            </a:r>
            <a:r>
              <a:rPr lang="en-GB" sz="1200" dirty="0">
                <a:solidFill>
                  <a:schemeClr val="dk1"/>
                </a:solidFill>
                <a:latin typeface="Source Sans Pro" panose="020B0503030403020204" pitchFamily="34" charset="0"/>
                <a:ea typeface="Source Sans Pro" panose="020B0503030403020204" pitchFamily="34" charset="0"/>
                <a:cs typeface="Lato"/>
                <a:sym typeface="Lato"/>
                <a:hlinkClick r:id="rId4"/>
              </a:rPr>
              <a:t>bank.stat.gl/</a:t>
            </a:r>
            <a:r>
              <a:rPr lang="en-GB" sz="1200" dirty="0" err="1">
                <a:solidFill>
                  <a:schemeClr val="dk1"/>
                </a:solidFill>
                <a:latin typeface="Source Sans Pro" panose="020B0503030403020204" pitchFamily="34" charset="0"/>
                <a:ea typeface="Source Sans Pro" panose="020B0503030403020204" pitchFamily="34" charset="0"/>
                <a:cs typeface="Lato"/>
                <a:sym typeface="Lato"/>
                <a:hlinkClick r:id="rId4"/>
              </a:rPr>
              <a:t>tudkrp</a:t>
            </a:r>
            <a:r>
              <a:rPr lang="en-GB" sz="1200" dirty="0">
                <a:solidFill>
                  <a:schemeClr val="dk1"/>
                </a:solidFill>
                <a:latin typeface="Source Sans Pro" panose="020B0503030403020204" pitchFamily="34" charset="0"/>
                <a:ea typeface="Source Sans Pro" panose="020B0503030403020204" pitchFamily="34" charset="0"/>
                <a:cs typeface="Lato"/>
                <a:sym typeface="Lato"/>
              </a:rPr>
              <a:t>. The latest numbers (please, see the graph to the left) shows a significant increase in the number of passengers in 2017 and 2018, the equivalent of a growth of 57.5 % from 2016 to 2017 and a 19.8% growth from 2017 to 2018 nationally. The numbers for 2015 and 2016 are currently being revised and are expected to be adjusted upwards. </a:t>
            </a:r>
          </a:p>
          <a:p>
            <a:pPr marL="0" marR="0" lvl="0" indent="0" algn="l" rtl="0">
              <a:spcBef>
                <a:spcPts val="0"/>
              </a:spcBef>
              <a:spcAft>
                <a:spcPts val="0"/>
              </a:spcAft>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In the graph on the right is the number of passengers in West Greenland in 2017 and 2018. There was a combined growth of 10.1 % from 2017 to 2018 in the number of passengers.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Sisimiut</a:t>
            </a:r>
            <a:r>
              <a:rPr lang="en-GB" sz="1200" dirty="0">
                <a:solidFill>
                  <a:schemeClr val="dk1"/>
                </a:solidFill>
                <a:latin typeface="Source Sans Pro" panose="020B0503030403020204" pitchFamily="34" charset="0"/>
                <a:ea typeface="Source Sans Pro" panose="020B0503030403020204" pitchFamily="34" charset="0"/>
                <a:cs typeface="Lato"/>
                <a:sym typeface="Lato"/>
              </a:rPr>
              <a:t> saw a growth of 16.9 % and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sz="1200" dirty="0">
                <a:solidFill>
                  <a:schemeClr val="dk1"/>
                </a:solidFill>
                <a:latin typeface="Source Sans Pro" panose="020B0503030403020204" pitchFamily="34" charset="0"/>
                <a:ea typeface="Source Sans Pro" panose="020B0503030403020204" pitchFamily="34" charset="0"/>
                <a:cs typeface="Lato"/>
                <a:sym typeface="Lato"/>
              </a:rPr>
              <a:t> -5.1%.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Maniitsoq</a:t>
            </a:r>
            <a:r>
              <a:rPr lang="en-GB" sz="1200" dirty="0">
                <a:solidFill>
                  <a:schemeClr val="dk1"/>
                </a:solidFill>
                <a:latin typeface="Source Sans Pro" panose="020B0503030403020204" pitchFamily="34" charset="0"/>
                <a:ea typeface="Source Sans Pro" panose="020B0503030403020204" pitchFamily="34" charset="0"/>
                <a:cs typeface="Lato"/>
                <a:sym typeface="Lato"/>
              </a:rPr>
              <a:t> only had one port call in 2017 by a Spitsbergen with a passenger capacity of 335 passengers but according to the port call registration it only carried 80 passengers. In 2018 there were 5 port calls, including by a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Fram</a:t>
            </a:r>
            <a:r>
              <a:rPr lang="en-GB" sz="1200" dirty="0">
                <a:solidFill>
                  <a:schemeClr val="dk1"/>
                </a:solidFill>
                <a:latin typeface="Source Sans Pro" panose="020B0503030403020204" pitchFamily="34" charset="0"/>
                <a:ea typeface="Source Sans Pro" panose="020B0503030403020204" pitchFamily="34" charset="0"/>
                <a:cs typeface="Lato"/>
                <a:sym typeface="Lato"/>
              </a:rPr>
              <a:t> (1 port call of a maximum of 280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and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Seaborn</a:t>
            </a:r>
            <a:r>
              <a:rPr lang="en-GB" sz="1200" dirty="0">
                <a:solidFill>
                  <a:schemeClr val="dk1"/>
                </a:solidFill>
                <a:latin typeface="Source Sans Pro" panose="020B0503030403020204" pitchFamily="34" charset="0"/>
                <a:ea typeface="Source Sans Pro" panose="020B0503030403020204" pitchFamily="34" charset="0"/>
                <a:cs typeface="Lato"/>
                <a:sym typeface="Lato"/>
              </a:rPr>
              <a:t> Quest (1 port call of a maximum of 450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a:t>
            </a:r>
            <a:endParaRPr lang="en-GB" dirty="0">
              <a:latin typeface="Source Sans Pro" panose="020B0503030403020204" pitchFamily="34" charset="0"/>
              <a:ea typeface="Source Sans Pro" panose="020B0503030403020204" pitchFamily="34" charset="0"/>
            </a:endParaRPr>
          </a:p>
        </p:txBody>
      </p:sp>
      <p:sp>
        <p:nvSpPr>
          <p:cNvPr id="225" name="Shape 2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da-DK"/>
              <a:t>7</a:t>
            </a:fld>
            <a:endParaRPr dirty="0"/>
          </a:p>
        </p:txBody>
      </p:sp>
      <p:pic>
        <p:nvPicPr>
          <p:cNvPr id="3" name="Billede 2">
            <a:extLst>
              <a:ext uri="{FF2B5EF4-FFF2-40B4-BE49-F238E27FC236}">
                <a16:creationId xmlns:a16="http://schemas.microsoft.com/office/drawing/2014/main" id="{90F9E47A-B7A7-E543-A749-40799C113691}"/>
              </a:ext>
            </a:extLst>
          </p:cNvPr>
          <p:cNvPicPr>
            <a:picLocks noChangeAspect="1"/>
          </p:cNvPicPr>
          <p:nvPr/>
        </p:nvPicPr>
        <p:blipFill>
          <a:blip r:embed="rId5"/>
          <a:srcRect/>
          <a:stretch/>
        </p:blipFill>
        <p:spPr>
          <a:xfrm>
            <a:off x="579511" y="3025233"/>
            <a:ext cx="5297308" cy="3283711"/>
          </a:xfrm>
          <a:prstGeom prst="rect">
            <a:avLst/>
          </a:prstGeom>
          <a:ln>
            <a:solidFill>
              <a:schemeClr val="tx1"/>
            </a:solidFill>
          </a:ln>
        </p:spPr>
      </p:pic>
      <p:pic>
        <p:nvPicPr>
          <p:cNvPr id="4" name="Billede 3">
            <a:extLst>
              <a:ext uri="{FF2B5EF4-FFF2-40B4-BE49-F238E27FC236}">
                <a16:creationId xmlns:a16="http://schemas.microsoft.com/office/drawing/2014/main" id="{5EF3A9D0-A2A6-8E45-B7F8-885645D09DA1}"/>
              </a:ext>
            </a:extLst>
          </p:cNvPr>
          <p:cNvPicPr>
            <a:picLocks noChangeAspect="1"/>
          </p:cNvPicPr>
          <p:nvPr/>
        </p:nvPicPr>
        <p:blipFill>
          <a:blip r:embed="rId6"/>
          <a:srcRect/>
          <a:stretch/>
        </p:blipFill>
        <p:spPr>
          <a:xfrm>
            <a:off x="6188510" y="3049220"/>
            <a:ext cx="5278134" cy="3249506"/>
          </a:xfrm>
          <a:prstGeom prst="rect">
            <a:avLst/>
          </a:prstGeom>
          <a:ln>
            <a:solidFill>
              <a:schemeClr val="tx1"/>
            </a:solidFill>
          </a:ln>
        </p:spPr>
      </p:pic>
    </p:spTree>
    <p:extLst>
      <p:ext uri="{BB962C8B-B14F-4D97-AF65-F5344CB8AC3E}">
        <p14:creationId xmlns:p14="http://schemas.microsoft.com/office/powerpoint/2010/main" val="77432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9" name="Shape 129"/>
          <p:cNvSpPr txBox="1"/>
          <p:nvPr/>
        </p:nvSpPr>
        <p:spPr>
          <a:xfrm>
            <a:off x="520699" y="204525"/>
            <a:ext cx="991068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a"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Cruise Tourism – </a:t>
            </a:r>
            <a:r>
              <a:rPr lang="da" sz="2400" b="1" dirty="0">
                <a:solidFill>
                  <a:schemeClr val="dk1"/>
                </a:solidFill>
                <a:latin typeface="Source Sans Pro" panose="020B0503030403020204" pitchFamily="34" charset="0"/>
                <a:ea typeface="Source Sans Pro" panose="020B0503030403020204" pitchFamily="34" charset="0"/>
                <a:cs typeface="Lato"/>
                <a:sym typeface="Lato"/>
              </a:rPr>
              <a:t>Number of Port Calls According to Capacity </a:t>
            </a:r>
            <a:r>
              <a:rPr lang="da"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2017-2018</a:t>
            </a:r>
            <a:endParaRPr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30" name="Shape 130"/>
          <p:cNvSpPr txBox="1"/>
          <p:nvPr/>
        </p:nvSpPr>
        <p:spPr>
          <a:xfrm>
            <a:off x="510971" y="902188"/>
            <a:ext cx="11095491" cy="1427692"/>
          </a:xfrm>
          <a:prstGeom prst="rect">
            <a:avLst/>
          </a:prstGeom>
          <a:noFill/>
          <a:ln>
            <a:noFill/>
          </a:ln>
        </p:spPr>
        <p:txBody>
          <a:bodyPr spcFirstLastPara="1" wrap="square" lIns="91425" tIns="45700" rIns="91425" bIns="45700" anchor="t" anchorCtr="0">
            <a:noAutofit/>
          </a:bodyPr>
          <a:lstStyle/>
          <a:p>
            <a:pPr lvl="0"/>
            <a:r>
              <a:rPr lang="en-GB" sz="1200" dirty="0">
                <a:solidFill>
                  <a:schemeClr val="dk1"/>
                </a:solidFill>
                <a:latin typeface="Source Sans Pro" panose="020B0503030403020204" pitchFamily="34" charset="0"/>
                <a:ea typeface="Source Sans Pro" panose="020B0503030403020204" pitchFamily="34" charset="0"/>
                <a:cs typeface="Lato"/>
                <a:sym typeface="Lato"/>
              </a:rPr>
              <a:t>In the graph below one can see the number of port calls in West Greenland in 2017 and 2018 according to 4 so called “pax classes” – i.e. according to the passenger capacity of the ships. From 2017 to 2018 there has been a significant growth in the 251-500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class from 16 port calls in 2017 to 40 port calls in 2018, while there has been a small increase in port calls for the smallest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class. The remaining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classes have experienced status quo.</a:t>
            </a:r>
          </a:p>
          <a:p>
            <a:pPr lvl="0"/>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r>
              <a:rPr lang="en-GB" sz="1200" dirty="0">
                <a:solidFill>
                  <a:schemeClr val="dk1"/>
                </a:solidFill>
                <a:latin typeface="Source Sans Pro" panose="020B0503030403020204" pitchFamily="34" charset="0"/>
                <a:ea typeface="Source Sans Pro" panose="020B0503030403020204" pitchFamily="34" charset="0"/>
                <a:cs typeface="Lato"/>
                <a:sym typeface="Lato"/>
              </a:rPr>
              <a:t>It is unclear if the significant growth in the number of port calls for ships in the 251-500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class in the region is indicative of a trend in the market. Based on experience there are some fluctuations from year to year compared to which ships are used for cruises in Greenland and which regions of Greenland </a:t>
            </a:r>
            <a:r>
              <a:rPr lang="en-GB" sz="1200" dirty="0">
                <a:latin typeface="Source Sans Pro" panose="020B0503030403020204" pitchFamily="34" charset="0"/>
                <a:ea typeface="Source Sans Pro" panose="020B0503030403020204" pitchFamily="34" charset="0"/>
              </a:rPr>
              <a:t>are navigated in the current  timetables. The development in one region may be positive, whereas it is negative in another, only for the tables to turn the following year.  </a:t>
            </a: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p:txBody>
      </p:sp>
      <p:pic>
        <p:nvPicPr>
          <p:cNvPr id="8" name="Billede 7">
            <a:extLst>
              <a:ext uri="{FF2B5EF4-FFF2-40B4-BE49-F238E27FC236}">
                <a16:creationId xmlns:a16="http://schemas.microsoft.com/office/drawing/2014/main" id="{28AF081D-CEB7-CB49-9241-702E3AC9FDFA}"/>
              </a:ext>
            </a:extLst>
          </p:cNvPr>
          <p:cNvPicPr>
            <a:picLocks noChangeAspect="1"/>
          </p:cNvPicPr>
          <p:nvPr/>
        </p:nvPicPr>
        <p:blipFill>
          <a:blip r:embed="rId4"/>
          <a:srcRect/>
          <a:stretch/>
        </p:blipFill>
        <p:spPr>
          <a:xfrm>
            <a:off x="593283" y="2498774"/>
            <a:ext cx="6627632" cy="4049639"/>
          </a:xfrm>
          <a:prstGeom prst="rect">
            <a:avLst/>
          </a:prstGeom>
          <a:ln>
            <a:solidFill>
              <a:schemeClr val="tx1"/>
            </a:solidFill>
          </a:ln>
        </p:spPr>
      </p:pic>
      <p:sp>
        <p:nvSpPr>
          <p:cNvPr id="6" name="Shape 130">
            <a:extLst>
              <a:ext uri="{FF2B5EF4-FFF2-40B4-BE49-F238E27FC236}">
                <a16:creationId xmlns:a16="http://schemas.microsoft.com/office/drawing/2014/main" id="{1AEDACA4-4BD5-464D-9AFE-2EF3B564E703}"/>
              </a:ext>
            </a:extLst>
          </p:cNvPr>
          <p:cNvSpPr txBox="1"/>
          <p:nvPr/>
        </p:nvSpPr>
        <p:spPr>
          <a:xfrm>
            <a:off x="7665551" y="2432767"/>
            <a:ext cx="3940911" cy="4109975"/>
          </a:xfrm>
          <a:prstGeom prst="rect">
            <a:avLst/>
          </a:prstGeom>
          <a:noFill/>
          <a:ln>
            <a:noFill/>
          </a:ln>
        </p:spPr>
        <p:txBody>
          <a:bodyPr spcFirstLastPara="1" wrap="square" lIns="91425" tIns="45700" rIns="91425" bIns="45700" anchor="t" anchorCtr="0">
            <a:noAutofit/>
          </a:bodyPr>
          <a:lstStyle/>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sz="1200" dirty="0">
                <a:solidFill>
                  <a:schemeClr val="dk1"/>
                </a:solidFill>
                <a:latin typeface="Source Sans Pro" panose="020B0503030403020204" pitchFamily="34" charset="0"/>
                <a:ea typeface="Source Sans Pro" panose="020B0503030403020204" pitchFamily="34" charset="0"/>
                <a:cs typeface="Lato"/>
                <a:sym typeface="Lato"/>
              </a:rPr>
              <a:t>2017 saw a total of 77 port calls in West Greenland. In 2018 the total was 104 port calls. So far 93 port calls have been announced in 2019, but this number may change a little before the end of the year. </a:t>
            </a: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241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64" name="Shape 164"/>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Final </a:t>
            </a:r>
            <a:r>
              <a:rPr lang="en-GB" sz="2400" b="1" dirty="0">
                <a:solidFill>
                  <a:schemeClr val="dk1"/>
                </a:solidFill>
                <a:latin typeface="Source Sans Pro" panose="020B0503030403020204" pitchFamily="34" charset="0"/>
                <a:ea typeface="Source Sans Pro" panose="020B0503030403020204" pitchFamily="34" charset="0"/>
                <a:cs typeface="Lato"/>
                <a:sym typeface="Lato"/>
              </a:rPr>
              <a:t>T</a:t>
            </a: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houghts</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65" name="Shape 165"/>
          <p:cNvSpPr txBox="1"/>
          <p:nvPr/>
        </p:nvSpPr>
        <p:spPr>
          <a:xfrm>
            <a:off x="510972" y="1087051"/>
            <a:ext cx="10967666" cy="53355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As previously described flight passenger statistics from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Airport cannot be used to uncover the tourism development in West Greenland, however, the overnight stay statistics can. It shows a growth of 3.6 %, which is not high compared </a:t>
            </a:r>
            <a:r>
              <a:rPr lang="en-GB" sz="1200" dirty="0">
                <a:solidFill>
                  <a:schemeClr val="dk1"/>
                </a:solidFill>
                <a:latin typeface="Source Sans Pro" panose="020B0503030403020204" pitchFamily="34" charset="0"/>
                <a:ea typeface="Source Sans Pro" panose="020B0503030403020204" pitchFamily="34" charset="0"/>
                <a:cs typeface="Lato"/>
                <a:sym typeface="Lato"/>
              </a:rPr>
              <a:t>to the global average of approximately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6 %, but it can still be considered satisfactory</a:t>
            </a:r>
            <a:r>
              <a:rPr lang="en-GB" sz="1200" dirty="0">
                <a:solidFill>
                  <a:schemeClr val="dk1"/>
                </a:solidFill>
                <a:latin typeface="Source Sans Pro" panose="020B0503030403020204" pitchFamily="34" charset="0"/>
                <a:ea typeface="Source Sans Pro" panose="020B0503030403020204" pitchFamily="34" charset="0"/>
                <a:cs typeface="Lato"/>
                <a:sym typeface="Lato"/>
              </a:rPr>
              <a:t>.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t>
            </a:r>
          </a:p>
          <a:p>
            <a:pPr marL="0" marR="0" lvl="0" indent="0" algn="l" rtl="0">
              <a:lnSpc>
                <a:spcPct val="100000"/>
              </a:lnSpc>
              <a:spcBef>
                <a:spcPts val="0"/>
              </a:spcBef>
              <a:spcAft>
                <a:spcPts val="0"/>
              </a:spcAft>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sz="1200" dirty="0">
                <a:solidFill>
                  <a:schemeClr val="dk1"/>
                </a:solidFill>
                <a:latin typeface="Source Sans Pro" panose="020B0503030403020204" pitchFamily="34" charset="0"/>
                <a:ea typeface="Source Sans Pro" panose="020B0503030403020204" pitchFamily="34" charset="0"/>
                <a:cs typeface="Lato"/>
                <a:sym typeface="Lato"/>
              </a:rPr>
              <a:t>A growth of 10.1 % for cruise tourism in the region is positive for the players who succeeded in benefiting financially from that growth. In 2015 Visit Greenland carried out a </a:t>
            </a:r>
            <a:r>
              <a:rPr lang="en-GB" sz="1200" dirty="0">
                <a:solidFill>
                  <a:schemeClr val="dk1"/>
                </a:solidFill>
                <a:latin typeface="Source Sans Pro" panose="020B0503030403020204" pitchFamily="34" charset="0"/>
                <a:ea typeface="Source Sans Pro" panose="020B0503030403020204" pitchFamily="34" charset="0"/>
                <a:cs typeface="Lato"/>
                <a:sym typeface="Lato"/>
                <a:hlinkClick r:id="rId4"/>
              </a:rPr>
              <a:t>cruise survey with the company GP Wild</a:t>
            </a:r>
            <a:r>
              <a:rPr lang="en-GB" sz="1200" dirty="0">
                <a:solidFill>
                  <a:schemeClr val="dk1"/>
                </a:solidFill>
                <a:latin typeface="Source Sans Pro" panose="020B0503030403020204" pitchFamily="34" charset="0"/>
                <a:ea typeface="Source Sans Pro" panose="020B0503030403020204" pitchFamily="34" charset="0"/>
                <a:cs typeface="Lato"/>
                <a:sym typeface="Lato"/>
              </a:rPr>
              <a:t>, which showed that each passenger on average spends approximately 50 € on each port call (approximately 25 € on trips and 25 € on “other merchandise and services”). On average each guest visits 3-4 towns during a cruise, so there seems to be potential to create additional revenue in relation to port calls. In the summer of 2020 Visit Greenland will once again carry out the cruise survey in order to monitor the development in spending patterns. At the request of destination companies or private operators Visit Greenland hosts free “Port Readiness” courses that focus on how to, on the hand, to improve the experience for the passengers and on the other hand increase revenue for the local operators. </a:t>
            </a:r>
          </a:p>
          <a:p>
            <a:pPr lvl="0"/>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In the future strategy for the period 202</a:t>
            </a:r>
            <a:r>
              <a:rPr lang="en-GB" sz="1200" dirty="0">
                <a:solidFill>
                  <a:schemeClr val="dk1"/>
                </a:solidFill>
                <a:latin typeface="Source Sans Pro" panose="020B0503030403020204" pitchFamily="34" charset="0"/>
                <a:ea typeface="Source Sans Pro" panose="020B0503030403020204" pitchFamily="34" charset="0"/>
                <a:cs typeface="Lato"/>
                <a:sym typeface="Lato"/>
              </a:rPr>
              <a:t>0-2023 Visit Greenland will focus even more on sustainability in the tourism industry in Greenland. One of the prerequisites of a sustainable development is to bet on adventure tourism rather than mass tourism. A sustainable and responsible development of the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adventure tourism includes attracting tourist that will stay longer, visit more cities on the same trip and buy more merchandise, services and tours locally all the while acting responsibly toward humans and nature. It has to do with a better utilization of the shoulder and low season and a better geographical distribution of the tourism.  What characterizes mass tourism elsewhere in the world is that it concentrates on the major destinations leaving most of the revenue in the hands of large international chains in the tourism industry. </a:t>
            </a: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In its tourism strategy West Greenland Business Council</a:t>
            </a:r>
            <a:r>
              <a:rPr lang="en-GB" sz="1200" dirty="0">
                <a:solidFill>
                  <a:schemeClr val="dk1"/>
                </a:solidFill>
                <a:latin typeface="Source Sans Pro" panose="020B0503030403020204" pitchFamily="34" charset="0"/>
                <a:ea typeface="Source Sans Pro" panose="020B0503030403020204" pitchFamily="34" charset="0"/>
                <a:cs typeface="Lato"/>
                <a:sym typeface="Lato"/>
              </a:rPr>
              <a:t> (see the Introduction) puts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emphasis on locally rooted economical</a:t>
            </a:r>
            <a:r>
              <a:rPr lang="en-GB" sz="1200" dirty="0">
                <a:solidFill>
                  <a:schemeClr val="dk1"/>
                </a:solidFill>
                <a:latin typeface="Source Sans Pro" panose="020B0503030403020204" pitchFamily="34" charset="0"/>
                <a:ea typeface="Source Sans Pro" panose="020B0503030403020204" pitchFamily="34" charset="0"/>
                <a:cs typeface="Lato"/>
                <a:sym typeface="Lato"/>
              </a:rPr>
              <a:t>ly sustainable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adventure tourism that is spread out over the year, which corresponds well with the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hlinkClick r:id="rId5"/>
              </a:rPr>
              <a:t>sustainability focus</a:t>
            </a:r>
            <a:r>
              <a:rPr lang="en-GB" sz="1200" dirty="0">
                <a:solidFill>
                  <a:schemeClr val="dk1"/>
                </a:solidFill>
                <a:latin typeface="Source Sans Pro" panose="020B0503030403020204" pitchFamily="34" charset="0"/>
                <a:ea typeface="Source Sans Pro" panose="020B0503030403020204" pitchFamily="34" charset="0"/>
                <a:cs typeface="Lato"/>
                <a:sym typeface="Lato"/>
              </a:rPr>
              <a:t> of the municipality. Th</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ere are already large attractions in the region such as the new UNESCO World Heritage site, the ice sheet as well as the popular Arctic Circle Trail, and exciting projects such as the Arctic Circle Road are on the drawing board, but they are dependent on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Kangerlussuaq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Airport to remain as an influx option for international tourists. It is our hope that West Greenland will soon get clarification and we wish everyone a really productive and good 2019 tourist season!</a:t>
            </a:r>
          </a:p>
          <a:p>
            <a:pPr marL="0" marR="0" lvl="0" indent="0" algn="l" rtl="0">
              <a:lnSpc>
                <a:spcPct val="100000"/>
              </a:lnSpc>
              <a:spcBef>
                <a:spcPts val="0"/>
              </a:spcBef>
              <a:spcAft>
                <a:spcPts val="0"/>
              </a:spcAft>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Best</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regards</a:t>
            </a:r>
          </a:p>
          <a:p>
            <a:pPr marL="0" marR="0" lvl="0" indent="0" algn="l" rtl="0">
              <a:lnSpc>
                <a:spcPct val="100000"/>
              </a:lnSpc>
              <a:spcBef>
                <a:spcPts val="0"/>
              </a:spcBef>
              <a:spcAft>
                <a:spcPts val="0"/>
              </a:spcAft>
              <a:buNone/>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Visit Greenland</a:t>
            </a:r>
            <a:endParaRPr lang="en-GB" dirty="0">
              <a:latin typeface="Source Sans Pro" panose="020B0503030403020204" pitchFamily="34" charset="0"/>
              <a:ea typeface="Source Sans Pro" panose="020B0503030403020204" pitchFamily="34" charset="0"/>
            </a:endParaRPr>
          </a:p>
          <a:p>
            <a:pPr marL="0" marR="0" lvl="0" indent="0" algn="l" rtl="0">
              <a:lnSpc>
                <a:spcPct val="115000"/>
              </a:lnSpc>
              <a:spcBef>
                <a:spcPts val="0"/>
              </a:spcBef>
              <a:spcAft>
                <a:spcPts val="0"/>
              </a:spcAft>
              <a:buNone/>
            </a:pPr>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None/>
            </a:pPr>
            <a:endParaRPr 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None/>
            </a:pPr>
            <a:endParaRPr 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None/>
            </a:pPr>
            <a:r>
              <a:rPr lang="en-GB" sz="10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Compiled by Mads </a:t>
            </a:r>
            <a:r>
              <a:rPr lang="en-GB" sz="1000" b="0"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Lumholt</a:t>
            </a:r>
            <a:r>
              <a:rPr lang="en-GB" sz="10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Visit Greenland, September 2019</a:t>
            </a:r>
            <a:endParaRPr lang="en-GB"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5" name="Shape 456">
            <a:extLst>
              <a:ext uri="{FF2B5EF4-FFF2-40B4-BE49-F238E27FC236}">
                <a16:creationId xmlns:a16="http://schemas.microsoft.com/office/drawing/2014/main" id="{1EAD7B76-777E-A74A-8396-29388D38D963}"/>
              </a:ext>
            </a:extLst>
          </p:cNvPr>
          <p:cNvPicPr preferRelativeResize="0"/>
          <p:nvPr/>
        </p:nvPicPr>
        <p:blipFill rotWithShape="1">
          <a:blip r:embed="rId6">
            <a:alphaModFix/>
          </a:blip>
          <a:srcRect/>
          <a:stretch/>
        </p:blipFill>
        <p:spPr>
          <a:xfrm>
            <a:off x="8399721" y="5000761"/>
            <a:ext cx="2431219" cy="1277359"/>
          </a:xfrm>
          <a:prstGeom prst="rect">
            <a:avLst/>
          </a:prstGeom>
          <a:noFill/>
          <a:ln>
            <a:noFill/>
          </a:ln>
        </p:spPr>
      </p:pic>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3786</TotalTime>
  <Words>3035</Words>
  <Application>Microsoft Macintosh PowerPoint</Application>
  <PresentationFormat>Widescreen</PresentationFormat>
  <Paragraphs>246</Paragraphs>
  <Slides>9</Slides>
  <Notes>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Source Sans Pro</vt:lpstr>
      <vt:lpstr>Calibri</vt:lpstr>
      <vt:lpstr>Arial</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dc:creator>
  <cp:lastModifiedBy>Adm Greenland</cp:lastModifiedBy>
  <cp:revision>261</cp:revision>
  <dcterms:modified xsi:type="dcterms:W3CDTF">2019-10-28T15:27:25Z</dcterms:modified>
</cp:coreProperties>
</file>